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1"/>
  </p:notesMasterIdLst>
  <p:sldIdLst>
    <p:sldId id="256" r:id="rId2"/>
    <p:sldId id="265" r:id="rId3"/>
    <p:sldId id="271" r:id="rId4"/>
    <p:sldId id="287" r:id="rId5"/>
    <p:sldId id="266" r:id="rId6"/>
    <p:sldId id="282" r:id="rId7"/>
    <p:sldId id="267" r:id="rId8"/>
    <p:sldId id="283" r:id="rId9"/>
    <p:sldId id="268" r:id="rId10"/>
    <p:sldId id="272" r:id="rId11"/>
    <p:sldId id="285" r:id="rId12"/>
    <p:sldId id="286" r:id="rId13"/>
    <p:sldId id="269" r:id="rId14"/>
    <p:sldId id="273" r:id="rId15"/>
    <p:sldId id="274" r:id="rId16"/>
    <p:sldId id="276" r:id="rId17"/>
    <p:sldId id="279" r:id="rId18"/>
    <p:sldId id="278" r:id="rId19"/>
    <p:sldId id="280" r:id="rId20"/>
  </p:sldIdLst>
  <p:sldSz cx="12192000" cy="6858000"/>
  <p:notesSz cx="7086600" cy="9372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43"/>
    <p:restoredTop sz="88394" autoAdjust="0"/>
  </p:normalViewPr>
  <p:slideViewPr>
    <p:cSldViewPr>
      <p:cViewPr varScale="1">
        <p:scale>
          <a:sx n="78" d="100"/>
          <a:sy n="78" d="100"/>
        </p:scale>
        <p:origin x="708" y="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7" d="100"/>
        <a:sy n="127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0860" cy="468630"/>
          </a:xfrm>
          <a:prstGeom prst="rect">
            <a:avLst/>
          </a:prstGeom>
        </p:spPr>
        <p:txBody>
          <a:bodyPr vert="horz" lIns="94046" tIns="47023" rIns="94046" bIns="470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14100" y="0"/>
            <a:ext cx="3070860" cy="468630"/>
          </a:xfrm>
          <a:prstGeom prst="rect">
            <a:avLst/>
          </a:prstGeom>
        </p:spPr>
        <p:txBody>
          <a:bodyPr vert="horz" lIns="94046" tIns="47023" rIns="94046" bIns="47023" rtlCol="0"/>
          <a:lstStyle>
            <a:lvl1pPr algn="r">
              <a:defRPr sz="1200"/>
            </a:lvl1pPr>
          </a:lstStyle>
          <a:p>
            <a:fld id="{5DE8BC10-A3F7-4D2D-97BC-727F0F8AC973}" type="datetimeFigureOut">
              <a:rPr lang="en-US" smtClean="0"/>
              <a:pPr/>
              <a:t>8/21/2023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703263"/>
            <a:ext cx="6248400" cy="3514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046" tIns="47023" rIns="94046" bIns="470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660" y="4451985"/>
            <a:ext cx="5669280" cy="4217670"/>
          </a:xfrm>
          <a:prstGeom prst="rect">
            <a:avLst/>
          </a:prstGeom>
        </p:spPr>
        <p:txBody>
          <a:bodyPr vert="horz" lIns="94046" tIns="47023" rIns="94046" bIns="4702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02343"/>
            <a:ext cx="3070860" cy="468630"/>
          </a:xfrm>
          <a:prstGeom prst="rect">
            <a:avLst/>
          </a:prstGeom>
        </p:spPr>
        <p:txBody>
          <a:bodyPr vert="horz" lIns="94046" tIns="47023" rIns="94046" bIns="470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14100" y="8902343"/>
            <a:ext cx="3070860" cy="468630"/>
          </a:xfrm>
          <a:prstGeom prst="rect">
            <a:avLst/>
          </a:prstGeom>
        </p:spPr>
        <p:txBody>
          <a:bodyPr vert="horz" lIns="94046" tIns="47023" rIns="94046" bIns="47023" rtlCol="0" anchor="b"/>
          <a:lstStyle>
            <a:lvl1pPr algn="r">
              <a:defRPr sz="1200"/>
            </a:lvl1pPr>
          </a:lstStyle>
          <a:p>
            <a:fld id="{EBF005D5-228B-42E8-8053-40F5F913A4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483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Education, safe environments, housing, transportation, economic development, access to healthy foods — these are the major social determinants of health, comprising the conditions in which people are born, live, work, and 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F005D5-228B-42E8-8053-40F5F913A4B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4865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Education, safe environments, housing, transportation, economic development, access to healthy foods — these are the major social determinants of health, comprising the conditions in which people are born, live, work, and 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F005D5-228B-42E8-8053-40F5F913A4B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1067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9100" y="703263"/>
            <a:ext cx="6248400" cy="3514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Continuity</a:t>
            </a:r>
          </a:p>
          <a:p>
            <a:r>
              <a:rPr lang="en-US" dirty="0"/>
              <a:t>Flexibility/choice in program (choose your own electives, FW, capstone)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F005D5-228B-42E8-8053-40F5F913A4B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153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1"/>
            <a:ext cx="10464800" cy="1927225"/>
          </a:xfrm>
        </p:spPr>
        <p:txBody>
          <a:bodyPr anchor="b">
            <a:noAutofit/>
          </a:bodyPr>
          <a:lstStyle>
            <a:lvl1pPr>
              <a:defRPr sz="5400" cap="all" baseline="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3398520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09600"/>
            <a:ext cx="27432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80264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1"/>
            <a:ext cx="103632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5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975360" y="4599432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3741949" y="4045691"/>
            <a:ext cx="4709160" cy="105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080"/>
            <a:ext cx="2852928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792080"/>
            <a:ext cx="7620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130553"/>
            <a:ext cx="2852928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912152" y="3579942"/>
            <a:ext cx="5577840" cy="211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480"/>
            <a:ext cx="2856907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1480" y="838201"/>
            <a:ext cx="787252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33600"/>
            <a:ext cx="2852928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12192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18288"/>
            <a:ext cx="3860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18288"/>
            <a:ext cx="5486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med.upenn.edu/student/additional-courses.html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Mario.DeMarco@pennmedicine.upenn.edu" TargetMode="Externa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hnelson@pennmedicine.upenn.edu" TargetMode="External"/><Relationship Id="rId2" Type="http://schemas.openxmlformats.org/officeDocument/2006/relationships/hyperlink" Target="https://hosting.med.upenn.edu/forms/mdprogram/view.php?id=3097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hyperlink" Target="mailto:moriahh@pennmedicine.upenn.edu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hyperlink" Target="mailto:Michaela.Hitchner@pennmedicine.upenn.edu" TargetMode="External"/><Relationship Id="rId7" Type="http://schemas.openxmlformats.org/officeDocument/2006/relationships/hyperlink" Target="mailto:Benjamin.Semeao@pennmedicine.upenn.edu" TargetMode="External"/><Relationship Id="rId2" Type="http://schemas.openxmlformats.org/officeDocument/2006/relationships/hyperlink" Target="mailto:Joseph.DelFarro@pennmedicine.upenn.edu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mailto:Jarvis.Mays@pennmedicine.upenn.edu" TargetMode="External"/><Relationship Id="rId5" Type="http://schemas.openxmlformats.org/officeDocument/2006/relationships/hyperlink" Target="mailto:Victoria.Lord@pennmedicine.upenn.edu" TargetMode="External"/><Relationship Id="rId4" Type="http://schemas.openxmlformats.org/officeDocument/2006/relationships/hyperlink" Target="mailto:Andrea.Jin@pennmedicine.upenn.edu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s://cph.upenn.edu/" TargetMode="Externa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d.upenn.edu/educ_combdeg/md-mph.html" TargetMode="External"/><Relationship Id="rId2" Type="http://schemas.openxmlformats.org/officeDocument/2006/relationships/hyperlink" Target="https://mph.med.upenn.edu/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vpc.org/content/root-cause-solutions-exchange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9300" y="1057319"/>
            <a:ext cx="8077200" cy="2332233"/>
          </a:xfrm>
        </p:spPr>
        <p:txBody>
          <a:bodyPr anchor="t"/>
          <a:lstStyle/>
          <a:p>
            <a:pPr algn="ctr"/>
            <a:r>
              <a:rPr lang="en-US" sz="7200" b="1" dirty="0">
                <a:latin typeface="Century Gothic" panose="020B0502020202020204" pitchFamily="34" charset="0"/>
              </a:rPr>
              <a:t>MD/MPH Info Session</a:t>
            </a:r>
            <a:endParaRPr lang="en-US" sz="3600" b="1" dirty="0">
              <a:latin typeface="Century Gothic" panose="020B0502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816600"/>
            <a:ext cx="4881253" cy="7957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309" y="5691101"/>
            <a:ext cx="3314583" cy="895810"/>
          </a:xfrm>
          <a:prstGeom prst="rect">
            <a:avLst/>
          </a:prstGeom>
        </p:spPr>
      </p:pic>
      <p:pic>
        <p:nvPicPr>
          <p:cNvPr id="6" name="Picture 5" descr="A qr code with black squares&#10;&#10;Description automatically generated">
            <a:extLst>
              <a:ext uri="{FF2B5EF4-FFF2-40B4-BE49-F238E27FC236}">
                <a16:creationId xmlns:a16="http://schemas.microsoft.com/office/drawing/2014/main" id="{684311CF-B178-7722-19FF-7561CDAA12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376" y="3505200"/>
            <a:ext cx="2091047" cy="2091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559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8DB0EEB-B152-D44C-A295-AD80C15DF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entury Gothic" panose="020B0502020202020204" pitchFamily="34" charset="0"/>
              </a:rPr>
              <a:t>What does this look like?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FD6863-B752-FA4A-90AF-6879CF7BA8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0668000" cy="4876800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US" b="1" dirty="0">
                <a:solidFill>
                  <a:srgbClr val="C00000"/>
                </a:solidFill>
                <a:latin typeface="Century Gothic" panose="020B0502020202020204" pitchFamily="34" charset="0"/>
              </a:rPr>
              <a:t>MS1 fall: </a:t>
            </a:r>
            <a:r>
              <a:rPr lang="en-US" dirty="0">
                <a:latin typeface="Century Gothic" panose="020B0502020202020204" pitchFamily="34" charset="0"/>
              </a:rPr>
              <a:t>Could take 1 MPH course </a:t>
            </a:r>
            <a:r>
              <a:rPr lang="en-US" sz="2000" dirty="0">
                <a:latin typeface="Century Gothic" panose="020B0502020202020204" pitchFamily="34" charset="0"/>
              </a:rPr>
              <a:t>(1 of 3 “frees” – Additional Course Policy)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b="1" dirty="0">
                <a:solidFill>
                  <a:srgbClr val="C00000"/>
                </a:solidFill>
                <a:latin typeface="Century Gothic" panose="020B0502020202020204" pitchFamily="34" charset="0"/>
              </a:rPr>
              <a:t>MS1 spring: </a:t>
            </a:r>
            <a:r>
              <a:rPr lang="en-US" dirty="0">
                <a:latin typeface="Century Gothic" panose="020B0502020202020204" pitchFamily="34" charset="0"/>
              </a:rPr>
              <a:t>Could take 1 MPH course </a:t>
            </a:r>
            <a:r>
              <a:rPr lang="en-US" sz="2000" dirty="0">
                <a:latin typeface="Century Gothic" panose="020B0502020202020204" pitchFamily="34" charset="0"/>
              </a:rPr>
              <a:t>(1 of 3 frees)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b="1" dirty="0">
                <a:solidFill>
                  <a:srgbClr val="C00000"/>
                </a:solidFill>
                <a:latin typeface="Century Gothic" panose="020B0502020202020204" pitchFamily="34" charset="0"/>
              </a:rPr>
              <a:t>Summer 1:</a:t>
            </a:r>
            <a:r>
              <a:rPr lang="en-US" dirty="0">
                <a:latin typeface="Century Gothic" panose="020B0502020202020204" pitchFamily="34" charset="0"/>
              </a:rPr>
              <a:t> Could to an immersion experience or a course </a:t>
            </a:r>
            <a:r>
              <a:rPr lang="en-US" sz="2000" dirty="0">
                <a:latin typeface="Century Gothic" panose="020B0502020202020204" pitchFamily="34" charset="0"/>
              </a:rPr>
              <a:t>(1 of 3 frees)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b="1" dirty="0">
                <a:solidFill>
                  <a:srgbClr val="C00000"/>
                </a:solidFill>
                <a:latin typeface="Century Gothic" panose="020B0502020202020204" pitchFamily="34" charset="0"/>
              </a:rPr>
              <a:t>MS2 fall: </a:t>
            </a:r>
            <a:r>
              <a:rPr lang="en-US" dirty="0">
                <a:latin typeface="Century Gothic" panose="020B0502020202020204" pitchFamily="34" charset="0"/>
              </a:rPr>
              <a:t>Could take 1 MPH course </a:t>
            </a:r>
            <a:r>
              <a:rPr lang="en-US" sz="2000" dirty="0">
                <a:latin typeface="Century Gothic" panose="020B0502020202020204" pitchFamily="34" charset="0"/>
              </a:rPr>
              <a:t>(1 of 3 frees)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b="1" dirty="0">
                <a:solidFill>
                  <a:srgbClr val="C00000"/>
                </a:solidFill>
                <a:latin typeface="Century Gothic" panose="020B0502020202020204" pitchFamily="34" charset="0"/>
              </a:rPr>
              <a:t>MS2 spring </a:t>
            </a:r>
            <a:r>
              <a:rPr lang="en-US" dirty="0">
                <a:latin typeface="Century Gothic" panose="020B0502020202020204" pitchFamily="34" charset="0"/>
                <a:sym typeface="Wingdings" pitchFamily="2" charset="2"/>
              </a:rPr>
              <a:t>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b="1" dirty="0">
                <a:solidFill>
                  <a:srgbClr val="C00000"/>
                </a:solidFill>
                <a:latin typeface="Century Gothic" panose="020B0502020202020204" pitchFamily="34" charset="0"/>
              </a:rPr>
              <a:t>MS3 spring: </a:t>
            </a:r>
            <a:r>
              <a:rPr lang="en-US" dirty="0">
                <a:latin typeface="Century Gothic" panose="020B0502020202020204" pitchFamily="34" charset="0"/>
              </a:rPr>
              <a:t>Clerkships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b="1" dirty="0">
                <a:solidFill>
                  <a:srgbClr val="C00000"/>
                </a:solidFill>
                <a:latin typeface="Century Gothic" panose="020B0502020202020204" pitchFamily="34" charset="0"/>
              </a:rPr>
              <a:t>MS3 spring: </a:t>
            </a:r>
            <a:r>
              <a:rPr lang="en-US" dirty="0">
                <a:latin typeface="Century Gothic" panose="020B0502020202020204" pitchFamily="34" charset="0"/>
              </a:rPr>
              <a:t>Official MPH application/matriculation</a:t>
            </a:r>
          </a:p>
          <a:p>
            <a:pPr marL="0" indent="0">
              <a:spcBef>
                <a:spcPts val="600"/>
              </a:spcBef>
              <a:buNone/>
            </a:pPr>
            <a:endParaRPr lang="en-US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MS4:</a:t>
            </a:r>
            <a:r>
              <a:rPr lang="en-US" dirty="0">
                <a:latin typeface="Century Gothic" panose="020B0502020202020204" pitchFamily="34" charset="0"/>
              </a:rPr>
              <a:t> Year out for full-time MPH courses and research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MS5: </a:t>
            </a:r>
            <a:r>
              <a:rPr lang="en-US" dirty="0">
                <a:latin typeface="Century Gothic" panose="020B0502020202020204" pitchFamily="34" charset="0"/>
              </a:rPr>
              <a:t>½ year to complete MD work &amp; </a:t>
            </a:r>
            <a:r>
              <a:rPr lang="en-US" b="1" dirty="0">
                <a:latin typeface="Century Gothic" panose="020B0502020202020204" pitchFamily="34" charset="0"/>
              </a:rPr>
              <a:t>apply for residency </a:t>
            </a:r>
            <a:r>
              <a:rPr lang="en-US" dirty="0">
                <a:latin typeface="Century Gothic" panose="020B0502020202020204" pitchFamily="34" charset="0"/>
              </a:rPr>
              <a:t>(fall)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entury Gothic" panose="020B0502020202020204" pitchFamily="34" charset="0"/>
              </a:rPr>
              <a:t>         ½ year to complete MPH (spring)</a:t>
            </a:r>
          </a:p>
        </p:txBody>
      </p:sp>
    </p:spTree>
    <p:extLst>
      <p:ext uri="{BB962C8B-B14F-4D97-AF65-F5344CB8AC3E}">
        <p14:creationId xmlns:p14="http://schemas.microsoft.com/office/powerpoint/2010/main" val="34577594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15596-E244-7A65-EF7A-925E4D137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entury Gothic" panose="020B0502020202020204" pitchFamily="34" charset="0"/>
              </a:rPr>
              <a:t>Fieldwork Projects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8CF3FB-F884-0D77-9E30-846A73F699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621" y="1465179"/>
            <a:ext cx="10972800" cy="5105400"/>
          </a:xfrm>
        </p:spPr>
        <p:txBody>
          <a:bodyPr>
            <a:normAutofit lnSpcReduction="10000"/>
          </a:bodyPr>
          <a:lstStyle/>
          <a:p>
            <a:pPr marL="284163" indent="-284163"/>
            <a:r>
              <a:rPr lang="en-US" sz="2600" dirty="0">
                <a:latin typeface="Century Gothic" panose="020B0502020202020204" pitchFamily="34" charset="0"/>
              </a:rPr>
              <a:t>Serving as a </a:t>
            </a:r>
            <a:r>
              <a:rPr lang="en-US" sz="2600" b="1" dirty="0">
                <a:latin typeface="Century Gothic" panose="020B0502020202020204" pitchFamily="34" charset="0"/>
              </a:rPr>
              <a:t>near-peer mentor for Teens Make Health Happen program</a:t>
            </a:r>
            <a:r>
              <a:rPr lang="en-US" sz="2600" dirty="0">
                <a:latin typeface="Century Gothic" panose="020B0502020202020204" pitchFamily="34" charset="0"/>
              </a:rPr>
              <a:t> through </a:t>
            </a:r>
            <a:r>
              <a:rPr lang="en-US" sz="2600" dirty="0" err="1">
                <a:latin typeface="Century Gothic" panose="020B0502020202020204" pitchFamily="34" charset="0"/>
              </a:rPr>
              <a:t>HealthCorps</a:t>
            </a:r>
            <a:r>
              <a:rPr lang="en-US" sz="2600" dirty="0">
                <a:latin typeface="Century Gothic" panose="020B0502020202020204" pitchFamily="34" charset="0"/>
              </a:rPr>
              <a:t> to identify a pressing health issue impacting their school and design an intervention.</a:t>
            </a:r>
          </a:p>
          <a:p>
            <a:pPr marL="284163" indent="-284163"/>
            <a:r>
              <a:rPr lang="en-US" sz="2600" dirty="0">
                <a:latin typeface="Century Gothic" panose="020B0502020202020204" pitchFamily="34" charset="0"/>
              </a:rPr>
              <a:t>Working with the Climate Committee of the Group for the Advancement of Psychiatry to </a:t>
            </a:r>
            <a:r>
              <a:rPr lang="en-US" sz="2600" b="1" dirty="0">
                <a:latin typeface="Century Gothic" panose="020B0502020202020204" pitchFamily="34" charset="0"/>
              </a:rPr>
              <a:t>study child anxiety about climate change</a:t>
            </a:r>
            <a:r>
              <a:rPr lang="en-US" sz="2600" dirty="0">
                <a:latin typeface="Century Gothic" panose="020B0502020202020204" pitchFamily="34" charset="0"/>
              </a:rPr>
              <a:t> (ultimately writing a children’s book).</a:t>
            </a:r>
          </a:p>
          <a:p>
            <a:pPr marL="284163" indent="-284163"/>
            <a:r>
              <a:rPr lang="en-US" sz="2600" b="1" dirty="0">
                <a:latin typeface="Century Gothic" panose="020B0502020202020204" pitchFamily="34" charset="0"/>
              </a:rPr>
              <a:t>Providing community resources and assessing</a:t>
            </a:r>
            <a:r>
              <a:rPr lang="en-US" sz="2600" dirty="0">
                <a:latin typeface="Century Gothic" panose="020B0502020202020204" pitchFamily="34" charset="0"/>
              </a:rPr>
              <a:t> the Family Connects Program at CHOP.</a:t>
            </a:r>
          </a:p>
          <a:p>
            <a:pPr marL="284163" indent="-284163"/>
            <a:r>
              <a:rPr lang="en-US" sz="2600" b="1" dirty="0">
                <a:latin typeface="Century Gothic" panose="020B0502020202020204" pitchFamily="34" charset="0"/>
              </a:rPr>
              <a:t>Supporting the Mental Health Unit </a:t>
            </a:r>
            <a:r>
              <a:rPr lang="en-US" sz="2600" dirty="0">
                <a:latin typeface="Century Gothic" panose="020B0502020202020204" pitchFamily="34" charset="0"/>
              </a:rPr>
              <a:t>of the District Attorney's Office (DAO)</a:t>
            </a:r>
          </a:p>
          <a:p>
            <a:pPr marL="284163" indent="-284163"/>
            <a:r>
              <a:rPr lang="en-US" sz="2600" b="1" dirty="0">
                <a:latin typeface="Century Gothic" panose="020B0502020202020204" pitchFamily="34" charset="0"/>
              </a:rPr>
              <a:t>Conducted a health needs and assets assessment </a:t>
            </a:r>
            <a:r>
              <a:rPr lang="en-US" sz="2600" dirty="0">
                <a:latin typeface="Century Gothic" panose="020B0502020202020204" pitchFamily="34" charset="0"/>
              </a:rPr>
              <a:t>in the community of San Cristóbal, Galápagos, through the Galápagos Education and Research Alliance (GERA).</a:t>
            </a:r>
          </a:p>
        </p:txBody>
      </p:sp>
    </p:spTree>
    <p:extLst>
      <p:ext uri="{BB962C8B-B14F-4D97-AF65-F5344CB8AC3E}">
        <p14:creationId xmlns:p14="http://schemas.microsoft.com/office/powerpoint/2010/main" val="637736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27B88-1E87-CF55-3113-DFADE1286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entury Gothic" panose="020B0502020202020204" pitchFamily="34" charset="0"/>
              </a:rPr>
              <a:t>Capstone Projects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6C077B-F531-E5D8-D2F5-CB0EEA7B04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1506200" cy="5105400"/>
          </a:xfrm>
        </p:spPr>
        <p:txBody>
          <a:bodyPr>
            <a:normAutofit lnSpcReduction="10000"/>
          </a:bodyPr>
          <a:lstStyle/>
          <a:p>
            <a:pPr marL="225425" indent="-225425"/>
            <a:r>
              <a:rPr lang="en-US" dirty="0">
                <a:latin typeface="Century Gothic" panose="020B0502020202020204" pitchFamily="34" charset="0"/>
              </a:rPr>
              <a:t>Investigating perspectives and emotions on climate change among children and adolescents in San Cristóbal, Galápagos 	</a:t>
            </a:r>
          </a:p>
          <a:p>
            <a:pPr marL="225425" indent="-225425"/>
            <a:r>
              <a:rPr lang="en-US" dirty="0">
                <a:latin typeface="Century Gothic" panose="020B0502020202020204" pitchFamily="34" charset="0"/>
              </a:rPr>
              <a:t>Visual representation of early-stage Lyme disease across skin tones in medical resources: Are we hitting the target?</a:t>
            </a:r>
          </a:p>
          <a:p>
            <a:pPr marL="225425" indent="-225425"/>
            <a:r>
              <a:rPr lang="en-US" dirty="0">
                <a:latin typeface="Century Gothic" panose="020B0502020202020204" pitchFamily="34" charset="0"/>
              </a:rPr>
              <a:t>“To a reasonable degree of medical certainty”: Use of medico-legal authority in involuntary civil commitment</a:t>
            </a:r>
          </a:p>
          <a:p>
            <a:pPr marL="225425" indent="-225425"/>
            <a:r>
              <a:rPr lang="en-US" dirty="0">
                <a:latin typeface="Century Gothic" panose="020B0502020202020204" pitchFamily="34" charset="0"/>
              </a:rPr>
              <a:t>Evaluating the sustainment of a community health worker-delivered intervention integrating asthma care in West Philadelphia schools 	</a:t>
            </a:r>
          </a:p>
          <a:p>
            <a:pPr marL="225425" indent="-225425"/>
            <a:r>
              <a:rPr lang="en-US" dirty="0">
                <a:latin typeface="Century Gothic" panose="020B0502020202020204" pitchFamily="34" charset="0"/>
              </a:rPr>
              <a:t>Assessing the Landscape of Rehabilitation Services in Botswana</a:t>
            </a:r>
          </a:p>
          <a:p>
            <a:pPr marL="225425" indent="-225425"/>
            <a:r>
              <a:rPr lang="en-US" dirty="0">
                <a:latin typeface="Century Gothic" panose="020B0502020202020204" pitchFamily="34" charset="0"/>
              </a:rPr>
              <a:t>The Historic Relationship between Brownfields and Public Housing Sites in Philadelphia from 1928-2010</a:t>
            </a:r>
          </a:p>
          <a:p>
            <a:pPr marL="225425" indent="-225425"/>
            <a:r>
              <a:rPr lang="en-US" dirty="0">
                <a:latin typeface="Century Gothic" panose="020B0502020202020204" pitchFamily="34" charset="0"/>
              </a:rPr>
              <a:t>Driver licensure and motor vehicle crash rates among adolescents with mood disorders</a:t>
            </a:r>
          </a:p>
        </p:txBody>
      </p:sp>
    </p:spTree>
    <p:extLst>
      <p:ext uri="{BB962C8B-B14F-4D97-AF65-F5344CB8AC3E}">
        <p14:creationId xmlns:p14="http://schemas.microsoft.com/office/powerpoint/2010/main" val="20963893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F7A6F-59D8-6141-8629-CE0DC3783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990600"/>
          </a:xfrm>
        </p:spPr>
        <p:txBody>
          <a:bodyPr>
            <a:normAutofit/>
          </a:bodyPr>
          <a:lstStyle/>
          <a:p>
            <a:r>
              <a:rPr lang="en-US" b="1" dirty="0">
                <a:latin typeface="Century Gothic" panose="020B0502020202020204" pitchFamily="34" charset="0"/>
              </a:rPr>
              <a:t>How to pay for your MD-MPH?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8C8011-01CC-9041-B2E5-733DC19807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47800"/>
            <a:ext cx="10972800" cy="4876800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>
                <a:latin typeface="Century Gothic" panose="020B0502020202020204" pitchFamily="34" charset="0"/>
              </a:rPr>
              <a:t>Scholarship funds </a:t>
            </a:r>
            <a:r>
              <a:rPr lang="en-US" sz="3200" dirty="0">
                <a:latin typeface="Century Gothic" panose="020B0502020202020204" pitchFamily="34" charset="0"/>
              </a:rPr>
              <a:t>are available from the MPH Program</a:t>
            </a:r>
          </a:p>
          <a:p>
            <a:pPr marL="342900" indent="-342900"/>
            <a:r>
              <a:rPr lang="en-US" sz="2800" dirty="0">
                <a:latin typeface="Century Gothic" panose="020B0502020202020204" pitchFamily="34" charset="0"/>
              </a:rPr>
              <a:t>Penn MPH program is “per CU” (not “flat rate”)</a:t>
            </a:r>
          </a:p>
          <a:p>
            <a:pPr marL="342900" indent="-342900"/>
            <a:r>
              <a:rPr lang="en-US" sz="2800" dirty="0">
                <a:latin typeface="Century Gothic" panose="020B0502020202020204" pitchFamily="34" charset="0"/>
              </a:rPr>
              <a:t>MPH program offers scholarships up to 9 CU – i.e. 75% of tuition! </a:t>
            </a:r>
            <a:r>
              <a:rPr lang="en-US" sz="2800" i="1" dirty="0">
                <a:latin typeface="Century Gothic" panose="020B0502020202020204" pitchFamily="34" charset="0"/>
              </a:rPr>
              <a:t>**does not include fees</a:t>
            </a:r>
          </a:p>
          <a:p>
            <a:pPr marL="342900" indent="-342900"/>
            <a:r>
              <a:rPr lang="en-US" sz="2800" dirty="0">
                <a:latin typeface="Century Gothic" panose="020B0502020202020204" pitchFamily="34" charset="0"/>
              </a:rPr>
              <a:t>Can you get the other 3 CU covered? </a:t>
            </a:r>
          </a:p>
          <a:p>
            <a:pPr marL="1027113" lvl="1" indent="-514350">
              <a:buFont typeface="Century Gothic" panose="020B0502020202020204" pitchFamily="34" charset="0"/>
              <a:buChar char="→"/>
            </a:pPr>
            <a:r>
              <a:rPr lang="en-US" sz="2400" i="1" dirty="0">
                <a:latin typeface="Century Gothic" panose="020B0502020202020204" pitchFamily="34" charset="0"/>
              </a:rPr>
              <a:t>Could use three “frees” from </a:t>
            </a:r>
            <a:r>
              <a:rPr lang="en-US" sz="2400" i="1" u="sng" dirty="0">
                <a:latin typeface="Century Gothic" panose="020B0502020202020204" pitchFamily="34" charset="0"/>
              </a:rPr>
              <a:t>med school tuition years</a:t>
            </a:r>
            <a:r>
              <a:rPr lang="en-US" sz="2400" i="1" dirty="0">
                <a:latin typeface="Century Gothic" panose="020B0502020202020204" pitchFamily="34" charset="0"/>
              </a:rPr>
              <a:t> under the </a:t>
            </a:r>
            <a:r>
              <a:rPr lang="en-US" sz="2400" i="1" dirty="0">
                <a:latin typeface="Century Gothic" panose="020B0502020202020204" pitchFamily="34" charset="0"/>
                <a:hlinkClick r:id="rId2"/>
              </a:rPr>
              <a:t>PSOM Additional Course Policy</a:t>
            </a:r>
            <a:endParaRPr lang="en-US" sz="2400" i="1" dirty="0">
              <a:latin typeface="Century Gothic" panose="020B0502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71DEC3-2E6B-F748-AB05-6A76E646B1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92"/>
          <a:stretch/>
        </p:blipFill>
        <p:spPr>
          <a:xfrm>
            <a:off x="3505200" y="5608686"/>
            <a:ext cx="1295400" cy="90278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19B94A4-2DEE-AC4B-9749-9BAF18570A61}"/>
              </a:ext>
            </a:extLst>
          </p:cNvPr>
          <p:cNvSpPr/>
          <p:nvPr/>
        </p:nvSpPr>
        <p:spPr>
          <a:xfrm>
            <a:off x="4800600" y="5570712"/>
            <a:ext cx="6792824" cy="936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3">
              <a:lnSpc>
                <a:spcPct val="120000"/>
              </a:lnSpc>
            </a:pPr>
            <a:r>
              <a:rPr lang="en-US" sz="2400" b="1" dirty="0">
                <a:latin typeface="Century Gothic" panose="020B0502020202020204" pitchFamily="34" charset="0"/>
              </a:rPr>
              <a:t>Single application for program &amp; scholarship</a:t>
            </a:r>
          </a:p>
          <a:p>
            <a:pPr>
              <a:lnSpc>
                <a:spcPct val="120000"/>
              </a:lnSpc>
            </a:pPr>
            <a:r>
              <a:rPr lang="en-US" sz="2400" i="1" dirty="0">
                <a:latin typeface="Century Gothic" panose="020B0502020202020204" pitchFamily="34" charset="0"/>
              </a:rPr>
              <a:t>Application due during winter of MS3</a:t>
            </a:r>
          </a:p>
        </p:txBody>
      </p:sp>
    </p:spTree>
    <p:extLst>
      <p:ext uri="{BB962C8B-B14F-4D97-AF65-F5344CB8AC3E}">
        <p14:creationId xmlns:p14="http://schemas.microsoft.com/office/powerpoint/2010/main" val="30633343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01081-D417-B74D-B156-AD86E375F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</p:spPr>
        <p:txBody>
          <a:bodyPr anchor="ctr">
            <a:noAutofit/>
          </a:bodyPr>
          <a:lstStyle/>
          <a:p>
            <a:pPr algn="ctr"/>
            <a:r>
              <a:rPr lang="en-US" sz="6000" b="1" dirty="0">
                <a:solidFill>
                  <a:srgbClr val="C00000"/>
                </a:solidFill>
              </a:rPr>
              <a:t>Which one to choose?</a:t>
            </a:r>
          </a:p>
        </p:txBody>
      </p:sp>
      <p:pic>
        <p:nvPicPr>
          <p:cNvPr id="6" name="Picture 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F551E333-E1CF-2044-9612-D81BEBD4F12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17"/>
          <a:stretch/>
        </p:blipFill>
        <p:spPr>
          <a:xfrm>
            <a:off x="1600200" y="1676400"/>
            <a:ext cx="5384800" cy="4473679"/>
          </a:xfrm>
          <a:prstGeom prst="rect">
            <a:avLst/>
          </a:prstGeom>
          <a:noFill/>
        </p:spPr>
      </p:pic>
      <p:sp>
        <p:nvSpPr>
          <p:cNvPr id="10" name="Title 5">
            <a:extLst>
              <a:ext uri="{FF2B5EF4-FFF2-40B4-BE49-F238E27FC236}">
                <a16:creationId xmlns:a16="http://schemas.microsoft.com/office/drawing/2014/main" id="{A9BA4D49-4C36-4B89-75B2-8129EBDA9D94}"/>
              </a:ext>
            </a:extLst>
          </p:cNvPr>
          <p:cNvSpPr txBox="1">
            <a:spLocks/>
          </p:cNvSpPr>
          <p:nvPr/>
        </p:nvSpPr>
        <p:spPr>
          <a:xfrm>
            <a:off x="6350002" y="4191000"/>
            <a:ext cx="40386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Century Gothic" panose="020B0502020202020204" pitchFamily="34" charset="0"/>
              </a:rPr>
              <a:t>Certificate in </a:t>
            </a:r>
            <a:br>
              <a:rPr lang="en-US" b="1" dirty="0">
                <a:solidFill>
                  <a:srgbClr val="0070C0"/>
                </a:solidFill>
                <a:latin typeface="Century Gothic" panose="020B0502020202020204" pitchFamily="34" charset="0"/>
              </a:rPr>
            </a:br>
            <a:r>
              <a:rPr lang="en-US" b="1" dirty="0">
                <a:solidFill>
                  <a:srgbClr val="0070C0"/>
                </a:solidFill>
                <a:latin typeface="Century Gothic" panose="020B0502020202020204" pitchFamily="34" charset="0"/>
              </a:rPr>
              <a:t>PH Medicine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40D2F6F-E9F0-0885-E677-8ED8C1325DB2}"/>
              </a:ext>
            </a:extLst>
          </p:cNvPr>
          <p:cNvSpPr/>
          <p:nvPr/>
        </p:nvSpPr>
        <p:spPr>
          <a:xfrm>
            <a:off x="6350002" y="2159025"/>
            <a:ext cx="355599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Dual</a:t>
            </a:r>
            <a:r>
              <a:rPr lang="en-US" sz="4000" b="1" dirty="0">
                <a:latin typeface="Century Gothic" panose="020B0502020202020204" pitchFamily="34" charset="0"/>
              </a:rPr>
              <a:t> </a:t>
            </a:r>
          </a:p>
          <a:p>
            <a:r>
              <a:rPr lang="en-US" sz="4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Degree </a:t>
            </a:r>
          </a:p>
        </p:txBody>
      </p:sp>
    </p:spTree>
    <p:extLst>
      <p:ext uri="{BB962C8B-B14F-4D97-AF65-F5344CB8AC3E}">
        <p14:creationId xmlns:p14="http://schemas.microsoft.com/office/powerpoint/2010/main" val="39235190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5E301C-BFF3-F942-BB0F-3F53D76B0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Century Gothic" panose="020B0502020202020204" pitchFamily="34" charset="0"/>
              </a:rPr>
              <a:t>Certificate in Public Health Medicine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609320C-8013-FF4F-B2AB-3747630E90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939126"/>
            <a:ext cx="9531928" cy="4495800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800" dirty="0">
                <a:latin typeface="Century Gothic" panose="020B0502020202020204" pitchFamily="34" charset="0"/>
              </a:rPr>
              <a:t>    </a:t>
            </a:r>
            <a:r>
              <a:rPr lang="en-US" sz="26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Public health immersion experience</a:t>
            </a:r>
          </a:p>
          <a:p>
            <a:pPr marL="0" indent="0" algn="ctr">
              <a:spcBef>
                <a:spcPts val="1200"/>
              </a:spcBef>
              <a:spcAft>
                <a:spcPts val="1200"/>
              </a:spcAft>
              <a:buNone/>
            </a:pPr>
            <a:endParaRPr lang="en-US" sz="7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marL="0" indent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b="1" dirty="0">
                <a:solidFill>
                  <a:srgbClr val="0070C0"/>
                </a:solidFill>
                <a:latin typeface="Century Gothic" panose="020B0502020202020204" pitchFamily="34" charset="0"/>
              </a:rPr>
              <a:t>     </a:t>
            </a:r>
            <a:r>
              <a:rPr lang="en-US" sz="26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Two formal courses in public health at Penn</a:t>
            </a:r>
          </a:p>
          <a:p>
            <a:pPr marL="0" indent="0" algn="ctr">
              <a:spcBef>
                <a:spcPts val="1200"/>
              </a:spcBef>
              <a:spcAft>
                <a:spcPts val="1200"/>
              </a:spcAft>
              <a:buNone/>
            </a:pPr>
            <a:endParaRPr lang="en-US" sz="7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marL="0" indent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b="1" dirty="0">
                <a:solidFill>
                  <a:srgbClr val="0070C0"/>
                </a:solidFill>
                <a:latin typeface="Century Gothic" panose="020B0502020202020204" pitchFamily="34" charset="0"/>
              </a:rPr>
              <a:t>    </a:t>
            </a:r>
            <a:r>
              <a:rPr lang="en-US" sz="26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Scholarly pursuit project must be public health focused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C58BCF-B82E-A241-BD60-09A1523DDF2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70" t="8485" r="21428" b="20174"/>
          <a:stretch/>
        </p:blipFill>
        <p:spPr>
          <a:xfrm>
            <a:off x="2971800" y="1847525"/>
            <a:ext cx="611578" cy="7432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2C618B8-9191-4B4B-94CB-BFC52DFE39B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93"/>
          <a:stretch/>
        </p:blipFill>
        <p:spPr>
          <a:xfrm>
            <a:off x="2286000" y="3048000"/>
            <a:ext cx="705499" cy="609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B9DD8D7-D6BE-2744-B5B0-F2B49FB4C86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08"/>
          <a:stretch/>
        </p:blipFill>
        <p:spPr>
          <a:xfrm>
            <a:off x="1274058" y="4179561"/>
            <a:ext cx="769636" cy="62103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1962803-2521-266B-E565-8487E9BEDE16}"/>
              </a:ext>
            </a:extLst>
          </p:cNvPr>
          <p:cNvSpPr txBox="1"/>
          <p:nvPr/>
        </p:nvSpPr>
        <p:spPr>
          <a:xfrm>
            <a:off x="1217100" y="5966478"/>
            <a:ext cx="97577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entury Gothic" panose="020B0502020202020204" pitchFamily="34" charset="0"/>
              </a:rPr>
              <a:t>Dr. Mario DeMarco (</a:t>
            </a:r>
            <a:r>
              <a:rPr lang="en-US" sz="2400" b="1" dirty="0">
                <a:latin typeface="Century Gothic" panose="020B0502020202020204" pitchFamily="34" charset="0"/>
                <a:hlinkClick r:id="rId5"/>
              </a:rPr>
              <a:t>Mario.DeMarco@pennmedicine.upenn.edu</a:t>
            </a:r>
            <a:r>
              <a:rPr lang="en-US" sz="2400" b="1" dirty="0">
                <a:latin typeface="Century Gothic" panose="020B0502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231464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7B7C0DE-2379-8C4A-B670-162C2FEA2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Century Gothic" panose="020B0502020202020204" pitchFamily="34" charset="0"/>
              </a:rPr>
              <a:t>How to get started with courses?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A2AD3E-43DA-D049-99D6-3E620DF3E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1578231"/>
            <a:ext cx="9753600" cy="3484116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US" b="1" dirty="0">
                <a:latin typeface="Century Gothic" panose="020B0502020202020204" pitchFamily="34" charset="0"/>
              </a:rPr>
              <a:t>This fall PUBH prefix course is popular with medical students:</a:t>
            </a:r>
          </a:p>
          <a:p>
            <a:pPr marL="0" indent="0" algn="ctr">
              <a:buNone/>
            </a:pPr>
            <a:r>
              <a:rPr lang="en-US" b="1" dirty="0">
                <a:solidFill>
                  <a:srgbClr val="0070C0"/>
                </a:solidFill>
                <a:latin typeface="Century Gothic" panose="020B0502020202020204" pitchFamily="34" charset="0"/>
              </a:rPr>
              <a:t>PUBH 5190 </a:t>
            </a:r>
            <a:r>
              <a:rPr lang="mr-IN" b="1" dirty="0">
                <a:solidFill>
                  <a:srgbClr val="0070C0"/>
                </a:solidFill>
                <a:latin typeface="Century Gothic" panose="020B0502020202020204" pitchFamily="34" charset="0"/>
              </a:rPr>
              <a:t>–</a:t>
            </a:r>
            <a:r>
              <a:rPr lang="en-US" b="1" dirty="0">
                <a:solidFill>
                  <a:srgbClr val="0070C0"/>
                </a:solidFill>
                <a:latin typeface="Century Gothic" panose="020B0502020202020204" pitchFamily="34" charset="0"/>
              </a:rPr>
              <a:t> Issues in Global Health</a:t>
            </a:r>
            <a:r>
              <a:rPr lang="en-US" b="1" dirty="0">
                <a:solidFill>
                  <a:srgbClr val="C00000"/>
                </a:solidFill>
                <a:latin typeface="Century Gothic" panose="020B0502020202020204" pitchFamily="34" charset="0"/>
              </a:rPr>
              <a:t>**</a:t>
            </a:r>
          </a:p>
          <a:p>
            <a:pPr marL="0" lvl="1" indent="0" algn="ctr">
              <a:buNone/>
            </a:pPr>
            <a:r>
              <a:rPr lang="en-US" dirty="0">
                <a:solidFill>
                  <a:srgbClr val="0070C0"/>
                </a:solidFill>
                <a:latin typeface="Century Gothic" panose="020B0502020202020204" pitchFamily="34" charset="0"/>
              </a:rPr>
              <a:t>Taught by Carol McLaughlin, MD MPH</a:t>
            </a:r>
          </a:p>
          <a:p>
            <a:pPr marL="0" lvl="1" indent="0" algn="ctr">
              <a:buNone/>
            </a:pPr>
            <a:r>
              <a:rPr lang="en-US" dirty="0">
                <a:solidFill>
                  <a:srgbClr val="0070C0"/>
                </a:solidFill>
                <a:latin typeface="Century Gothic" panose="020B0502020202020204" pitchFamily="34" charset="0"/>
              </a:rPr>
              <a:t>Tuesdays 5:15 </a:t>
            </a:r>
            <a:r>
              <a:rPr lang="mr-IN" dirty="0">
                <a:solidFill>
                  <a:srgbClr val="0070C0"/>
                </a:solidFill>
                <a:latin typeface="Century Gothic" panose="020B0502020202020204" pitchFamily="34" charset="0"/>
              </a:rPr>
              <a:t>–</a:t>
            </a:r>
            <a:r>
              <a:rPr lang="en-US" dirty="0">
                <a:solidFill>
                  <a:srgbClr val="0070C0"/>
                </a:solidFill>
                <a:latin typeface="Century Gothic" panose="020B0502020202020204" pitchFamily="34" charset="0"/>
              </a:rPr>
              <a:t> 8:15 pm</a:t>
            </a:r>
          </a:p>
          <a:p>
            <a:pPr marL="0" lvl="1" indent="0" algn="ctr">
              <a:buNone/>
            </a:pPr>
            <a:endParaRPr lang="en-US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marL="0" lvl="1" indent="0" algn="ctr">
              <a:buNone/>
            </a:pPr>
            <a:r>
              <a:rPr lang="en-US" b="1" i="1" dirty="0">
                <a:latin typeface="Century Gothic" panose="020B0502020202020204" pitchFamily="34" charset="0"/>
              </a:rPr>
              <a:t>Other available Fall courses include:</a:t>
            </a:r>
          </a:p>
          <a:p>
            <a:pPr marL="0" lvl="1" indent="0" algn="ctr">
              <a:buNone/>
            </a:pPr>
            <a:r>
              <a:rPr lang="en-US" i="1" dirty="0">
                <a:solidFill>
                  <a:srgbClr val="0070C0"/>
                </a:solidFill>
                <a:latin typeface="Century Gothic" panose="020B0502020202020204" pitchFamily="34" charset="0"/>
              </a:rPr>
              <a:t>PUBH 5040 (Theories and Frameworks) – Tuesday 5:15 pm</a:t>
            </a:r>
          </a:p>
          <a:p>
            <a:pPr marL="0" lvl="1" indent="0" algn="ctr">
              <a:buNone/>
            </a:pPr>
            <a:r>
              <a:rPr lang="en-US" i="1" dirty="0">
                <a:solidFill>
                  <a:srgbClr val="0070C0"/>
                </a:solidFill>
                <a:latin typeface="Century Gothic" panose="020B0502020202020204" pitchFamily="34" charset="0"/>
              </a:rPr>
              <a:t>PUBH 5050 (Policy and Administration) – Thursday 5:15 pm</a:t>
            </a:r>
          </a:p>
          <a:p>
            <a:pPr marL="0" lvl="1" indent="0" algn="ctr">
              <a:buNone/>
            </a:pPr>
            <a:r>
              <a:rPr lang="en-US" i="1" dirty="0">
                <a:solidFill>
                  <a:srgbClr val="0070C0"/>
                </a:solidFill>
                <a:latin typeface="Century Gothic" panose="020B0502020202020204" pitchFamily="34" charset="0"/>
              </a:rPr>
              <a:t>PUBH 5250 (Health &amp; Human Rights) – Monday 5:15 pm</a:t>
            </a:r>
          </a:p>
          <a:p>
            <a:pPr marL="0" lvl="1" indent="0" algn="ctr">
              <a:buNone/>
            </a:pPr>
            <a:endParaRPr lang="en-US" sz="2100" dirty="0">
              <a:solidFill>
                <a:srgbClr val="0070C0"/>
              </a:solidFill>
            </a:endParaRPr>
          </a:p>
          <a:p>
            <a:pPr marL="0" lvl="1" indent="0" algn="ctr">
              <a:buNone/>
            </a:pPr>
            <a:r>
              <a:rPr lang="en-US" b="1" dirty="0">
                <a:latin typeface="Century Gothic" panose="020B0502020202020204" pitchFamily="34" charset="0"/>
              </a:rPr>
              <a:t>Course Registration Form: </a:t>
            </a:r>
            <a:r>
              <a:rPr lang="en-US" dirty="0">
                <a:solidFill>
                  <a:srgbClr val="0070C0"/>
                </a:solidFill>
                <a:hlinkClick r:id="rId2"/>
              </a:rPr>
              <a:t>https://hosting.med.upenn.edu/forms/mdprogram/view.php?id=30974</a:t>
            </a:r>
            <a:r>
              <a:rPr lang="en-US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95951D-8DB2-6642-BB28-FFAE0D5FE4F9}"/>
              </a:ext>
            </a:extLst>
          </p:cNvPr>
          <p:cNvSpPr txBox="1"/>
          <p:nvPr/>
        </p:nvSpPr>
        <p:spPr>
          <a:xfrm>
            <a:off x="2286000" y="5131076"/>
            <a:ext cx="51467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entury Gothic" panose="020B0502020202020204" pitchFamily="34" charset="0"/>
              </a:rPr>
              <a:t>Hillary Nelson, PhD MPH</a:t>
            </a:r>
          </a:p>
          <a:p>
            <a:r>
              <a:rPr lang="en-US" sz="2000" b="1" dirty="0">
                <a:latin typeface="Century Gothic" panose="020B0502020202020204" pitchFamily="34" charset="0"/>
                <a:hlinkClick r:id="rId3"/>
              </a:rPr>
              <a:t>hnelson@pennmedicine.upenn.edu</a:t>
            </a:r>
            <a:endParaRPr lang="en-US" sz="2000" b="1" dirty="0">
              <a:latin typeface="Century Gothic" panose="020B0502020202020204" pitchFamily="34" charset="0"/>
            </a:endParaRPr>
          </a:p>
          <a:p>
            <a:r>
              <a:rPr lang="en-US" sz="2000" b="1" dirty="0">
                <a:latin typeface="Century Gothic" panose="020B0502020202020204" pitchFamily="34" charset="0"/>
              </a:rPr>
              <a:t>Moriah Hall, MPH</a:t>
            </a:r>
          </a:p>
          <a:p>
            <a:r>
              <a:rPr lang="en-US" sz="2000" b="1" dirty="0">
                <a:latin typeface="Century Gothic" panose="020B0502020202020204" pitchFamily="34" charset="0"/>
                <a:hlinkClick r:id="rId4"/>
              </a:rPr>
              <a:t>moriahh@pennmedicine.upenn.edu</a:t>
            </a:r>
            <a:endParaRPr lang="en-US" sz="2000" b="1" dirty="0">
              <a:latin typeface="Century Gothic" panose="020B0502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C3D6EF-600D-214B-B4F0-3A8561881ED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436"/>
          <a:stretch/>
        </p:blipFill>
        <p:spPr>
          <a:xfrm>
            <a:off x="1525874" y="5497573"/>
            <a:ext cx="723900" cy="590444"/>
          </a:xfrm>
          <a:prstGeom prst="rect">
            <a:avLst/>
          </a:prstGeom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A0432724-C378-6C4F-8578-1991261BEE3B}"/>
              </a:ext>
            </a:extLst>
          </p:cNvPr>
          <p:cNvSpPr txBox="1">
            <a:spLocks/>
          </p:cNvSpPr>
          <p:nvPr/>
        </p:nvSpPr>
        <p:spPr>
          <a:xfrm>
            <a:off x="7283970" y="5189400"/>
            <a:ext cx="2895600" cy="12067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buNone/>
            </a:pPr>
            <a:r>
              <a:rPr lang="en-US" sz="2400" b="1" i="1" dirty="0">
                <a:solidFill>
                  <a:srgbClr val="C00000"/>
                </a:solidFill>
                <a:latin typeface="Century Gothic" panose="020B0502020202020204" pitchFamily="34" charset="0"/>
              </a:rPr>
              <a:t>Reach out to us in November about spring courses!</a:t>
            </a:r>
            <a:endParaRPr lang="en-US" sz="24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pPr marL="0" lvl="1" indent="0" algn="ctr">
              <a:buNone/>
            </a:pPr>
            <a:endParaRPr lang="en-US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marL="0" lvl="1" indent="0" algn="ctr">
              <a:buNone/>
            </a:pPr>
            <a:endParaRPr lang="en-US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945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5A002-FB27-624B-AFD2-CFD5B8E2B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853078"/>
            <a:ext cx="10972800" cy="990600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  <a:latin typeface="Century Gothic" panose="020B0502020202020204" pitchFamily="34" charset="0"/>
              </a:rPr>
              <a:t>Reach out to a Current Student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BA9DA7F-FF62-794C-8C95-E3E497F3F3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8352880"/>
              </p:ext>
            </p:extLst>
          </p:nvPr>
        </p:nvGraphicFramePr>
        <p:xfrm>
          <a:off x="762000" y="1981200"/>
          <a:ext cx="11430000" cy="3773856"/>
        </p:xfrm>
        <a:graphic>
          <a:graphicData uri="http://schemas.openxmlformats.org/drawingml/2006/table">
            <a:tbl>
              <a:tblPr/>
              <a:tblGrid>
                <a:gridCol w="38818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481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1775"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b="1" dirty="0">
                          <a:effectLst/>
                          <a:latin typeface="Century Gothic" panose="020B0502020202020204" pitchFamily="34" charset="0"/>
                        </a:rPr>
                        <a:t>MD/MPH Students (MS5):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000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177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baseline="0" dirty="0">
                          <a:effectLst/>
                          <a:latin typeface="Century Gothic" panose="020B0502020202020204" pitchFamily="34" charset="0"/>
                        </a:rPr>
                        <a:t>Joey </a:t>
                      </a:r>
                      <a:r>
                        <a:rPr lang="en-US" sz="2400" baseline="0" dirty="0" err="1">
                          <a:effectLst/>
                          <a:latin typeface="Century Gothic" panose="020B0502020202020204" pitchFamily="34" charset="0"/>
                        </a:rPr>
                        <a:t>DelFarro</a:t>
                      </a:r>
                      <a:endParaRPr lang="en-US" sz="240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dirty="0">
                          <a:effectLst/>
                          <a:latin typeface="Century Gothic" panose="020B0502020202020204" pitchFamily="34" charset="0"/>
                          <a:hlinkClick r:id="rId2"/>
                        </a:rPr>
                        <a:t>Joseph.DelFarro@pennmedicine.upenn.edu</a:t>
                      </a:r>
                      <a:r>
                        <a:rPr lang="en-US" sz="2400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177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dirty="0">
                          <a:effectLst/>
                          <a:latin typeface="Century Gothic" panose="020B0502020202020204" pitchFamily="34" charset="0"/>
                        </a:rPr>
                        <a:t>Michaela </a:t>
                      </a:r>
                      <a:r>
                        <a:rPr lang="en-US" sz="2400" dirty="0" err="1">
                          <a:effectLst/>
                          <a:latin typeface="Century Gothic" panose="020B0502020202020204" pitchFamily="34" charset="0"/>
                        </a:rPr>
                        <a:t>Hitchner</a:t>
                      </a:r>
                      <a:endParaRPr lang="en-US" sz="240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dirty="0">
                          <a:effectLst/>
                          <a:latin typeface="Century Gothic" panose="020B0502020202020204" pitchFamily="34" charset="0"/>
                          <a:hlinkClick r:id="rId3"/>
                        </a:rPr>
                        <a:t>Michaela.Hitchner@pennmedicine.upenn.edu</a:t>
                      </a:r>
                      <a:r>
                        <a:rPr lang="en-US" sz="2400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177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dirty="0">
                          <a:effectLst/>
                          <a:latin typeface="Century Gothic" panose="020B0502020202020204" pitchFamily="34" charset="0"/>
                        </a:rPr>
                        <a:t>Andrea </a:t>
                      </a:r>
                      <a:r>
                        <a:rPr lang="en-US" sz="2400" dirty="0" err="1">
                          <a:effectLst/>
                          <a:latin typeface="Century Gothic" panose="020B0502020202020204" pitchFamily="34" charset="0"/>
                        </a:rPr>
                        <a:t>Jin</a:t>
                      </a:r>
                      <a:endParaRPr lang="en-US" sz="240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dirty="0">
                          <a:effectLst/>
                          <a:latin typeface="Century Gothic" panose="020B0502020202020204" pitchFamily="34" charset="0"/>
                          <a:hlinkClick r:id="rId4"/>
                        </a:rPr>
                        <a:t>Andrea.Jin@pennmedicine.upenn.edu</a:t>
                      </a:r>
                      <a:r>
                        <a:rPr lang="en-US" sz="2400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177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dirty="0">
                          <a:effectLst/>
                          <a:latin typeface="Century Gothic" panose="020B0502020202020204" pitchFamily="34" charset="0"/>
                        </a:rPr>
                        <a:t>Victoria Lord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dirty="0">
                          <a:effectLst/>
                          <a:latin typeface="Century Gothic" panose="020B0502020202020204" pitchFamily="34" charset="0"/>
                          <a:hlinkClick r:id="rId5"/>
                        </a:rPr>
                        <a:t>Victoria.Lord@pennmedicine.upenn.edu</a:t>
                      </a:r>
                      <a:r>
                        <a:rPr lang="en-US" sz="2400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395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dirty="0">
                          <a:effectLst/>
                          <a:latin typeface="Century Gothic" panose="020B0502020202020204" pitchFamily="34" charset="0"/>
                        </a:rPr>
                        <a:t>Jarvis Mays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dirty="0">
                          <a:effectLst/>
                          <a:latin typeface="Century Gothic" panose="020B0502020202020204" pitchFamily="34" charset="0"/>
                        </a:rPr>
                        <a:t>Ben </a:t>
                      </a:r>
                      <a:r>
                        <a:rPr lang="en-US" sz="2400" dirty="0" err="1">
                          <a:effectLst/>
                          <a:latin typeface="Century Gothic" panose="020B0502020202020204" pitchFamily="34" charset="0"/>
                        </a:rPr>
                        <a:t>Semeao</a:t>
                      </a:r>
                      <a:endParaRPr lang="en-US" sz="240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dirty="0">
                          <a:effectLst/>
                          <a:latin typeface="Century Gothic" panose="020B0502020202020204" pitchFamily="34" charset="0"/>
                          <a:hlinkClick r:id="rId6"/>
                        </a:rPr>
                        <a:t>Jarvis.Mays@pennmedicine.upenn.edu</a:t>
                      </a:r>
                      <a:r>
                        <a:rPr lang="en-US" sz="2400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dirty="0">
                          <a:effectLst/>
                          <a:latin typeface="Century Gothic" panose="020B0502020202020204" pitchFamily="34" charset="0"/>
                          <a:hlinkClick r:id="rId7"/>
                        </a:rPr>
                        <a:t>Benjamin.Semeao@pennmedicine.upenn.edu</a:t>
                      </a:r>
                      <a:r>
                        <a:rPr lang="en-US" sz="2400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1775">
                <a:tc>
                  <a:txBody>
                    <a:bodyPr/>
                    <a:lstStyle/>
                    <a:p>
                      <a:endParaRPr lang="en-US" sz="2000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3A0D8439-C0C7-A746-B989-589117E9E01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12" b="34528"/>
          <a:stretch/>
        </p:blipFill>
        <p:spPr>
          <a:xfrm>
            <a:off x="8305800" y="914400"/>
            <a:ext cx="1726673" cy="828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8335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26E009F6-2E46-BD4A-BF66-8F775F7EB881}"/>
              </a:ext>
            </a:extLst>
          </p:cNvPr>
          <p:cNvSpPr txBox="1">
            <a:spLocks/>
          </p:cNvSpPr>
          <p:nvPr/>
        </p:nvSpPr>
        <p:spPr>
          <a:xfrm>
            <a:off x="1981200" y="2842492"/>
            <a:ext cx="8229600" cy="3330077"/>
          </a:xfrm>
          <a:prstGeom prst="rect">
            <a:avLst/>
          </a:prstGeom>
          <a:ln w="38100">
            <a:solidFill>
              <a:schemeClr val="accent3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en-US" b="1" dirty="0">
                <a:latin typeface="Century Gothic" panose="020B0502020202020204" pitchFamily="34" charset="0"/>
              </a:rPr>
              <a:t>Core Functions</a:t>
            </a:r>
          </a:p>
          <a:p>
            <a:pPr marL="0" lvl="1" indent="0" algn="ctr">
              <a:buNone/>
            </a:pPr>
            <a:r>
              <a:rPr lang="en-US" dirty="0">
                <a:latin typeface="Century Gothic" panose="020B0502020202020204" pitchFamily="34" charset="0"/>
              </a:rPr>
              <a:t>Integrating Science and Action</a:t>
            </a:r>
          </a:p>
          <a:p>
            <a:pPr marL="0" lvl="1" indent="0" algn="ctr">
              <a:buNone/>
            </a:pPr>
            <a:r>
              <a:rPr lang="en-US" dirty="0">
                <a:latin typeface="Century Gothic" panose="020B0502020202020204" pitchFamily="34" charset="0"/>
              </a:rPr>
              <a:t>Educating the Public Health Workforce </a:t>
            </a:r>
          </a:p>
          <a:p>
            <a:pPr marL="0" lvl="1" indent="0" algn="ctr">
              <a:buNone/>
            </a:pPr>
            <a:r>
              <a:rPr lang="en-US" dirty="0">
                <a:latin typeface="Century Gothic" panose="020B0502020202020204" pitchFamily="34" charset="0"/>
              </a:rPr>
              <a:t>Leading Public Health Initiatives</a:t>
            </a:r>
          </a:p>
          <a:p>
            <a:pPr marL="0" lvl="1" indent="0" algn="ctr">
              <a:buNone/>
            </a:pPr>
            <a:r>
              <a:rPr lang="en-US" dirty="0">
                <a:latin typeface="Century Gothic" panose="020B0502020202020204" pitchFamily="34" charset="0"/>
              </a:rPr>
              <a:t>Elevating Programs in Our Community</a:t>
            </a:r>
          </a:p>
          <a:p>
            <a:pPr marL="0" lvl="1" indent="0" algn="ctr">
              <a:buNone/>
            </a:pPr>
            <a:r>
              <a:rPr lang="en-US" b="1" dirty="0">
                <a:latin typeface="Century Gothic" panose="020B0502020202020204" pitchFamily="34" charset="0"/>
              </a:rPr>
              <a:t>**FREE Seminar Series!</a:t>
            </a:r>
          </a:p>
        </p:txBody>
      </p:sp>
      <p:pic>
        <p:nvPicPr>
          <p:cNvPr id="7" name="Picture 6" descr="A close-up of a logo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9505EA6C-C5A7-36B2-CB95-AD145FFF6D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685800"/>
            <a:ext cx="5943600" cy="1729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1176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74DB6-0026-C447-8DA2-9D0F00BAF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553682"/>
            <a:ext cx="10972800" cy="990600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Contact us!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EBB87890-6787-C04D-A270-C75CD1F33464}"/>
              </a:ext>
            </a:extLst>
          </p:cNvPr>
          <p:cNvSpPr txBox="1">
            <a:spLocks noChangeArrowheads="1"/>
          </p:cNvSpPr>
          <p:nvPr/>
        </p:nvSpPr>
        <p:spPr>
          <a:xfrm>
            <a:off x="762000" y="2615786"/>
            <a:ext cx="5636108" cy="27432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Font typeface="Arial" pitchFamily="34" charset="0"/>
              <a:buNone/>
            </a:pPr>
            <a:r>
              <a:rPr lang="en-US" sz="1800" b="1" dirty="0">
                <a:latin typeface="Century Gothic" panose="020B0502020202020204" pitchFamily="34" charset="0"/>
              </a:rPr>
              <a:t>Hillary Nelson, PhD MPH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entury Gothic" panose="020B0502020202020204" pitchFamily="34" charset="0"/>
              </a:rPr>
              <a:t>Director, MPH Program</a:t>
            </a:r>
            <a:br>
              <a:rPr lang="en-US" sz="1800" dirty="0">
                <a:latin typeface="Century Gothic" panose="020B0502020202020204" pitchFamily="34" charset="0"/>
              </a:rPr>
            </a:br>
            <a:r>
              <a:rPr lang="en-US" sz="1800" dirty="0">
                <a:latin typeface="Century Gothic" panose="020B0502020202020204" pitchFamily="34" charset="0"/>
              </a:rPr>
              <a:t>Co-Chair, MD-MPH Advisory Committee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entury Gothic" panose="020B0502020202020204" pitchFamily="34" charset="0"/>
              </a:rPr>
              <a:t>hnelson@pennmedicine.upenn.edu 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sz="1800" dirty="0">
                <a:latin typeface="Century Gothic" panose="020B0502020202020204" pitchFamily="34" charset="0"/>
              </a:rPr>
              <a:t>(215) 746-8554</a:t>
            </a:r>
          </a:p>
          <a:p>
            <a:pPr marL="0" indent="0">
              <a:lnSpc>
                <a:spcPct val="80000"/>
              </a:lnSpc>
              <a:buFontTx/>
              <a:buNone/>
            </a:pPr>
            <a:endParaRPr lang="en-US" sz="1800" dirty="0">
              <a:latin typeface="Century Gothic" panose="020B0502020202020204" pitchFamily="34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sz="1800" b="1" dirty="0">
                <a:latin typeface="Century Gothic" panose="020B0502020202020204" pitchFamily="34" charset="0"/>
              </a:rPr>
              <a:t>Moriah Hall, MPH</a:t>
            </a:r>
            <a:endParaRPr lang="en-US" sz="1800" dirty="0">
              <a:latin typeface="Century Gothic" panose="020B0502020202020204" pitchFamily="34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sz="1800" dirty="0">
                <a:latin typeface="Century Gothic" panose="020B0502020202020204" pitchFamily="34" charset="0"/>
              </a:rPr>
              <a:t>Associate Director, MPH Program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sz="1800" dirty="0" err="1">
                <a:latin typeface="Century Gothic" panose="020B0502020202020204" pitchFamily="34" charset="0"/>
              </a:rPr>
              <a:t>moriahh@pennmedicine.upenn.edu</a:t>
            </a:r>
            <a:endParaRPr lang="en-US" sz="1800" dirty="0">
              <a:latin typeface="Century Gothic" panose="020B0502020202020204" pitchFamily="34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sz="1800" dirty="0">
                <a:latin typeface="Century Gothic" panose="020B0502020202020204" pitchFamily="34" charset="0"/>
              </a:rPr>
              <a:t>(215) 573-8841</a:t>
            </a:r>
          </a:p>
          <a:p>
            <a:pPr>
              <a:lnSpc>
                <a:spcPct val="80000"/>
              </a:lnSpc>
              <a:buFont typeface="Arial" pitchFamily="34" charset="0"/>
              <a:buNone/>
            </a:pPr>
            <a:endParaRPr lang="en-US" sz="1400" dirty="0"/>
          </a:p>
          <a:p>
            <a:pPr>
              <a:spcBef>
                <a:spcPct val="0"/>
              </a:spcBef>
              <a:buFontTx/>
              <a:buNone/>
            </a:pPr>
            <a:endParaRPr lang="en-US" sz="1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2D925D8-6A87-1846-891A-B1E560019616}"/>
              </a:ext>
            </a:extLst>
          </p:cNvPr>
          <p:cNvSpPr txBox="1">
            <a:spLocks noChangeArrowheads="1"/>
          </p:cNvSpPr>
          <p:nvPr/>
        </p:nvSpPr>
        <p:spPr>
          <a:xfrm>
            <a:off x="6343650" y="2615786"/>
            <a:ext cx="5543550" cy="31754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1800" b="1" dirty="0">
                <a:latin typeface="Century Gothic" panose="020B0502020202020204" pitchFamily="34" charset="0"/>
              </a:rPr>
              <a:t>Francia </a:t>
            </a:r>
            <a:r>
              <a:rPr lang="en-US" sz="1800" b="1" dirty="0" err="1">
                <a:latin typeface="Century Gothic" panose="020B0502020202020204" pitchFamily="34" charset="0"/>
              </a:rPr>
              <a:t>Portacio</a:t>
            </a:r>
            <a:r>
              <a:rPr lang="en-US" sz="1800" b="1" dirty="0">
                <a:latin typeface="Century Gothic" panose="020B0502020202020204" pitchFamily="34" charset="0"/>
              </a:rPr>
              <a:t>, MPH</a:t>
            </a:r>
            <a:endParaRPr lang="en-US" sz="1800" dirty="0">
              <a:latin typeface="Century Gothic" panose="020B0502020202020204" pitchFamily="34" charset="0"/>
            </a:endParaRPr>
          </a:p>
          <a:p>
            <a:pPr marL="0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1800" dirty="0">
                <a:latin typeface="Century Gothic" panose="020B0502020202020204" pitchFamily="34" charset="0"/>
              </a:rPr>
              <a:t>Associate Director</a:t>
            </a:r>
          </a:p>
          <a:p>
            <a:pPr marL="0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1800" dirty="0">
                <a:latin typeface="Century Gothic" panose="020B0502020202020204" pitchFamily="34" charset="0"/>
              </a:rPr>
              <a:t>Combined Degree Programs </a:t>
            </a:r>
          </a:p>
          <a:p>
            <a:pPr marL="0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1800" dirty="0" err="1">
                <a:latin typeface="Century Gothic" panose="020B0502020202020204" pitchFamily="34" charset="0"/>
              </a:rPr>
              <a:t>Francia.portacio@pennmedicine.upenn.edu</a:t>
            </a:r>
            <a:endParaRPr lang="en-US" sz="1800" dirty="0">
              <a:latin typeface="Century Gothic" panose="020B0502020202020204" pitchFamily="34" charset="0"/>
            </a:endParaRPr>
          </a:p>
          <a:p>
            <a:pPr marL="0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sz="1800" dirty="0">
              <a:latin typeface="Century Gothic" panose="020B0502020202020204" pitchFamily="34" charset="0"/>
            </a:endParaRPr>
          </a:p>
          <a:p>
            <a:pPr marL="0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1800" b="1" dirty="0">
                <a:latin typeface="Century Gothic" panose="020B0502020202020204" pitchFamily="34" charset="0"/>
              </a:rPr>
              <a:t>Michael </a:t>
            </a:r>
            <a:r>
              <a:rPr lang="en-US" sz="1800" b="1" dirty="0" err="1">
                <a:latin typeface="Century Gothic" panose="020B0502020202020204" pitchFamily="34" charset="0"/>
              </a:rPr>
              <a:t>Sabara</a:t>
            </a:r>
            <a:r>
              <a:rPr lang="en-US" sz="1800" b="1" dirty="0">
                <a:latin typeface="Century Gothic" panose="020B0502020202020204" pitchFamily="34" charset="0"/>
              </a:rPr>
              <a:t>, MEd</a:t>
            </a:r>
          </a:p>
          <a:p>
            <a:pPr marL="0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1800" dirty="0">
                <a:latin typeface="Century Gothic" panose="020B0502020202020204" pitchFamily="34" charset="0"/>
              </a:rPr>
              <a:t>Director, Financial Services</a:t>
            </a:r>
          </a:p>
          <a:p>
            <a:pPr marL="0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1800" dirty="0" err="1">
                <a:latin typeface="Century Gothic" panose="020B0502020202020204" pitchFamily="34" charset="0"/>
              </a:rPr>
              <a:t>msabara@pennmedicine.upenn.edu</a:t>
            </a:r>
            <a:endParaRPr lang="en-US" sz="1800" dirty="0">
              <a:latin typeface="Century Gothic" panose="020B0502020202020204" pitchFamily="34" charset="0"/>
            </a:endParaRPr>
          </a:p>
          <a:p>
            <a:pPr marL="0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1800" dirty="0">
                <a:latin typeface="Century Gothic" panose="020B0502020202020204" pitchFamily="34" charset="0"/>
              </a:rPr>
              <a:t>(215) 573-3423 </a:t>
            </a:r>
            <a:endParaRPr lang="en-US" sz="16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2870DA3-90E5-2847-970E-7659664DC2D7}"/>
              </a:ext>
            </a:extLst>
          </p:cNvPr>
          <p:cNvSpPr/>
          <p:nvPr/>
        </p:nvSpPr>
        <p:spPr>
          <a:xfrm>
            <a:off x="762000" y="5455175"/>
            <a:ext cx="10210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Century Gothic" panose="020B0502020202020204" pitchFamily="34" charset="0"/>
                <a:hlinkClick r:id="rId2"/>
              </a:rPr>
              <a:t>MPH website</a:t>
            </a:r>
            <a:endParaRPr lang="en-US" sz="2000" dirty="0">
              <a:latin typeface="Century Gothic" panose="020B0502020202020204" pitchFamily="34" charset="0"/>
            </a:endParaRPr>
          </a:p>
          <a:p>
            <a:r>
              <a:rPr lang="en-US" sz="2000" b="1" dirty="0">
                <a:latin typeface="Century Gothic" panose="020B0502020202020204" pitchFamily="34" charset="0"/>
                <a:hlinkClick r:id="rId3"/>
              </a:rPr>
              <a:t>MD/MPH website</a:t>
            </a:r>
            <a:endParaRPr lang="en-US" sz="2000" dirty="0">
              <a:latin typeface="Century Gothic" panose="020B0502020202020204" pitchFamily="34" charset="0"/>
            </a:endParaRPr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6DA938D8-4D2D-2141-859D-41E8B2C4B2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108" y="1850297"/>
            <a:ext cx="2584450" cy="7280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880312"/>
            <a:ext cx="3921661" cy="639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772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www.foodsafetynews.com/files/2013/02/public-health406x250.jpg">
            <a:extLst>
              <a:ext uri="{FF2B5EF4-FFF2-40B4-BE49-F238E27FC236}">
                <a16:creationId xmlns:a16="http://schemas.microsoft.com/office/drawing/2014/main" id="{6F967EA4-A37D-7D4B-A2B7-B1253DE4AC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838200"/>
            <a:ext cx="8610600" cy="5535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6749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F1ED8B9-B545-7F45-92B8-F296D9F49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</p:spPr>
        <p:txBody>
          <a:bodyPr anchor="ctr">
            <a:normAutofit/>
          </a:bodyPr>
          <a:lstStyle/>
          <a:p>
            <a:pPr algn="ctr"/>
            <a:r>
              <a:rPr lang="en-US" b="1" dirty="0">
                <a:latin typeface="Century Gothic" panose="020B0502020202020204" pitchFamily="34" charset="0"/>
              </a:rPr>
              <a:t>Public Health goes beyond healthcare…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808A682F-7C88-A20C-14E6-4565979548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936" y="1371600"/>
            <a:ext cx="10068128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0987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diagram of a tree with text&#10;&#10;Description automatically generated">
            <a:extLst>
              <a:ext uri="{FF2B5EF4-FFF2-40B4-BE49-F238E27FC236}">
                <a16:creationId xmlns:a16="http://schemas.microsoft.com/office/drawing/2014/main" id="{709E9D6C-4E1F-681F-E329-00EC783DA7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544" y="517525"/>
            <a:ext cx="8252911" cy="6272213"/>
          </a:xfrm>
          <a:prstGeom prst="rect">
            <a:avLst/>
          </a:prstGeom>
          <a:noFill/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8CB1FD53-4880-FF1D-2EA5-6906EF231CD7}"/>
              </a:ext>
            </a:extLst>
          </p:cNvPr>
          <p:cNvGrpSpPr/>
          <p:nvPr/>
        </p:nvGrpSpPr>
        <p:grpSpPr>
          <a:xfrm>
            <a:off x="1973039" y="1447800"/>
            <a:ext cx="3360961" cy="4648200"/>
            <a:chOff x="1973039" y="1447800"/>
            <a:chExt cx="3360961" cy="46482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BA23709-611D-B41B-5108-F74D0B8B7CA7}"/>
                </a:ext>
              </a:extLst>
            </p:cNvPr>
            <p:cNvSpPr/>
            <p:nvPr/>
          </p:nvSpPr>
          <p:spPr>
            <a:xfrm>
              <a:off x="2286000" y="1447800"/>
              <a:ext cx="3048000" cy="685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D006101-1A27-FC85-5893-27AF64232CCC}"/>
                </a:ext>
              </a:extLst>
            </p:cNvPr>
            <p:cNvSpPr/>
            <p:nvPr/>
          </p:nvSpPr>
          <p:spPr>
            <a:xfrm>
              <a:off x="2438399" y="2133600"/>
              <a:ext cx="2561667" cy="685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AA186BF-41C8-EABA-BCC2-96C9487F3C6D}"/>
                </a:ext>
              </a:extLst>
            </p:cNvPr>
            <p:cNvSpPr/>
            <p:nvPr/>
          </p:nvSpPr>
          <p:spPr>
            <a:xfrm>
              <a:off x="2286000" y="2807516"/>
              <a:ext cx="2561667" cy="15358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853F0DE-9130-6087-89D1-142386A6A590}"/>
                </a:ext>
              </a:extLst>
            </p:cNvPr>
            <p:cNvSpPr/>
            <p:nvPr/>
          </p:nvSpPr>
          <p:spPr>
            <a:xfrm>
              <a:off x="1973039" y="4331516"/>
              <a:ext cx="2751361" cy="17644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5600A53-B3E7-D722-1DCF-907D7AC1BF50}"/>
              </a:ext>
            </a:extLst>
          </p:cNvPr>
          <p:cNvGrpSpPr/>
          <p:nvPr/>
        </p:nvGrpSpPr>
        <p:grpSpPr>
          <a:xfrm>
            <a:off x="5486400" y="3549592"/>
            <a:ext cx="3686733" cy="793808"/>
            <a:chOff x="5486400" y="3549592"/>
            <a:chExt cx="3686733" cy="793808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060C1FC-DAF9-FD10-78F0-7549CD77523E}"/>
                </a:ext>
              </a:extLst>
            </p:cNvPr>
            <p:cNvSpPr/>
            <p:nvPr/>
          </p:nvSpPr>
          <p:spPr>
            <a:xfrm>
              <a:off x="5486400" y="3549592"/>
              <a:ext cx="1600200" cy="685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B0958D-2A7D-B864-AEAE-80DDCC3FB5B9}"/>
                </a:ext>
              </a:extLst>
            </p:cNvPr>
            <p:cNvSpPr/>
            <p:nvPr/>
          </p:nvSpPr>
          <p:spPr>
            <a:xfrm>
              <a:off x="7467600" y="3657600"/>
              <a:ext cx="838200" cy="685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5D5558F-1855-0611-1DF4-087469B59774}"/>
                </a:ext>
              </a:extLst>
            </p:cNvPr>
            <p:cNvSpPr/>
            <p:nvPr/>
          </p:nvSpPr>
          <p:spPr>
            <a:xfrm>
              <a:off x="7725333" y="3794096"/>
              <a:ext cx="1447800" cy="4128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98ED8C22-1D7C-3413-BC28-3FE7E1DD4B58}"/>
              </a:ext>
            </a:extLst>
          </p:cNvPr>
          <p:cNvSpPr/>
          <p:nvPr/>
        </p:nvSpPr>
        <p:spPr>
          <a:xfrm>
            <a:off x="4648200" y="4371888"/>
            <a:ext cx="5334000" cy="23740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D5BDC93-79D9-63DC-3200-931151ADAB0E}"/>
              </a:ext>
            </a:extLst>
          </p:cNvPr>
          <p:cNvSpPr txBox="1"/>
          <p:nvPr/>
        </p:nvSpPr>
        <p:spPr>
          <a:xfrm>
            <a:off x="9706393" y="6572005"/>
            <a:ext cx="241765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Century Gothic" panose="020B0502020202020204" pitchFamily="34" charset="0"/>
                <a:hlinkClick r:id="rId4"/>
              </a:rPr>
              <a:t>Pioneer Valley Planning Commission</a:t>
            </a:r>
            <a:endParaRPr lang="en-US" sz="1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19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F1ED8B9-B545-7F45-92B8-F296D9F49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181100"/>
            <a:ext cx="10972800" cy="4495800"/>
          </a:xfrm>
        </p:spPr>
        <p:txBody>
          <a:bodyPr>
            <a:normAutofit/>
          </a:bodyPr>
          <a:lstStyle/>
          <a:p>
            <a:pPr algn="ctr"/>
            <a:r>
              <a:rPr lang="en-US" sz="72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Where do you fit in </a:t>
            </a:r>
            <a:br>
              <a:rPr lang="en-US" sz="7200" b="1" dirty="0">
                <a:solidFill>
                  <a:srgbClr val="C00000"/>
                </a:solidFill>
                <a:latin typeface="Century Gothic" panose="020B0502020202020204" pitchFamily="34" charset="0"/>
              </a:rPr>
            </a:br>
            <a:r>
              <a:rPr lang="en-US" sz="72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as a clinician?</a:t>
            </a:r>
          </a:p>
        </p:txBody>
      </p:sp>
    </p:spTree>
    <p:extLst>
      <p:ext uri="{BB962C8B-B14F-4D97-AF65-F5344CB8AC3E}">
        <p14:creationId xmlns:p14="http://schemas.microsoft.com/office/powerpoint/2010/main" val="171046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B947BE91-78F5-0109-D966-013E51B183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844505"/>
            <a:ext cx="4076700" cy="4076700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FB841CA3-4192-6078-6D0A-A954DC72F4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396" y="1727882"/>
            <a:ext cx="4160938" cy="4160938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DF1ED8B9-B545-7F45-92B8-F296D9F49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642" y="838200"/>
            <a:ext cx="9602716" cy="1438105"/>
          </a:xfrm>
        </p:spPr>
        <p:txBody>
          <a:bodyPr>
            <a:normAutofit fontScale="90000"/>
          </a:bodyPr>
          <a:lstStyle/>
          <a:p>
            <a:r>
              <a:rPr lang="en-US" sz="60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Why do an MD/MPH at Penn?</a:t>
            </a:r>
          </a:p>
        </p:txBody>
      </p:sp>
    </p:spTree>
    <p:extLst>
      <p:ext uri="{BB962C8B-B14F-4D97-AF65-F5344CB8AC3E}">
        <p14:creationId xmlns:p14="http://schemas.microsoft.com/office/powerpoint/2010/main" val="2041210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882FC-AED2-B34F-B691-516BE0CB3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5334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Why Penn?         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CD6B298-A60D-114D-A093-271893712565}"/>
              </a:ext>
            </a:extLst>
          </p:cNvPr>
          <p:cNvSpPr txBox="1"/>
          <p:nvPr/>
        </p:nvSpPr>
        <p:spPr>
          <a:xfrm>
            <a:off x="5008406" y="3682268"/>
            <a:ext cx="19062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MD/MPH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E444075-E601-BA41-B6A9-2843CEA9A057}"/>
              </a:ext>
            </a:extLst>
          </p:cNvPr>
          <p:cNvSpPr txBox="1"/>
          <p:nvPr/>
        </p:nvSpPr>
        <p:spPr>
          <a:xfrm>
            <a:off x="5267751" y="2721575"/>
            <a:ext cx="13917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MPH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ED3B401-16D9-3C47-8DA5-95748CDF7991}"/>
              </a:ext>
            </a:extLst>
          </p:cNvPr>
          <p:cNvSpPr txBox="1"/>
          <p:nvPr/>
        </p:nvSpPr>
        <p:spPr>
          <a:xfrm>
            <a:off x="2130125" y="1752600"/>
            <a:ext cx="82365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Interprofessional Education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9E16AD7-5522-85E6-DE89-8CFA1307ACAF}"/>
              </a:ext>
            </a:extLst>
          </p:cNvPr>
          <p:cNvGrpSpPr/>
          <p:nvPr/>
        </p:nvGrpSpPr>
        <p:grpSpPr>
          <a:xfrm>
            <a:off x="1068776" y="3697070"/>
            <a:ext cx="9675424" cy="2696708"/>
            <a:chOff x="1068776" y="3697070"/>
            <a:chExt cx="9675424" cy="269670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69A092A-804A-E44C-92F8-B05407D82199}"/>
                </a:ext>
              </a:extLst>
            </p:cNvPr>
            <p:cNvSpPr txBox="1"/>
            <p:nvPr/>
          </p:nvSpPr>
          <p:spPr>
            <a:xfrm>
              <a:off x="1824532" y="3697070"/>
              <a:ext cx="22397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C00000"/>
                  </a:solidFill>
                  <a:latin typeface="Century Gothic" panose="020B0502020202020204" pitchFamily="34" charset="0"/>
                </a:rPr>
                <a:t>MSW/MPH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28C0E87-ED4E-E446-8C1F-D012FA224225}"/>
                </a:ext>
              </a:extLst>
            </p:cNvPr>
            <p:cNvSpPr txBox="1"/>
            <p:nvPr/>
          </p:nvSpPr>
          <p:spPr>
            <a:xfrm>
              <a:off x="1068776" y="4343401"/>
              <a:ext cx="212269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C00000"/>
                  </a:solidFill>
                  <a:latin typeface="Century Gothic" panose="020B0502020202020204" pitchFamily="34" charset="0"/>
                </a:rPr>
                <a:t>MSN/MPH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7505995-5B32-3B4B-8F3F-63C1B72EE4BD}"/>
                </a:ext>
              </a:extLst>
            </p:cNvPr>
            <p:cNvSpPr txBox="1"/>
            <p:nvPr/>
          </p:nvSpPr>
          <p:spPr>
            <a:xfrm>
              <a:off x="6342430" y="4343401"/>
              <a:ext cx="17347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C00000"/>
                  </a:solidFill>
                  <a:latin typeface="Century Gothic" panose="020B0502020202020204" pitchFamily="34" charset="0"/>
                </a:rPr>
                <a:t>JD/MPH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09AC9E7-E5E7-CA43-BBE0-5F23389C90AD}"/>
                </a:ext>
              </a:extLst>
            </p:cNvPr>
            <p:cNvSpPr txBox="1"/>
            <p:nvPr/>
          </p:nvSpPr>
          <p:spPr>
            <a:xfrm>
              <a:off x="8671197" y="4343400"/>
              <a:ext cx="207300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C00000"/>
                  </a:solidFill>
                  <a:latin typeface="Century Gothic" panose="020B0502020202020204" pitchFamily="34" charset="0"/>
                </a:rPr>
                <a:t>PhD/MPH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5D62058-8302-C444-9C99-385D923D0574}"/>
                </a:ext>
              </a:extLst>
            </p:cNvPr>
            <p:cNvSpPr txBox="1"/>
            <p:nvPr/>
          </p:nvSpPr>
          <p:spPr>
            <a:xfrm>
              <a:off x="3810001" y="4343401"/>
              <a:ext cx="212269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C00000"/>
                  </a:solidFill>
                  <a:latin typeface="Century Gothic" panose="020B0502020202020204" pitchFamily="34" charset="0"/>
                </a:rPr>
                <a:t>MBE/MPH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BDCFD55-247D-F54E-8F36-3D980E7D64B0}"/>
                </a:ext>
              </a:extLst>
            </p:cNvPr>
            <p:cNvSpPr txBox="1"/>
            <p:nvPr/>
          </p:nvSpPr>
          <p:spPr>
            <a:xfrm>
              <a:off x="7473110" y="5799303"/>
              <a:ext cx="210025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C00000"/>
                  </a:solidFill>
                  <a:latin typeface="Century Gothic" panose="020B0502020202020204" pitchFamily="34" charset="0"/>
                </a:rPr>
                <a:t>MES/MPH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D79C199-6608-1641-82B1-05935237BE6B}"/>
                </a:ext>
              </a:extLst>
            </p:cNvPr>
            <p:cNvSpPr txBox="1"/>
            <p:nvPr/>
          </p:nvSpPr>
          <p:spPr>
            <a:xfrm>
              <a:off x="8229601" y="3697070"/>
              <a:ext cx="221246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C00000"/>
                  </a:solidFill>
                  <a:latin typeface="Century Gothic" panose="020B0502020202020204" pitchFamily="34" charset="0"/>
                </a:rPr>
                <a:t>DMD/MPH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9E0B609-A2F6-8D48-802F-8FD163EFAC15}"/>
                </a:ext>
              </a:extLst>
            </p:cNvPr>
            <p:cNvSpPr txBox="1"/>
            <p:nvPr/>
          </p:nvSpPr>
          <p:spPr>
            <a:xfrm>
              <a:off x="1880638" y="5054025"/>
              <a:ext cx="218361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C00000"/>
                  </a:solidFill>
                  <a:latin typeface="Century Gothic" panose="020B0502020202020204" pitchFamily="34" charset="0"/>
                </a:rPr>
                <a:t>VMD/MPH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609A200-3DB2-8B4A-AB88-A542FBF637D3}"/>
                </a:ext>
              </a:extLst>
            </p:cNvPr>
            <p:cNvSpPr txBox="1"/>
            <p:nvPr/>
          </p:nvSpPr>
          <p:spPr>
            <a:xfrm>
              <a:off x="7848601" y="5040574"/>
              <a:ext cx="215155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C00000"/>
                  </a:solidFill>
                  <a:latin typeface="Century Gothic" panose="020B0502020202020204" pitchFamily="34" charset="0"/>
                </a:rPr>
                <a:t>MPA/MPH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1779B73-D1C8-1F45-957C-9949ADD01BC8}"/>
                </a:ext>
              </a:extLst>
            </p:cNvPr>
            <p:cNvSpPr txBox="1"/>
            <p:nvPr/>
          </p:nvSpPr>
          <p:spPr>
            <a:xfrm>
              <a:off x="2286000" y="5809003"/>
              <a:ext cx="227498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C00000"/>
                  </a:solidFill>
                  <a:latin typeface="Century Gothic" panose="020B0502020202020204" pitchFamily="34" charset="0"/>
                </a:rPr>
                <a:t>MSSP/MPH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3356945-B01E-494D-8518-B9F539CCCF72}"/>
                </a:ext>
              </a:extLst>
            </p:cNvPr>
            <p:cNvSpPr txBox="1"/>
            <p:nvPr/>
          </p:nvSpPr>
          <p:spPr>
            <a:xfrm>
              <a:off x="5016421" y="5032976"/>
              <a:ext cx="183255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C00000"/>
                  </a:solidFill>
                  <a:latin typeface="Century Gothic" panose="020B0502020202020204" pitchFamily="34" charset="0"/>
                </a:rPr>
                <a:t>MS/MPH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237444F-B5CF-5DA8-3D6C-EAB26B214A35}"/>
                </a:ext>
              </a:extLst>
            </p:cNvPr>
            <p:cNvSpPr txBox="1"/>
            <p:nvPr/>
          </p:nvSpPr>
          <p:spPr>
            <a:xfrm>
              <a:off x="5055834" y="5809003"/>
              <a:ext cx="180049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C00000"/>
                  </a:solidFill>
                  <a:latin typeface="Century Gothic" panose="020B0502020202020204" pitchFamily="34" charset="0"/>
                </a:rPr>
                <a:t>ML/MPH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40138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2"/>
      <p:bldP spid="17" grpId="0"/>
      <p:bldP spid="17" grpId="1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F1ED8B9-B545-7F45-92B8-F296D9F49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533400"/>
            <a:ext cx="10759378" cy="99060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MD/MPH Students + Residency</a:t>
            </a:r>
          </a:p>
        </p:txBody>
      </p:sp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4B8F16FC-BB1B-1349-9BFE-1C1C3560AE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198" y="1676400"/>
            <a:ext cx="2209800" cy="2209800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2AF9E79F-F7DB-A042-9EF6-6FD17C961D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825" y="1407306"/>
            <a:ext cx="2698750" cy="26987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8C52C7A-B4D9-5B49-8A75-57C4BD9402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9402" y="1649543"/>
            <a:ext cx="2286000" cy="2286000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24D79542-6B24-2E46-8E99-0D8924AF4AE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48" t="17647" r="13445" b="14706"/>
          <a:stretch/>
        </p:blipFill>
        <p:spPr>
          <a:xfrm>
            <a:off x="5078412" y="4267200"/>
            <a:ext cx="2187575" cy="2287010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D5311214-65A9-BF44-96D3-7D6F0ACCF5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198" y="4408870"/>
            <a:ext cx="2207078" cy="2207078"/>
          </a:xfrm>
          <a:prstGeom prst="rect">
            <a:avLst/>
          </a:prstGeom>
        </p:spPr>
      </p:pic>
      <p:pic>
        <p:nvPicPr>
          <p:cNvPr id="19" name="Picture 18" descr="Graphical user interface, application, icon&#10;&#10;Description automatically generated">
            <a:extLst>
              <a:ext uri="{FF2B5EF4-FFF2-40B4-BE49-F238E27FC236}">
                <a16:creationId xmlns:a16="http://schemas.microsoft.com/office/drawing/2014/main" id="{B0818A44-5A5E-184E-B083-5E682C53BE5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979" y="4267200"/>
            <a:ext cx="2590800" cy="2590800"/>
          </a:xfrm>
          <a:prstGeom prst="rect">
            <a:avLst/>
          </a:prstGeom>
        </p:spPr>
      </p:pic>
      <p:pic>
        <p:nvPicPr>
          <p:cNvPr id="21" name="Picture 20" descr="A blue and white sign&#10;&#10;Description automatically generated with low confidence">
            <a:extLst>
              <a:ext uri="{FF2B5EF4-FFF2-40B4-BE49-F238E27FC236}">
                <a16:creationId xmlns:a16="http://schemas.microsoft.com/office/drawing/2014/main" id="{BF7E55B9-00B3-7043-B4C4-B1FD39DEBE8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49" t="7686" r="22785" b="6238"/>
          <a:stretch/>
        </p:blipFill>
        <p:spPr>
          <a:xfrm>
            <a:off x="9830921" y="4380593"/>
            <a:ext cx="1614257" cy="240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712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FCD6279-E734-0548-AD78-B1F358748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>
                <a:latin typeface="Century Gothic" panose="020B0502020202020204" pitchFamily="34" charset="0"/>
              </a:rPr>
              <a:t>MD/MPH Program at Penn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3CA333-2606-B64C-9F28-708F4E2423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600200"/>
            <a:ext cx="9296400" cy="4267381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REQUIRED COURSES:</a:t>
            </a:r>
          </a:p>
          <a:p>
            <a:r>
              <a:rPr lang="en-US" sz="2800" dirty="0">
                <a:latin typeface="Century Gothic" panose="020B0502020202020204" pitchFamily="34" charset="0"/>
              </a:rPr>
              <a:t>6 CU of required core course units</a:t>
            </a:r>
          </a:p>
          <a:p>
            <a:r>
              <a:rPr lang="en-US" sz="2800" dirty="0">
                <a:latin typeface="Century Gothic" panose="020B0502020202020204" pitchFamily="34" charset="0"/>
              </a:rPr>
              <a:t>2 CU of capstone seminar </a:t>
            </a:r>
          </a:p>
          <a:p>
            <a:r>
              <a:rPr lang="en-US" sz="2800" dirty="0">
                <a:latin typeface="Century Gothic" panose="020B0502020202020204" pitchFamily="34" charset="0"/>
              </a:rPr>
              <a:t>6 CU of electives </a:t>
            </a:r>
          </a:p>
          <a:p>
            <a:pPr marL="514350" lvl="1" indent="0">
              <a:buNone/>
            </a:pPr>
            <a:r>
              <a:rPr lang="en-US" sz="2800" i="1" dirty="0">
                <a:latin typeface="Century Gothic" panose="020B0502020202020204" pitchFamily="34" charset="0"/>
              </a:rPr>
              <a:t>BUT, we transfer in at least* two credits from MD </a:t>
            </a:r>
          </a:p>
          <a:p>
            <a:pPr marL="514350" lvl="1" indent="0">
              <a:buNone/>
            </a:pPr>
            <a:r>
              <a:rPr lang="en-US" sz="2800" i="1" dirty="0">
                <a:latin typeface="Century Gothic" panose="020B0502020202020204" pitchFamily="34" charset="0"/>
              </a:rPr>
              <a:t>curriculum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E26A42D-627B-624B-ACE4-3A8283DF53F4}"/>
              </a:ext>
            </a:extLst>
          </p:cNvPr>
          <p:cNvSpPr/>
          <p:nvPr/>
        </p:nvSpPr>
        <p:spPr>
          <a:xfrm>
            <a:off x="3124200" y="5073239"/>
            <a:ext cx="70391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In the end… TOTAL of 12 CU [max] </a:t>
            </a:r>
            <a:endParaRPr lang="en-US" sz="3200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Picture 2" descr="C:\Users\moriahh\Downloads\noun_1189243_cc.png">
            <a:extLst>
              <a:ext uri="{FF2B5EF4-FFF2-40B4-BE49-F238E27FC236}">
                <a16:creationId xmlns:a16="http://schemas.microsoft.com/office/drawing/2014/main" id="{67ED78DD-F081-C64C-884A-9DACCF13EC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86"/>
          <a:stretch/>
        </p:blipFill>
        <p:spPr bwMode="auto">
          <a:xfrm rot="19600431" flipV="1">
            <a:off x="1959096" y="4588442"/>
            <a:ext cx="1210868" cy="1114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C01B1FB-A656-EB41-ACC5-7EF5AA4FC793}"/>
              </a:ext>
            </a:extLst>
          </p:cNvPr>
          <p:cNvSpPr txBox="1"/>
          <p:nvPr/>
        </p:nvSpPr>
        <p:spPr>
          <a:xfrm>
            <a:off x="1066800" y="5755995"/>
            <a:ext cx="94981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Also need 125 hours of (non-clinical) fieldwork!</a:t>
            </a:r>
          </a:p>
        </p:txBody>
      </p:sp>
    </p:spTree>
    <p:extLst>
      <p:ext uri="{BB962C8B-B14F-4D97-AF65-F5344CB8AC3E}">
        <p14:creationId xmlns:p14="http://schemas.microsoft.com/office/powerpoint/2010/main" val="467644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776</TotalTime>
  <Words>1054</Words>
  <Application>Microsoft Office PowerPoint</Application>
  <PresentationFormat>Widescreen</PresentationFormat>
  <Paragraphs>141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Century Gothic</vt:lpstr>
      <vt:lpstr>Open Sans</vt:lpstr>
      <vt:lpstr>Clarity</vt:lpstr>
      <vt:lpstr>MD/MPH Info Session</vt:lpstr>
      <vt:lpstr>PowerPoint Presentation</vt:lpstr>
      <vt:lpstr>Public Health goes beyond healthcare…</vt:lpstr>
      <vt:lpstr>PowerPoint Presentation</vt:lpstr>
      <vt:lpstr>Where do you fit in  as a clinician?</vt:lpstr>
      <vt:lpstr>Why do an MD/MPH at Penn?</vt:lpstr>
      <vt:lpstr>Why Penn?          </vt:lpstr>
      <vt:lpstr>MD/MPH Students + Residency</vt:lpstr>
      <vt:lpstr>MD/MPH Program at Penn</vt:lpstr>
      <vt:lpstr>What does this look like?</vt:lpstr>
      <vt:lpstr>Fieldwork Projects</vt:lpstr>
      <vt:lpstr>Capstone Projects</vt:lpstr>
      <vt:lpstr>How to pay for your MD-MPH?</vt:lpstr>
      <vt:lpstr>Which one to choose?</vt:lpstr>
      <vt:lpstr>Certificate in Public Health Medicine</vt:lpstr>
      <vt:lpstr>How to get started with courses?</vt:lpstr>
      <vt:lpstr>Reach out to a Current Student</vt:lpstr>
      <vt:lpstr>PowerPoint Presentation</vt:lpstr>
      <vt:lpstr>Contact us!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Public Health in Medicine</dc:title>
  <dc:creator>Klusaritz, Heather</dc:creator>
  <cp:lastModifiedBy>Portacio, Francia</cp:lastModifiedBy>
  <cp:revision>74</cp:revision>
  <dcterms:created xsi:type="dcterms:W3CDTF">2006-08-16T00:00:00Z</dcterms:created>
  <dcterms:modified xsi:type="dcterms:W3CDTF">2023-08-21T14:54:49Z</dcterms:modified>
</cp:coreProperties>
</file>