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87" r:id="rId2"/>
    <p:sldId id="258" r:id="rId3"/>
    <p:sldId id="280" r:id="rId4"/>
    <p:sldId id="260" r:id="rId5"/>
    <p:sldId id="286" r:id="rId6"/>
    <p:sldId id="291" r:id="rId7"/>
    <p:sldId id="289" r:id="rId8"/>
    <p:sldId id="285" r:id="rId9"/>
    <p:sldId id="292" r:id="rId10"/>
    <p:sldId id="293" r:id="rId11"/>
    <p:sldId id="294" r:id="rId12"/>
    <p:sldId id="282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6BCA-5896-0E49-8F7B-62169E302503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F1A09-0DD2-B841-8B1F-F2D3B709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E9952-22A8-5945-87ED-8665F5B74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F6CC36-E3D7-6246-8F08-ADE82C56F92C}" type="datetimeFigureOut">
              <a:rPr lang="en-US" smtClean="0"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19FF80E-35EF-5D43-890A-E406EDA7E7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-upenn.corefacilities.org/service_center/show_external/52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lab-support@agilent.com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penn.edu/pmacs/iLab.html" TargetMode="External"/><Relationship Id="rId2" Type="http://schemas.openxmlformats.org/officeDocument/2006/relationships/hyperlink" Target="https://help.ilab.agilent.com/37179-using-a-core/264646-using-a-core-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1" y="428283"/>
            <a:ext cx="8446417" cy="4810144"/>
          </a:xfrm>
        </p:spPr>
        <p:txBody>
          <a:bodyPr>
            <a:normAutofit fontScale="90000"/>
          </a:bodyPr>
          <a:lstStyle/>
          <a:p>
            <a:r>
              <a:rPr lang="en-US" sz="4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sz="4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Introduction</a:t>
            </a:r>
            <a:br>
              <a:rPr lang="en-US" sz="4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User Guide</a:t>
            </a:r>
            <a:b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Rodent Metabolic Phenotyping Core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Perelman School of Medicine</a:t>
            </a:r>
            <a:b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US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https://med-upenn.corefacilities.org/service_center/show_external/5249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PerelmanMedicine_logo_blu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91" y="5500125"/>
            <a:ext cx="239463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16B7E41-C33A-4A5C-B1A2-12F959E1BA34}"/>
              </a:ext>
            </a:extLst>
          </p:cNvPr>
          <p:cNvSpPr/>
          <p:nvPr/>
        </p:nvSpPr>
        <p:spPr>
          <a:xfrm>
            <a:off x="832351" y="322528"/>
            <a:ext cx="7479298" cy="8822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Accessible to trained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78D4E-89A5-4333-9AF0-207D1E2D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16" y="1756718"/>
            <a:ext cx="7616398" cy="3106472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1BD5BC7-4E4F-4446-8A47-CF04EC935AB7}"/>
              </a:ext>
            </a:extLst>
          </p:cNvPr>
          <p:cNvSpPr/>
          <p:nvPr/>
        </p:nvSpPr>
        <p:spPr>
          <a:xfrm>
            <a:off x="1860481" y="4863190"/>
            <a:ext cx="6199435" cy="17971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1) When scheduling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you can only create reservations in the future. You cannot create a reservation with a start time within 24 hours of the current time.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2) If you cancel the booking with a less than 24-hour notice, you will automatically be charged for the service.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CDBAE4D5-D227-4975-A711-2CB5813FA0BE}"/>
              </a:ext>
            </a:extLst>
          </p:cNvPr>
          <p:cNvSpPr/>
          <p:nvPr/>
        </p:nvSpPr>
        <p:spPr>
          <a:xfrm>
            <a:off x="108669" y="2440817"/>
            <a:ext cx="2606252" cy="8822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Click on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</a:rPr>
              <a:t>Calender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to reserve 1-hour time blocks.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A808DB-53F0-425D-B1A0-4AD1F53213D1}"/>
              </a:ext>
            </a:extLst>
          </p:cNvPr>
          <p:cNvCxnSpPr>
            <a:cxnSpLocks/>
          </p:cNvCxnSpPr>
          <p:nvPr/>
        </p:nvCxnSpPr>
        <p:spPr>
          <a:xfrm>
            <a:off x="2714921" y="2835587"/>
            <a:ext cx="3308807" cy="5934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5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D8FAD-B063-4729-AC31-035E9BBD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8" y="1758985"/>
            <a:ext cx="5674720" cy="4429787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16B7E41-C33A-4A5C-B1A2-12F959E1BA34}"/>
              </a:ext>
            </a:extLst>
          </p:cNvPr>
          <p:cNvSpPr/>
          <p:nvPr/>
        </p:nvSpPr>
        <p:spPr>
          <a:xfrm>
            <a:off x="779318" y="352617"/>
            <a:ext cx="7479298" cy="8822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Accessible to trained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 Only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745D0F-C240-4EC4-8B0B-953F8932D1E4}"/>
              </a:ext>
            </a:extLst>
          </p:cNvPr>
          <p:cNvCxnSpPr>
            <a:cxnSpLocks/>
          </p:cNvCxnSpPr>
          <p:nvPr/>
        </p:nvCxnSpPr>
        <p:spPr>
          <a:xfrm>
            <a:off x="2153432" y="3454095"/>
            <a:ext cx="1570156" cy="24847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1BD5BC7-4E4F-4446-8A47-CF04EC935AB7}"/>
              </a:ext>
            </a:extLst>
          </p:cNvPr>
          <p:cNvSpPr/>
          <p:nvPr/>
        </p:nvSpPr>
        <p:spPr>
          <a:xfrm>
            <a:off x="122548" y="1781570"/>
            <a:ext cx="3601040" cy="219654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the form that automatically populates after reserving a time block on the Calendar: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quantity of animals.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P.O. number.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Save Reservation.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6A95B7-CBB1-4756-8313-C70204E84B54}"/>
              </a:ext>
            </a:extLst>
          </p:cNvPr>
          <p:cNvCxnSpPr>
            <a:cxnSpLocks/>
          </p:cNvCxnSpPr>
          <p:nvPr/>
        </p:nvCxnSpPr>
        <p:spPr>
          <a:xfrm flipV="1">
            <a:off x="3289955" y="2658360"/>
            <a:ext cx="4006391" cy="5458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FD4EAA-053A-4B0B-9B34-F445308FFA35}"/>
              </a:ext>
            </a:extLst>
          </p:cNvPr>
          <p:cNvCxnSpPr>
            <a:cxnSpLocks/>
          </p:cNvCxnSpPr>
          <p:nvPr/>
        </p:nvCxnSpPr>
        <p:spPr>
          <a:xfrm>
            <a:off x="2648932" y="3454095"/>
            <a:ext cx="2573517" cy="22235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0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4492" y="572680"/>
            <a:ext cx="7484160" cy="941239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 access issues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0284" y="1794746"/>
            <a:ext cx="8164539" cy="435165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unable to access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are a registered user of the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send an e-mail to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ilab-support@agilent.com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describing your issue. 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 responds quickly to support requests.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2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793" y="150374"/>
            <a:ext cx="8708841" cy="81649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6792" y="989515"/>
            <a:ext cx="8708841" cy="80890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 documentation: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://help.ilab.agilent.com/37179-using-a-core/264646-using-a-core-overview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793" y="5309754"/>
            <a:ext cx="8708841" cy="13819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also available at Penn Medicine’s iLab website: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https://www.med.upenn.edu/pmacs/iLab.html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079" y="1900256"/>
            <a:ext cx="6596555" cy="33076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5082" y="2234045"/>
            <a:ext cx="2056859" cy="22441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by screen help, with a direct link to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88032" y="4405746"/>
            <a:ext cx="634386" cy="5080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Left Arrow 14"/>
          <p:cNvSpPr/>
          <p:nvPr/>
        </p:nvSpPr>
        <p:spPr>
          <a:xfrm>
            <a:off x="8375073" y="1598057"/>
            <a:ext cx="467043" cy="820882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3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B4BC2-D186-48A0-BD92-84FB44EF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1" y="1782855"/>
            <a:ext cx="8919698" cy="15177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618" y="3592437"/>
            <a:ext cx="8740589" cy="101284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as a new user, please click the “Register” button </a:t>
            </a:r>
            <a:r>
              <a:rPr lang="mr-IN" sz="2400" dirty="0">
                <a:solidFill>
                  <a:schemeClr val="tx1"/>
                </a:solidFill>
                <a:latin typeface="Arial" panose="020B0604020202020204" pitchFamily="34" charset="0"/>
                <a:cs typeface="Avenir Roman"/>
              </a:rPr>
              <a:t>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following dropdown menu will become available.</a:t>
            </a:r>
          </a:p>
        </p:txBody>
      </p:sp>
      <p:pic>
        <p:nvPicPr>
          <p:cNvPr id="10" name="Picture 9" descr="Screen Shot 2018-02-14 at 3.2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4964206"/>
            <a:ext cx="2908300" cy="14605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44353" y="4964206"/>
            <a:ext cx="3780118" cy="1684618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“Register for an iLab account” button and follow all instructions.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57120" y="6038028"/>
            <a:ext cx="288723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5668" y="452146"/>
            <a:ext cx="8740589" cy="101284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opening page for iLab gives you the option to sign in or register as a new user.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6909955" y="2159692"/>
            <a:ext cx="1838119" cy="14327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2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4410" y="1478070"/>
            <a:ext cx="8564237" cy="456570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STEPS FOR A NEW USER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register, iLab will send you an email with your new account information.  </a:t>
            </a:r>
          </a:p>
          <a:p>
            <a:pPr marL="457200" indent="-457200" algn="ctr"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want your P.O. information ready before you submit a request.</a:t>
            </a:r>
          </a:p>
          <a:p>
            <a:pPr marL="457200" indent="-457200" algn="ctr">
              <a:buAutoNum type="arabicPeriod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Tx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Rodent Metabolic Phenotyping Core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your P.O. and your request.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13890" y="622386"/>
            <a:ext cx="5261627" cy="5705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 Registration</a:t>
            </a:r>
          </a:p>
        </p:txBody>
      </p:sp>
    </p:spTree>
    <p:extLst>
      <p:ext uri="{BB962C8B-B14F-4D97-AF65-F5344CB8AC3E}">
        <p14:creationId xmlns:p14="http://schemas.microsoft.com/office/powerpoint/2010/main" val="427626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721ADA-A5B5-4869-8991-15F215F3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203"/>
            <a:ext cx="9144000" cy="3281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209" y="132647"/>
            <a:ext cx="8878315" cy="1051918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a P.O., select the ‘P.O.’ tab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907482" y="1184565"/>
            <a:ext cx="821739" cy="175659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6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C227478-0459-4BB7-9CB8-87E8E874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69" y="708762"/>
            <a:ext cx="8104386" cy="122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86E6EF-0651-4672-818E-ED26AEFB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171" y="2062402"/>
            <a:ext cx="4117984" cy="465878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781" y="370608"/>
            <a:ext cx="3047619" cy="15713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 – Enter your P.O.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P.O. tab, click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“New Purchase Order”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7359" y="2143760"/>
            <a:ext cx="4516201" cy="42163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Rodent Metabolic Phenotyping Core.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all required fields –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(they’re identified with a red star).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a copy of your P.O.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it.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The core administrator will have to approve your P.O. before you can enter service requests.  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200400" y="889663"/>
            <a:ext cx="4948831" cy="71371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512559" y="2911823"/>
            <a:ext cx="766451" cy="71451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385178" y="3556789"/>
            <a:ext cx="790137" cy="4216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997399" y="4391795"/>
            <a:ext cx="1884927" cy="120290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863560" y="5734993"/>
            <a:ext cx="3611137" cy="6251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5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F4CDD4-61D5-4BD6-AC60-3C4F1182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5719"/>
            <a:ext cx="9144000" cy="419892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591581" y="1545996"/>
            <a:ext cx="0" cy="17687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7E8F13-378C-4BF0-B2D0-866BD73D7F1F}"/>
              </a:ext>
            </a:extLst>
          </p:cNvPr>
          <p:cNvCxnSpPr>
            <a:cxnSpLocks/>
          </p:cNvCxnSpPr>
          <p:nvPr/>
        </p:nvCxnSpPr>
        <p:spPr>
          <a:xfrm>
            <a:off x="6768445" y="1480008"/>
            <a:ext cx="1442301" cy="32239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50209" y="176645"/>
            <a:ext cx="8993791" cy="1539033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start your request,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tab to request services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click the request service button for your selected category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898" y="906686"/>
            <a:ext cx="2011645" cy="43723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and Request Details: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all required fields -                      (they’re identified with a red star).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Section 1 form.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9318" y="168580"/>
            <a:ext cx="7479298" cy="6297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sections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Request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DBDBF-5726-456A-84FA-2235BEE7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127" y="1441911"/>
            <a:ext cx="7024873" cy="306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9EB6C-FE82-4303-B060-3A1A8A87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44" y="4797095"/>
            <a:ext cx="7008557" cy="139296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546698" y="4688732"/>
            <a:ext cx="1682885" cy="39641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721900" y="2628856"/>
            <a:ext cx="517454" cy="11467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1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5" y="2306320"/>
            <a:ext cx="6271178" cy="38521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85264" y="1511627"/>
            <a:ext cx="2091805" cy="40700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drop-down arrow to choose a P.O.  for payment.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your request to the core.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9318" y="352618"/>
            <a:ext cx="7479298" cy="63725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sections to Request a Service</a:t>
            </a: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3180080" y="3546629"/>
            <a:ext cx="3605184" cy="70651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68800" y="4696691"/>
            <a:ext cx="2416465" cy="98274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81398" y="1181087"/>
            <a:ext cx="6301007" cy="5984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will complete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send you a quote with the final price for your approval.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46480" y="1779577"/>
            <a:ext cx="602212" cy="60802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5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D0772-63AD-44CF-8340-862EF82C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012"/>
            <a:ext cx="9143999" cy="22379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58B1FC-CADE-45E2-B2D1-2118454637E0}"/>
              </a:ext>
            </a:extLst>
          </p:cNvPr>
          <p:cNvCxnSpPr>
            <a:cxnSpLocks/>
          </p:cNvCxnSpPr>
          <p:nvPr/>
        </p:nvCxnSpPr>
        <p:spPr>
          <a:xfrm>
            <a:off x="4355184" y="2310012"/>
            <a:ext cx="1885360" cy="78198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745FF6C-A38B-40B6-BC70-04F02F6DDE25}"/>
              </a:ext>
            </a:extLst>
          </p:cNvPr>
          <p:cNvSpPr/>
          <p:nvPr/>
        </p:nvSpPr>
        <p:spPr>
          <a:xfrm>
            <a:off x="779318" y="352617"/>
            <a:ext cx="7479298" cy="8822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Accessible to trained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 Only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C279AD-973D-470E-BEC1-8B6AB8F9F3CA}"/>
              </a:ext>
            </a:extLst>
          </p:cNvPr>
          <p:cNvCxnSpPr>
            <a:cxnSpLocks/>
          </p:cNvCxnSpPr>
          <p:nvPr/>
        </p:nvCxnSpPr>
        <p:spPr>
          <a:xfrm flipH="1" flipV="1">
            <a:off x="443060" y="4034673"/>
            <a:ext cx="1527142" cy="6598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F0BDB0-825C-49CC-A58F-C1DFCABA710B}"/>
              </a:ext>
            </a:extLst>
          </p:cNvPr>
          <p:cNvCxnSpPr>
            <a:cxnSpLocks/>
          </p:cNvCxnSpPr>
          <p:nvPr/>
        </p:nvCxnSpPr>
        <p:spPr>
          <a:xfrm flipV="1">
            <a:off x="6627043" y="3308362"/>
            <a:ext cx="405353" cy="26588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C89EC9C-F507-4790-8D2A-65149345F0CA}"/>
              </a:ext>
            </a:extLst>
          </p:cNvPr>
          <p:cNvSpPr/>
          <p:nvPr/>
        </p:nvSpPr>
        <p:spPr>
          <a:xfrm>
            <a:off x="217759" y="1538942"/>
            <a:ext cx="4988315" cy="70508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Schedule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F1828A3-297C-441F-9254-8A0C69C7D182}"/>
              </a:ext>
            </a:extLst>
          </p:cNvPr>
          <p:cNvSpPr/>
          <p:nvPr/>
        </p:nvSpPr>
        <p:spPr>
          <a:xfrm>
            <a:off x="1875932" y="4317476"/>
            <a:ext cx="5156464" cy="24226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Click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book use of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“trained user.”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If not a “trained user”, you will need to complete a one-time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EchoMRI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session which can be requested under the Request Services tab.</a:t>
            </a:r>
          </a:p>
        </p:txBody>
      </p:sp>
    </p:spTree>
    <p:extLst>
      <p:ext uri="{BB962C8B-B14F-4D97-AF65-F5344CB8AC3E}">
        <p14:creationId xmlns:p14="http://schemas.microsoft.com/office/powerpoint/2010/main" val="484131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973</TotalTime>
  <Words>627</Words>
  <Application>Microsoft Macintosh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Avenir Roman</vt:lpstr>
      <vt:lpstr>Calibri</vt:lpstr>
      <vt:lpstr>News Gothic MT</vt:lpstr>
      <vt:lpstr>Wingdings 2</vt:lpstr>
      <vt:lpstr>Breeze</vt:lpstr>
      <vt:lpstr>iLab Introduction External User Guide  Rodent Metabolic Phenotyping Core Perelman School of Medicine  Link: https://med-upenn.corefacilities.org/service_center/show_external/5249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&amp; Xenograft Core Department of Hematology/Oncology Perelman School of Medicine</dc:title>
  <dc:creator>Tony Secreto</dc:creator>
  <cp:lastModifiedBy>Microsoft Office User</cp:lastModifiedBy>
  <cp:revision>66</cp:revision>
  <dcterms:created xsi:type="dcterms:W3CDTF">2018-02-27T20:37:06Z</dcterms:created>
  <dcterms:modified xsi:type="dcterms:W3CDTF">2020-06-24T16:16:11Z</dcterms:modified>
</cp:coreProperties>
</file>