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Lst>
  <p:notesMasterIdLst>
    <p:notesMasterId r:id="rId65"/>
  </p:notesMasterIdLst>
  <p:sldIdLst>
    <p:sldId id="256" r:id="rId2"/>
    <p:sldId id="561" r:id="rId3"/>
    <p:sldId id="257" r:id="rId4"/>
    <p:sldId id="607" r:id="rId5"/>
    <p:sldId id="331" r:id="rId6"/>
    <p:sldId id="569" r:id="rId7"/>
    <p:sldId id="614" r:id="rId8"/>
    <p:sldId id="620" r:id="rId9"/>
    <p:sldId id="616" r:id="rId10"/>
    <p:sldId id="571" r:id="rId11"/>
    <p:sldId id="281" r:id="rId12"/>
    <p:sldId id="560" r:id="rId13"/>
    <p:sldId id="564" r:id="rId14"/>
    <p:sldId id="568" r:id="rId15"/>
    <p:sldId id="317" r:id="rId16"/>
    <p:sldId id="322" r:id="rId17"/>
    <p:sldId id="570" r:id="rId18"/>
    <p:sldId id="617" r:id="rId19"/>
    <p:sldId id="311" r:id="rId20"/>
    <p:sldId id="612" r:id="rId21"/>
    <p:sldId id="499" r:id="rId22"/>
    <p:sldId id="489" r:id="rId23"/>
    <p:sldId id="622" r:id="rId24"/>
    <p:sldId id="575" r:id="rId25"/>
    <p:sldId id="292" r:id="rId26"/>
    <p:sldId id="623" r:id="rId27"/>
    <p:sldId id="621" r:id="rId28"/>
    <p:sldId id="304" r:id="rId29"/>
    <p:sldId id="549" r:id="rId30"/>
    <p:sldId id="552" r:id="rId31"/>
    <p:sldId id="608" r:id="rId32"/>
    <p:sldId id="551" r:id="rId33"/>
    <p:sldId id="550" r:id="rId34"/>
    <p:sldId id="618" r:id="rId35"/>
    <p:sldId id="572" r:id="rId36"/>
    <p:sldId id="615" r:id="rId37"/>
    <p:sldId id="610" r:id="rId38"/>
    <p:sldId id="611" r:id="rId39"/>
    <p:sldId id="582" r:id="rId40"/>
    <p:sldId id="280" r:id="rId41"/>
    <p:sldId id="490" r:id="rId42"/>
    <p:sldId id="513" r:id="rId43"/>
    <p:sldId id="525" r:id="rId44"/>
    <p:sldId id="574" r:id="rId45"/>
    <p:sldId id="524" r:id="rId46"/>
    <p:sldId id="528" r:id="rId47"/>
    <p:sldId id="523" r:id="rId48"/>
    <p:sldId id="602" r:id="rId49"/>
    <p:sldId id="576" r:id="rId50"/>
    <p:sldId id="260" r:id="rId51"/>
    <p:sldId id="264" r:id="rId52"/>
    <p:sldId id="376" r:id="rId53"/>
    <p:sldId id="609" r:id="rId54"/>
    <p:sldId id="265" r:id="rId55"/>
    <p:sldId id="559" r:id="rId56"/>
    <p:sldId id="267" r:id="rId57"/>
    <p:sldId id="268" r:id="rId58"/>
    <p:sldId id="274" r:id="rId59"/>
    <p:sldId id="613" r:id="rId60"/>
    <p:sldId id="600" r:id="rId61"/>
    <p:sldId id="580" r:id="rId62"/>
    <p:sldId id="606" r:id="rId63"/>
    <p:sldId id="312"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4A5B"/>
    <a:srgbClr val="F6FAFD"/>
    <a:srgbClr val="001D5F"/>
    <a:srgbClr val="FEFEFF"/>
    <a:srgbClr val="DFE0E0"/>
    <a:srgbClr val="DDDEDD"/>
    <a:srgbClr val="F2F6F5"/>
    <a:srgbClr val="EFEFEF"/>
    <a:srgbClr val="FFFEFF"/>
    <a:srgbClr val="A2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851" autoAdjust="0"/>
    <p:restoredTop sz="68703"/>
  </p:normalViewPr>
  <p:slideViewPr>
    <p:cSldViewPr snapToGrid="0">
      <p:cViewPr varScale="1">
        <p:scale>
          <a:sx n="76" d="100"/>
          <a:sy n="76" d="100"/>
        </p:scale>
        <p:origin x="1816" y="20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5" d="100"/>
          <a:sy n="85" d="100"/>
        </p:scale>
        <p:origin x="48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DE543BF-104D-8843-9A48-105E83329915}" type="datetimeFigureOut">
              <a:rPr lang="en-US" smtClean="0"/>
              <a:t>8/19/24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E5FF243-91AF-0049-992A-6FF3650F644B}" type="slidenum">
              <a:rPr lang="en-US" smtClean="0"/>
              <a:t>‹#›</a:t>
            </a:fld>
            <a:endParaRPr lang="en-US"/>
          </a:p>
        </p:txBody>
      </p:sp>
    </p:spTree>
    <p:extLst>
      <p:ext uri="{BB962C8B-B14F-4D97-AF65-F5344CB8AC3E}">
        <p14:creationId xmlns:p14="http://schemas.microsoft.com/office/powerpoint/2010/main" val="149765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More acronyms!  Is this the hardest part of graduate school?</a:t>
            </a: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b="0" dirty="0">
              <a:latin typeface="Helvetica" charset="0"/>
              <a:ea typeface="Helvetica" charset="0"/>
              <a:cs typeface="Helvetica" charset="0"/>
            </a:endParaRP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1</a:t>
            </a:fld>
            <a:endParaRPr lang="en-US"/>
          </a:p>
        </p:txBody>
      </p:sp>
    </p:spTree>
    <p:extLst>
      <p:ext uri="{BB962C8B-B14F-4D97-AF65-F5344CB8AC3E}">
        <p14:creationId xmlns:p14="http://schemas.microsoft.com/office/powerpoint/2010/main" val="3032883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Helvetica" pitchFamily="2" charset="0"/>
            </a:endParaRPr>
          </a:p>
          <a:p>
            <a:r>
              <a:rPr lang="en-US" dirty="0">
                <a:solidFill>
                  <a:srgbClr val="002060"/>
                </a:solidFill>
                <a:latin typeface="Helvetica" pitchFamily="2" charset="0"/>
              </a:rPr>
              <a:t>Fraud is thought to be minor component of research enterprise BUT it is easy to detect using algorithms and data analysis.</a:t>
            </a:r>
          </a:p>
          <a:p>
            <a:endParaRPr lang="en-US" dirty="0">
              <a:solidFill>
                <a:srgbClr val="002060"/>
              </a:solidFill>
              <a:latin typeface="Helvetica" pitchFamily="2" charset="0"/>
            </a:endParaRPr>
          </a:p>
          <a:p>
            <a:r>
              <a:rPr lang="en-US" dirty="0">
                <a:solidFill>
                  <a:srgbClr val="002060"/>
                </a:solidFill>
                <a:latin typeface="Helvetica" pitchFamily="2" charset="0"/>
              </a:rPr>
              <a:t>Journals and other professionals screen publications and proposals for plagiarism, altered figures, </a:t>
            </a:r>
            <a:r>
              <a:rPr lang="en-US" dirty="0" err="1">
                <a:solidFill>
                  <a:srgbClr val="002060"/>
                </a:solidFill>
                <a:latin typeface="Helvetica" pitchFamily="2" charset="0"/>
              </a:rPr>
              <a:t>etc</a:t>
            </a:r>
            <a:r>
              <a:rPr lang="en-US" dirty="0">
                <a:solidFill>
                  <a:srgbClr val="002060"/>
                </a:solidFill>
                <a:latin typeface="Helvetica" pitchFamily="2" charset="0"/>
              </a:rPr>
              <a:t> using data analysis and sophisticated algorithms.</a:t>
            </a: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10</a:t>
            </a:fld>
            <a:endParaRPr lang="en-US"/>
          </a:p>
        </p:txBody>
      </p:sp>
    </p:spTree>
    <p:extLst>
      <p:ext uri="{BB962C8B-B14F-4D97-AF65-F5344CB8AC3E}">
        <p14:creationId xmlns:p14="http://schemas.microsoft.com/office/powerpoint/2010/main" val="2523365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70000" lnSpcReduction="20000"/>
          </a:bodyPr>
          <a:lstStyle/>
          <a:p>
            <a:pPr lvl="0">
              <a:defRPr/>
            </a:pPr>
            <a:r>
              <a:rPr lang="en-US" dirty="0">
                <a:solidFill>
                  <a:srgbClr val="002060"/>
                </a:solidFill>
                <a:latin typeface="Helvetica" pitchFamily="2" charset="0"/>
              </a:rPr>
              <a:t>Robust research is particularly important because it forms the foundation on which future studies are built.</a:t>
            </a:r>
          </a:p>
          <a:p>
            <a:pPr lvl="0">
              <a:defRPr/>
            </a:pPr>
            <a:r>
              <a:rPr lang="en-US" dirty="0">
                <a:solidFill>
                  <a:srgbClr val="002060"/>
                </a:solidFill>
                <a:latin typeface="Helvetica" pitchFamily="2" charset="0"/>
              </a:rPr>
              <a:t>Clinical trials depend on high quality, robust preclinical data.</a:t>
            </a:r>
          </a:p>
          <a:p>
            <a:pPr lvl="0">
              <a:defRPr/>
            </a:pPr>
            <a:endParaRPr lang="en-US" dirty="0">
              <a:solidFill>
                <a:srgbClr val="002060"/>
              </a:solidFill>
              <a:latin typeface="Helvetica" pitchFamily="2" charset="0"/>
            </a:endParaRPr>
          </a:p>
          <a:p>
            <a:endParaRPr lang="en-US" dirty="0">
              <a:solidFill>
                <a:srgbClr val="002060"/>
              </a:solidFill>
              <a:latin typeface="Helvetica" pitchFamily="2" charset="0"/>
            </a:endParaRPr>
          </a:p>
          <a:p>
            <a:r>
              <a:rPr lang="en-US" dirty="0">
                <a:solidFill>
                  <a:srgbClr val="002060"/>
                </a:solidFill>
                <a:latin typeface="Helvetica" pitchFamily="2" charset="0"/>
              </a:rPr>
              <a:t>Unreliable research is inefficient and wasteful.</a:t>
            </a:r>
          </a:p>
          <a:p>
            <a:r>
              <a:rPr lang="en-US" dirty="0">
                <a:solidFill>
                  <a:srgbClr val="002060"/>
                </a:solidFill>
                <a:latin typeface="Helvetica" pitchFamily="2" charset="0"/>
              </a:rPr>
              <a:t> </a:t>
            </a:r>
          </a:p>
          <a:p>
            <a:pPr marL="171450" indent="-171450">
              <a:buFont typeface="Arial" panose="020B0604020202020204" pitchFamily="34" charset="0"/>
              <a:buChar char="•"/>
            </a:pPr>
            <a:r>
              <a:rPr lang="en-US" dirty="0">
                <a:solidFill>
                  <a:srgbClr val="002060"/>
                </a:solidFill>
                <a:latin typeface="Helvetica" pitchFamily="2" charset="0"/>
              </a:rPr>
              <a:t>Time and money wasted due to failure of research projects based on irreproducible findings</a:t>
            </a:r>
          </a:p>
          <a:p>
            <a:pPr marL="171450" indent="-171450">
              <a:buFont typeface="Arial" panose="020B0604020202020204" pitchFamily="34" charset="0"/>
              <a:buChar char="•"/>
            </a:pPr>
            <a:r>
              <a:rPr lang="en-US" dirty="0">
                <a:solidFill>
                  <a:srgbClr val="002060"/>
                </a:solidFill>
                <a:latin typeface="Helvetica" pitchFamily="2" charset="0"/>
              </a:rPr>
              <a:t>Adverse effect on reputation and career prospects</a:t>
            </a:r>
          </a:p>
          <a:p>
            <a:pPr marL="171450" indent="-171450">
              <a:buFont typeface="Arial" panose="020B0604020202020204" pitchFamily="34" charset="0"/>
              <a:buChar char="•"/>
            </a:pPr>
            <a:r>
              <a:rPr lang="en-US" dirty="0">
                <a:solidFill>
                  <a:srgbClr val="002060"/>
                </a:solidFill>
                <a:latin typeface="Helvetica" pitchFamily="2" charset="0"/>
              </a:rPr>
              <a:t>Affects all stakeholders in preclinical life sciences research: funders, researchers, journals, industry, nonprofits, patients, the public</a:t>
            </a:r>
          </a:p>
          <a:p>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Shai Silberberg from https://</a:t>
            </a:r>
            <a:r>
              <a:rPr lang="en-US" dirty="0" err="1">
                <a:solidFill>
                  <a:srgbClr val="002060"/>
                </a:solidFill>
                <a:latin typeface="Helvetica" pitchFamily="2" charset="0"/>
              </a:rPr>
              <a:t>www.physiology.org</a:t>
            </a:r>
            <a:r>
              <a:rPr lang="en-US" dirty="0">
                <a:solidFill>
                  <a:srgbClr val="002060"/>
                </a:solidFill>
                <a:latin typeface="Helvetica" pitchFamily="2" charset="0"/>
              </a:rPr>
              <a:t>/career/policy-advocacy/reproducibility-in-research/</a:t>
            </a:r>
            <a:r>
              <a:rPr lang="en-US" dirty="0" err="1">
                <a:solidFill>
                  <a:srgbClr val="002060"/>
                </a:solidFill>
                <a:latin typeface="Helvetica" pitchFamily="2" charset="0"/>
              </a:rPr>
              <a:t>reproducibility-in-research?SSO</a:t>
            </a:r>
            <a:r>
              <a:rPr lang="en-US" dirty="0">
                <a:solidFill>
                  <a:srgbClr val="002060"/>
                </a:solidFill>
                <a:latin typeface="Helvetica" pitchFamily="2" charset="0"/>
              </a:rPr>
              <a:t>=Y#0</a:t>
            </a:r>
          </a:p>
          <a:p>
            <a:endParaRPr lang="en-US" dirty="0">
              <a:solidFill>
                <a:srgbClr val="002060"/>
              </a:solidFill>
              <a:latin typeface="Helvetica" pitchFamily="2" charset="0"/>
            </a:endParaRPr>
          </a:p>
          <a:p>
            <a:r>
              <a:rPr lang="en-US" sz="1200" kern="1200" dirty="0">
                <a:solidFill>
                  <a:srgbClr val="002060"/>
                </a:solidFill>
                <a:effectLst/>
                <a:latin typeface="Helvetica" pitchFamily="2" charset="0"/>
              </a:rPr>
              <a:t>New knowledge in the biomedical sciences is built upon established and proven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A significant amount of research cannot be replicated.  Late-stage clinical-trial failures.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Clinical trials depend on high quality, robust preclinical data.</a:t>
            </a:r>
          </a:p>
          <a:p>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“Millions of mice and rats are used in research each year. But one-third to one-half of animal experiments are never published, and of those that are, many are too poorly conducted to be reliable.”</a:t>
            </a:r>
          </a:p>
          <a:p>
            <a:endParaRPr lang="en-US" dirty="0">
              <a:solidFill>
                <a:srgbClr val="002060"/>
              </a:solidFill>
              <a:latin typeface="Helvetica" pitchFamily="2" charset="0"/>
            </a:endParaRPr>
          </a:p>
          <a:p>
            <a:r>
              <a:rPr lang="en-US" dirty="0">
                <a:solidFill>
                  <a:srgbClr val="002060"/>
                </a:solidFill>
                <a:latin typeface="Helvetica" pitchFamily="2" charset="0"/>
              </a:rPr>
              <a:t>Baker M. Animal registries aim to reduce bias. Nature. 2019 Sep;573(7773):297-298. </a:t>
            </a:r>
            <a:r>
              <a:rPr lang="en-US" dirty="0" err="1">
                <a:solidFill>
                  <a:srgbClr val="002060"/>
                </a:solidFill>
                <a:latin typeface="Helvetica" pitchFamily="2" charset="0"/>
              </a:rPr>
              <a:t>doi</a:t>
            </a:r>
            <a:r>
              <a:rPr lang="en-US" dirty="0">
                <a:solidFill>
                  <a:srgbClr val="002060"/>
                </a:solidFill>
                <a:latin typeface="Helvetica" pitchFamily="2" charset="0"/>
              </a:rPr>
              <a:t>: 10.1038/d41586-019-02676-4. PMID: 31501583.</a:t>
            </a:r>
            <a:endParaRPr lang="en-US" sz="1200" kern="1200" dirty="0">
              <a:solidFill>
                <a:srgbClr val="002060"/>
              </a:solidFill>
              <a:effectLst/>
              <a:latin typeface="Helvetica" pitchFamily="2" charset="0"/>
            </a:endParaRPr>
          </a:p>
          <a:p>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Patients may be subjecting themselves to a trial of a regimen or agent based on research of low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Safeguarding public confidence in research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There are many examples of outstanding research that has been rapidly and reliably translated into clinical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11</a:t>
            </a:fld>
            <a:endParaRPr lang="en-US"/>
          </a:p>
        </p:txBody>
      </p:sp>
    </p:spTree>
    <p:extLst>
      <p:ext uri="{BB962C8B-B14F-4D97-AF65-F5344CB8AC3E}">
        <p14:creationId xmlns:p14="http://schemas.microsoft.com/office/powerpoint/2010/main" val="2736201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lnSpcReduction="10000"/>
          </a:bodyPr>
          <a:lstStyle/>
          <a:p>
            <a:r>
              <a:rPr lang="en-US" sz="1200" kern="1200" dirty="0">
                <a:solidFill>
                  <a:srgbClr val="002060"/>
                </a:solidFill>
                <a:effectLst/>
                <a:latin typeface="Helvetica" pitchFamily="2" charset="0"/>
              </a:rPr>
              <a:t>The pressure to increasingly publish in high-impact journals, receiving numerous citations, obtain funding for research, or be appointed to a certain positions are major drivers of misconduct and questionable research practices. Responsible scientific behavior and success are increasingly at odds.</a:t>
            </a:r>
          </a:p>
          <a:p>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Helvetica" pitchFamily="2" charset="0"/>
              </a:rPr>
              <a:t>Current system: fierce competition for scarce resources leads to choices that do not really align with the goal of building reliable knowledge about the world.</a:t>
            </a:r>
          </a:p>
          <a:p>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Don’t think it is better to be first rather than right.</a:t>
            </a:r>
          </a:p>
          <a:p>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Many questionable research practices stem from methodological flaws.</a:t>
            </a:r>
          </a:p>
          <a:p>
            <a:endParaRPr lang="en-US" dirty="0">
              <a:solidFill>
                <a:srgbClr val="002060"/>
              </a:solidFill>
              <a:latin typeface="Helvetica" pitchFamily="2" charset="0"/>
            </a:endParaRPr>
          </a:p>
          <a:p>
            <a:r>
              <a:rPr lang="en-US" dirty="0">
                <a:solidFill>
                  <a:srgbClr val="002060"/>
                </a:solidFill>
                <a:latin typeface="Helvetica" pitchFamily="2" charset="0"/>
              </a:rPr>
              <a:t>Role of supervisors, PI’s, and mentors:  which reward system?</a:t>
            </a:r>
          </a:p>
          <a:p>
            <a:endParaRPr lang="en-US" dirty="0">
              <a:solidFill>
                <a:srgbClr val="002060"/>
              </a:solidFill>
              <a:latin typeface="Helvetica" pitchFamily="2" charset="0"/>
            </a:endParaRPr>
          </a:p>
          <a:p>
            <a:r>
              <a:rPr lang="en-US" dirty="0">
                <a:solidFill>
                  <a:srgbClr val="002060"/>
                </a:solidFill>
                <a:latin typeface="Helvetica" pitchFamily="2" charset="0"/>
              </a:rPr>
              <a:t>Competitiveness often drives science onto sidetracks, away from addressing the most important questions and pursuing transformative ideas as people are forced or incentivized to go for low-hanging fruits and trends. (Sara Wickström)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Are we training students/post-docs how to be good paper publishers and not discoverers of new knowledge?</a:t>
            </a: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12</a:t>
            </a:fld>
            <a:endParaRPr lang="en-US"/>
          </a:p>
        </p:txBody>
      </p:sp>
    </p:spTree>
    <p:extLst>
      <p:ext uri="{BB962C8B-B14F-4D97-AF65-F5344CB8AC3E}">
        <p14:creationId xmlns:p14="http://schemas.microsoft.com/office/powerpoint/2010/main" val="2936449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err="1">
                <a:solidFill>
                  <a:srgbClr val="002060"/>
                </a:solidFill>
                <a:latin typeface="Helvetica" pitchFamily="2" charset="0"/>
              </a:rPr>
              <a:t>Gunsalus</a:t>
            </a:r>
            <a:r>
              <a:rPr lang="en-US" dirty="0">
                <a:solidFill>
                  <a:srgbClr val="002060"/>
                </a:solidFill>
                <a:latin typeface="Helvetica" pitchFamily="2" charset="0"/>
              </a:rPr>
              <a:t> CK, Robinson AD. Nine pitfalls of research misconduct. Nature. 2018 May;557(7705):297-299. </a:t>
            </a:r>
            <a:r>
              <a:rPr lang="en-US" dirty="0" err="1">
                <a:solidFill>
                  <a:srgbClr val="002060"/>
                </a:solidFill>
                <a:latin typeface="Helvetica" pitchFamily="2" charset="0"/>
              </a:rPr>
              <a:t>doi</a:t>
            </a:r>
            <a:r>
              <a:rPr lang="en-US" dirty="0">
                <a:solidFill>
                  <a:srgbClr val="002060"/>
                </a:solidFill>
                <a:latin typeface="Helvetica" pitchFamily="2" charset="0"/>
              </a:rPr>
              <a:t>: 10.1038/d41586-018-05145-6. PMID: 29769690.</a:t>
            </a:r>
          </a:p>
        </p:txBody>
      </p:sp>
      <p:sp>
        <p:nvSpPr>
          <p:cNvPr id="4" name="Slide Number Placeholder 3"/>
          <p:cNvSpPr>
            <a:spLocks noGrp="1"/>
          </p:cNvSpPr>
          <p:nvPr>
            <p:ph type="sldNum" sz="quarter" idx="5"/>
          </p:nvPr>
        </p:nvSpPr>
        <p:spPr/>
        <p:txBody>
          <a:bodyPr/>
          <a:lstStyle/>
          <a:p>
            <a:fld id="{4E5FF243-91AF-0049-992A-6FF3650F644B}" type="slidenum">
              <a:rPr lang="en-US" smtClean="0"/>
              <a:t>13</a:t>
            </a:fld>
            <a:endParaRPr lang="en-US"/>
          </a:p>
        </p:txBody>
      </p:sp>
    </p:spTree>
    <p:extLst>
      <p:ext uri="{BB962C8B-B14F-4D97-AF65-F5344CB8AC3E}">
        <p14:creationId xmlns:p14="http://schemas.microsoft.com/office/powerpoint/2010/main" val="565921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rgbClr val="002060"/>
                </a:solidFill>
                <a:latin typeface="Helvetica" pitchFamily="2" charset="0"/>
              </a:rPr>
              <a:t>research misconduct and questionable research practices;</a:t>
            </a:r>
          </a:p>
          <a:p>
            <a:pPr marL="171450" indent="-171450">
              <a:buFont typeface="Arial" panose="020B0604020202020204" pitchFamily="34" charset="0"/>
              <a:buChar char="•"/>
            </a:pPr>
            <a:r>
              <a:rPr lang="en-US" dirty="0">
                <a:solidFill>
                  <a:srgbClr val="002060"/>
                </a:solidFill>
                <a:latin typeface="Helvetica" pitchFamily="2" charset="0"/>
              </a:rPr>
              <a:t>data management - i.e., data acquisition, record-keeping, retention, ownership, analysis, interpretation, and sharing;</a:t>
            </a:r>
          </a:p>
          <a:p>
            <a:pPr marL="171450" indent="-171450">
              <a:buFont typeface="Arial" panose="020B0604020202020204" pitchFamily="34" charset="0"/>
              <a:buChar char="•"/>
            </a:pPr>
            <a:r>
              <a:rPr lang="en-US" dirty="0">
                <a:solidFill>
                  <a:srgbClr val="002060"/>
                </a:solidFill>
                <a:latin typeface="Helvetica" pitchFamily="2" charset="0"/>
              </a:rPr>
              <a:t>scientific rigor and reproducibility;</a:t>
            </a:r>
          </a:p>
          <a:p>
            <a:pPr marL="171450" indent="-171450">
              <a:buFont typeface="Arial" panose="020B0604020202020204" pitchFamily="34" charset="0"/>
              <a:buChar char="•"/>
            </a:pPr>
            <a:r>
              <a:rPr lang="en-US" dirty="0">
                <a:solidFill>
                  <a:srgbClr val="002060"/>
                </a:solidFill>
                <a:latin typeface="Helvetica" pitchFamily="2" charset="0"/>
              </a:rPr>
              <a:t>responsible authorship and publication;</a:t>
            </a:r>
          </a:p>
          <a:p>
            <a:pPr marL="171450" indent="-171450">
              <a:buFont typeface="Arial" panose="020B0604020202020204" pitchFamily="34" charset="0"/>
              <a:buChar char="•"/>
            </a:pPr>
            <a:r>
              <a:rPr lang="en-US" dirty="0">
                <a:solidFill>
                  <a:srgbClr val="002060"/>
                </a:solidFill>
                <a:latin typeface="Helvetica" pitchFamily="2" charset="0"/>
              </a:rPr>
              <a:t>peer review;</a:t>
            </a:r>
          </a:p>
          <a:p>
            <a:pPr marL="171450" indent="-171450">
              <a:buFont typeface="Arial" panose="020B0604020202020204" pitchFamily="34" charset="0"/>
              <a:buChar char="•"/>
            </a:pPr>
            <a:r>
              <a:rPr lang="en-US" dirty="0">
                <a:solidFill>
                  <a:srgbClr val="002060"/>
                </a:solidFill>
                <a:latin typeface="Helvetica" pitchFamily="2" charset="0"/>
              </a:rPr>
              <a:t>conflicts of interest in research;</a:t>
            </a:r>
          </a:p>
          <a:p>
            <a:pPr marL="171450" indent="-171450">
              <a:buFont typeface="Arial" panose="020B0604020202020204" pitchFamily="34" charset="0"/>
              <a:buChar char="•"/>
            </a:pPr>
            <a:r>
              <a:rPr lang="en-US" dirty="0">
                <a:solidFill>
                  <a:srgbClr val="002060"/>
                </a:solidFill>
                <a:latin typeface="Helvetica" pitchFamily="2" charset="0"/>
              </a:rPr>
              <a:t>mentor/mentee responsibilities and relationships;</a:t>
            </a:r>
          </a:p>
          <a:p>
            <a:pPr marL="171450" indent="-171450">
              <a:buFont typeface="Arial" panose="020B0604020202020204" pitchFamily="34" charset="0"/>
              <a:buChar char="•"/>
            </a:pPr>
            <a:r>
              <a:rPr lang="en-US" dirty="0">
                <a:solidFill>
                  <a:srgbClr val="002060"/>
                </a:solidFill>
                <a:latin typeface="Helvetica" pitchFamily="2" charset="0"/>
              </a:rPr>
              <a:t>collaborative science;</a:t>
            </a:r>
          </a:p>
          <a:p>
            <a:pPr marL="171450" indent="-171450">
              <a:buFont typeface="Arial" panose="020B0604020202020204" pitchFamily="34" charset="0"/>
              <a:buChar char="•"/>
            </a:pPr>
            <a:r>
              <a:rPr lang="en-US" dirty="0">
                <a:solidFill>
                  <a:srgbClr val="002060"/>
                </a:solidFill>
                <a:latin typeface="Helvetica" pitchFamily="2" charset="0"/>
              </a:rPr>
              <a:t>civility issues in research environments, including but not limited to, harassment, bullying, and inappropriate behavior;</a:t>
            </a:r>
          </a:p>
          <a:p>
            <a:pPr marL="171450" indent="-171450">
              <a:buFont typeface="Arial" panose="020B0604020202020204" pitchFamily="34" charset="0"/>
              <a:buChar char="•"/>
            </a:pPr>
            <a:r>
              <a:rPr lang="en-US" dirty="0">
                <a:solidFill>
                  <a:srgbClr val="002060"/>
                </a:solidFill>
                <a:latin typeface="Helvetica" pitchFamily="2" charset="0"/>
              </a:rPr>
              <a:t>policies regarding laboratory safety, biosafety, and human and animal research subjects;</a:t>
            </a:r>
          </a:p>
          <a:p>
            <a:pPr marL="171450" indent="-171450">
              <a:buFont typeface="Arial" panose="020B0604020202020204" pitchFamily="34" charset="0"/>
              <a:buChar char="•"/>
            </a:pPr>
            <a:r>
              <a:rPr lang="en-US" dirty="0">
                <a:solidFill>
                  <a:srgbClr val="002060"/>
                </a:solidFill>
                <a:latin typeface="Helvetica" pitchFamily="2" charset="0"/>
              </a:rPr>
              <a:t>views about scientists as responsible members of society;</a:t>
            </a:r>
          </a:p>
          <a:p>
            <a:pPr marL="171450" indent="-171450">
              <a:buFont typeface="Arial" panose="020B0604020202020204" pitchFamily="34" charset="0"/>
              <a:buChar char="•"/>
            </a:pPr>
            <a:r>
              <a:rPr lang="en-US" dirty="0">
                <a:solidFill>
                  <a:srgbClr val="002060"/>
                </a:solidFill>
                <a:latin typeface="Helvetica" pitchFamily="2" charset="0"/>
              </a:rPr>
              <a:t>social and environmental impacts of research; and,</a:t>
            </a:r>
          </a:p>
          <a:p>
            <a:pPr marL="171450" indent="-171450">
              <a:buFont typeface="Arial" panose="020B0604020202020204" pitchFamily="34" charset="0"/>
              <a:buChar char="•"/>
            </a:pPr>
            <a:r>
              <a:rPr lang="en-US" dirty="0">
                <a:solidFill>
                  <a:srgbClr val="002060"/>
                </a:solidFill>
                <a:latin typeface="Helvetica" pitchFamily="2" charset="0"/>
              </a:rPr>
              <a:t>contemporary ethical issues in biomedical research.</a:t>
            </a:r>
          </a:p>
          <a:p>
            <a:pPr marL="171450" indent="-171450">
              <a:buFont typeface="Arial" panose="020B0604020202020204" pitchFamily="34" charset="0"/>
              <a:buChar char="•"/>
            </a:pPr>
            <a:endParaRPr lang="en-US" dirty="0">
              <a:solidFill>
                <a:srgbClr val="002060"/>
              </a:solidFill>
              <a:latin typeface="Helvetica" pitchFamily="2" charset="0"/>
            </a:endParaRPr>
          </a:p>
          <a:p>
            <a:pPr marL="0" indent="0">
              <a:buFont typeface="Arial" panose="020B0604020202020204" pitchFamily="34" charset="0"/>
              <a:buNone/>
            </a:pPr>
            <a:r>
              <a:rPr lang="en-US" dirty="0">
                <a:solidFill>
                  <a:srgbClr val="002060"/>
                </a:solidFill>
                <a:latin typeface="Helvetica" pitchFamily="2" charset="0"/>
              </a:rPr>
              <a:t>https://</a:t>
            </a:r>
            <a:r>
              <a:rPr lang="en-US" dirty="0" err="1">
                <a:solidFill>
                  <a:srgbClr val="002060"/>
                </a:solidFill>
                <a:latin typeface="Helvetica" pitchFamily="2" charset="0"/>
              </a:rPr>
              <a:t>oir.nih.gov</a:t>
            </a:r>
            <a:r>
              <a:rPr lang="en-US" dirty="0">
                <a:solidFill>
                  <a:srgbClr val="002060"/>
                </a:solidFill>
                <a:latin typeface="Helvetica" pitchFamily="2" charset="0"/>
              </a:rPr>
              <a:t>/sourcebook/ethical-conduct/responsible-conduct-research-training</a:t>
            </a: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14</a:t>
            </a:fld>
            <a:endParaRPr lang="en-US"/>
          </a:p>
        </p:txBody>
      </p:sp>
    </p:spTree>
    <p:extLst>
      <p:ext uri="{BB962C8B-B14F-4D97-AF65-F5344CB8AC3E}">
        <p14:creationId xmlns:p14="http://schemas.microsoft.com/office/powerpoint/2010/main" val="4092196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solidFill>
                  <a:srgbClr val="002060"/>
                </a:solidFill>
                <a:latin typeface="Helvetica" pitchFamily="2" charset="0"/>
              </a:rPr>
              <a:t>So, with regard to the nuts and bolts of training, know first that NIH requires training of us and other biomedical institutions in RCR.</a:t>
            </a:r>
          </a:p>
        </p:txBody>
      </p:sp>
      <p:sp>
        <p:nvSpPr>
          <p:cNvPr id="4" name="Slide Number Placeholder 3"/>
          <p:cNvSpPr>
            <a:spLocks noGrp="1"/>
          </p:cNvSpPr>
          <p:nvPr>
            <p:ph type="sldNum" sz="quarter" idx="5"/>
          </p:nvPr>
        </p:nvSpPr>
        <p:spPr/>
        <p:txBody>
          <a:bodyPr/>
          <a:lstStyle/>
          <a:p>
            <a:pPr>
              <a:defRPr/>
            </a:pPr>
            <a:fld id="{2E6A5196-C531-4A4F-A607-9C5C67F46F7B}" type="slidenum">
              <a:rPr lang="en-US" smtClean="0"/>
              <a:pPr>
                <a:defRPr/>
              </a:pPr>
              <a:t>15</a:t>
            </a:fld>
            <a:endParaRPr lang="en-US"/>
          </a:p>
        </p:txBody>
      </p:sp>
    </p:spTree>
    <p:extLst>
      <p:ext uri="{BB962C8B-B14F-4D97-AF65-F5344CB8AC3E}">
        <p14:creationId xmlns:p14="http://schemas.microsoft.com/office/powerpoint/2010/main" val="4231010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https://</a:t>
            </a:r>
            <a:r>
              <a:rPr lang="en-US" dirty="0" err="1"/>
              <a:t>oir.nih.gov</a:t>
            </a:r>
            <a:r>
              <a:rPr lang="en-US" dirty="0"/>
              <a:t>/sourcebook/ethical-conduct/responsible-conduct-research-training</a:t>
            </a:r>
          </a:p>
        </p:txBody>
      </p:sp>
      <p:sp>
        <p:nvSpPr>
          <p:cNvPr id="4" name="Slide Number Placeholder 3"/>
          <p:cNvSpPr>
            <a:spLocks noGrp="1"/>
          </p:cNvSpPr>
          <p:nvPr>
            <p:ph type="sldNum" sz="quarter" idx="5"/>
          </p:nvPr>
        </p:nvSpPr>
        <p:spPr/>
        <p:txBody>
          <a:bodyPr/>
          <a:lstStyle/>
          <a:p>
            <a:pPr>
              <a:defRPr/>
            </a:pPr>
            <a:fld id="{32BC122C-7AD9-AB48-A88B-459B90E1C581}" type="slidenum">
              <a:rPr lang="en-US" smtClean="0"/>
              <a:pPr>
                <a:defRPr/>
              </a:pPr>
              <a:t>16</a:t>
            </a:fld>
            <a:endParaRPr lang="en-US"/>
          </a:p>
        </p:txBody>
      </p:sp>
    </p:spTree>
    <p:extLst>
      <p:ext uri="{BB962C8B-B14F-4D97-AF65-F5344CB8AC3E}">
        <p14:creationId xmlns:p14="http://schemas.microsoft.com/office/powerpoint/2010/main" val="3824347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17</a:t>
            </a:fld>
            <a:endParaRPr lang="en-US"/>
          </a:p>
        </p:txBody>
      </p:sp>
    </p:spTree>
    <p:extLst>
      <p:ext uri="{BB962C8B-B14F-4D97-AF65-F5344CB8AC3E}">
        <p14:creationId xmlns:p14="http://schemas.microsoft.com/office/powerpoint/2010/main" val="1393029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solidFill>
                  <a:srgbClr val="002060"/>
                </a:solidFill>
                <a:latin typeface="Helvetica" pitchFamily="2" charset="0"/>
              </a:rPr>
              <a:t>So, with regard to the nuts and bolts of training, know first that NIH requires training of us and other biomedical institutions in RCR.</a:t>
            </a:r>
          </a:p>
          <a:p>
            <a:endParaRPr lang="en-US" dirty="0">
              <a:solidFill>
                <a:srgbClr val="002060"/>
              </a:solidFill>
              <a:latin typeface="Helvetica" pitchFamily="2" charset="0"/>
            </a:endParaRPr>
          </a:p>
          <a:p>
            <a:r>
              <a:rPr lang="en-US" dirty="0">
                <a:solidFill>
                  <a:srgbClr val="002060"/>
                </a:solidFill>
                <a:latin typeface="Helvetica" pitchFamily="2" charset="0"/>
              </a:rPr>
              <a:t>Rigor, Reproducibility &amp; Transparency (R2T)</a:t>
            </a:r>
          </a:p>
        </p:txBody>
      </p:sp>
      <p:sp>
        <p:nvSpPr>
          <p:cNvPr id="4" name="Slide Number Placeholder 3"/>
          <p:cNvSpPr>
            <a:spLocks noGrp="1"/>
          </p:cNvSpPr>
          <p:nvPr>
            <p:ph type="sldNum" sz="quarter" idx="5"/>
          </p:nvPr>
        </p:nvSpPr>
        <p:spPr/>
        <p:txBody>
          <a:bodyPr/>
          <a:lstStyle/>
          <a:p>
            <a:fld id="{4E5FF243-91AF-0049-992A-6FF3650F644B}" type="slidenum">
              <a:rPr lang="en-US" smtClean="0"/>
              <a:t>18</a:t>
            </a:fld>
            <a:endParaRPr lang="en-US"/>
          </a:p>
        </p:txBody>
      </p:sp>
    </p:spTree>
    <p:extLst>
      <p:ext uri="{BB962C8B-B14F-4D97-AF65-F5344CB8AC3E}">
        <p14:creationId xmlns:p14="http://schemas.microsoft.com/office/powerpoint/2010/main" val="3794782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BC122C-7AD9-AB48-A88B-459B90E1C581}" type="slidenum">
              <a:rPr lang="en-US" smtClean="0"/>
              <a:pPr>
                <a:defRPr/>
              </a:pPr>
              <a:t>19</a:t>
            </a:fld>
            <a:endParaRPr lang="en-US"/>
          </a:p>
        </p:txBody>
      </p:sp>
    </p:spTree>
    <p:extLst>
      <p:ext uri="{BB962C8B-B14F-4D97-AF65-F5344CB8AC3E}">
        <p14:creationId xmlns:p14="http://schemas.microsoft.com/office/powerpoint/2010/main" val="303815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Think about what I am going to tell you about today as two sides of the same (precious) coin:  research integrity and reproducibility. Coin of the realm!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Goal of RCR/SRR efforts:  demanding that research be ethically sound and of rigorous methodological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Institutions like </a:t>
            </a:r>
            <a:r>
              <a:rPr lang="en-US" sz="1200" kern="1200" dirty="0" err="1">
                <a:solidFill>
                  <a:srgbClr val="002060"/>
                </a:solidFill>
                <a:effectLst/>
                <a:latin typeface="Helvetica" pitchFamily="2" charset="0"/>
              </a:rPr>
              <a:t>UPenn</a:t>
            </a:r>
            <a:r>
              <a:rPr lang="en-US" sz="1200" kern="1200" dirty="0">
                <a:solidFill>
                  <a:srgbClr val="002060"/>
                </a:solidFill>
                <a:effectLst/>
                <a:latin typeface="Helvetica" pitchFamily="2" charset="0"/>
              </a:rPr>
              <a:t> support a continuing debate on attitudes and behaviors capable of compromising research integrity.</a:t>
            </a:r>
          </a:p>
          <a:p>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Encourage scientists to confront their own attitudes and behaviors.</a:t>
            </a:r>
          </a:p>
          <a:p>
            <a:endParaRPr lang="en-US" sz="1200" kern="1200" dirty="0">
              <a:solidFill>
                <a:srgbClr val="002060"/>
              </a:solidFill>
              <a:effectLst/>
              <a:latin typeface="Helvetica" pitchFamily="2" charset="0"/>
            </a:endParaRPr>
          </a:p>
          <a:p>
            <a:pPr marL="0" indent="0">
              <a:buFont typeface="Arial" panose="020B0604020202020204" pitchFamily="34" charset="0"/>
              <a:buNone/>
            </a:pPr>
            <a:r>
              <a:rPr lang="en-US" sz="1200" dirty="0">
                <a:solidFill>
                  <a:srgbClr val="002060"/>
                </a:solidFill>
                <a:latin typeface="Helvetica" pitchFamily="2" charset="0"/>
              </a:rPr>
              <a:t>The goals of RCR education and training are to:</a:t>
            </a:r>
          </a:p>
          <a:p>
            <a:pPr marL="0" indent="0">
              <a:buFont typeface="Arial" panose="020B0604020202020204" pitchFamily="34" charset="0"/>
              <a:buNone/>
            </a:pPr>
            <a:endParaRPr lang="en-US" sz="1200" dirty="0">
              <a:solidFill>
                <a:srgbClr val="002060"/>
              </a:solidFill>
              <a:latin typeface="Helvetica" pitchFamily="2" charset="0"/>
            </a:endParaRPr>
          </a:p>
          <a:p>
            <a:pPr marL="171450" indent="-171450">
              <a:buFont typeface="Arial" panose="020B0604020202020204" pitchFamily="34" charset="0"/>
              <a:buChar char="•"/>
            </a:pPr>
            <a:r>
              <a:rPr lang="en-US" sz="1200" dirty="0">
                <a:solidFill>
                  <a:srgbClr val="002060"/>
                </a:solidFill>
                <a:latin typeface="Helvetica" pitchFamily="2" charset="0"/>
              </a:rPr>
              <a:t>Develop, foster, and maintain a culture of integrity in science;</a:t>
            </a:r>
          </a:p>
          <a:p>
            <a:pPr marL="171450" indent="-171450">
              <a:buFont typeface="Arial" panose="020B0604020202020204" pitchFamily="34" charset="0"/>
              <a:buChar char="•"/>
            </a:pPr>
            <a:r>
              <a:rPr lang="en-US" sz="1200" dirty="0">
                <a:solidFill>
                  <a:srgbClr val="002060"/>
                </a:solidFill>
                <a:latin typeface="Helvetica" pitchFamily="2" charset="0"/>
              </a:rPr>
              <a:t>discourage and prevent unethical conduct;</a:t>
            </a:r>
          </a:p>
          <a:p>
            <a:pPr marL="171450" indent="-171450">
              <a:buFont typeface="Arial" panose="020B0604020202020204" pitchFamily="34" charset="0"/>
              <a:buChar char="•"/>
            </a:pPr>
            <a:r>
              <a:rPr lang="en-US" sz="1200" dirty="0">
                <a:solidFill>
                  <a:srgbClr val="002060"/>
                </a:solidFill>
                <a:latin typeface="Helvetica" pitchFamily="2" charset="0"/>
              </a:rPr>
              <a:t>empower researchers to hold themselves and others accountable to high ethical standards;</a:t>
            </a:r>
          </a:p>
          <a:p>
            <a:pPr marL="171450" indent="-171450">
              <a:buFont typeface="Arial" panose="020B0604020202020204" pitchFamily="34" charset="0"/>
              <a:buChar char="•"/>
            </a:pPr>
            <a:r>
              <a:rPr lang="en-US" sz="1200" dirty="0">
                <a:solidFill>
                  <a:srgbClr val="002060"/>
                </a:solidFill>
                <a:latin typeface="Helvetica" pitchFamily="2" charset="0"/>
              </a:rPr>
              <a:t>increase knowledge of, and sensitivity to, ethical issues surrounding the conduct of research by researchers with diverse backgrounds;</a:t>
            </a:r>
          </a:p>
          <a:p>
            <a:pPr marL="171450" indent="-171450">
              <a:buFont typeface="Arial" panose="020B0604020202020204" pitchFamily="34" charset="0"/>
              <a:buChar char="•"/>
            </a:pPr>
            <a:r>
              <a:rPr lang="en-US" sz="1200" dirty="0">
                <a:solidFill>
                  <a:srgbClr val="002060"/>
                </a:solidFill>
                <a:latin typeface="Helvetica" pitchFamily="2" charset="0"/>
              </a:rPr>
              <a:t>improve the ability to make responsible choices when faced with ethical dilemmas involving research;</a:t>
            </a:r>
          </a:p>
          <a:p>
            <a:pPr marL="171450" indent="-171450">
              <a:buFont typeface="Arial" panose="020B0604020202020204" pitchFamily="34" charset="0"/>
              <a:buChar char="•"/>
            </a:pPr>
            <a:r>
              <a:rPr lang="en-US" sz="1200" dirty="0">
                <a:solidFill>
                  <a:srgbClr val="002060"/>
                </a:solidFill>
                <a:latin typeface="Helvetica" pitchFamily="2" charset="0"/>
              </a:rPr>
              <a:t>provide an appreciation for the range of accepted scientific practices for conducting research;</a:t>
            </a:r>
          </a:p>
          <a:p>
            <a:pPr marL="171450" indent="-171450">
              <a:buFont typeface="Arial" panose="020B0604020202020204" pitchFamily="34" charset="0"/>
              <a:buChar char="•"/>
            </a:pPr>
            <a:r>
              <a:rPr lang="en-US" sz="1200" dirty="0">
                <a:solidFill>
                  <a:srgbClr val="002060"/>
                </a:solidFill>
                <a:latin typeface="Helvetica" pitchFamily="2" charset="0"/>
              </a:rPr>
              <a:t>inform scientists and research trainees about the regulations, policies, statutes, and guidelines that govern the conduct of U.S. Public Health Service-funded research and promote compliance with the same; and,</a:t>
            </a:r>
          </a:p>
          <a:p>
            <a:pPr marL="171450" indent="-171450">
              <a:buFont typeface="Arial" panose="020B0604020202020204" pitchFamily="34" charset="0"/>
              <a:buChar char="•"/>
            </a:pPr>
            <a:r>
              <a:rPr lang="en-US" sz="1200" dirty="0">
                <a:solidFill>
                  <a:srgbClr val="002060"/>
                </a:solidFill>
                <a:latin typeface="Helvetica" pitchFamily="2" charset="0"/>
              </a:rPr>
              <a:t>promote a career-long positive attitude toward research ethics and the responsible conduct of research.</a:t>
            </a:r>
          </a:p>
          <a:p>
            <a:pPr marL="171450" indent="-171450">
              <a:buFont typeface="Arial" panose="020B0604020202020204" pitchFamily="34" charset="0"/>
              <a:buChar char="•"/>
            </a:pPr>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https://</a:t>
            </a:r>
            <a:r>
              <a:rPr lang="en-US" sz="1200" kern="1200" dirty="0" err="1">
                <a:solidFill>
                  <a:srgbClr val="002060"/>
                </a:solidFill>
                <a:effectLst/>
                <a:latin typeface="Helvetica" pitchFamily="2" charset="0"/>
              </a:rPr>
              <a:t>oir.nih.gov</a:t>
            </a:r>
            <a:r>
              <a:rPr lang="en-US" sz="1200" kern="1200" dirty="0">
                <a:solidFill>
                  <a:srgbClr val="002060"/>
                </a:solidFill>
                <a:effectLst/>
                <a:latin typeface="Helvetica" pitchFamily="2" charset="0"/>
              </a:rPr>
              <a:t>/sourcebook/ethical-conduct/responsible-conduct-research-training</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2</a:t>
            </a:fld>
            <a:endParaRPr lang="en-US"/>
          </a:p>
        </p:txBody>
      </p:sp>
    </p:spTree>
    <p:extLst>
      <p:ext uri="{BB962C8B-B14F-4D97-AF65-F5344CB8AC3E}">
        <p14:creationId xmlns:p14="http://schemas.microsoft.com/office/powerpoint/2010/main" val="4267143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https://</a:t>
            </a:r>
            <a:r>
              <a:rPr lang="en-US" dirty="0" err="1"/>
              <a:t>bgscareerdevelopment.com</a:t>
            </a:r>
            <a:r>
              <a:rPr lang="en-US" dirty="0"/>
              <a:t>/core-competencies/proficiency-experimental-design</a:t>
            </a:r>
          </a:p>
        </p:txBody>
      </p:sp>
      <p:sp>
        <p:nvSpPr>
          <p:cNvPr id="4" name="Slide Number Placeholder 3"/>
          <p:cNvSpPr>
            <a:spLocks noGrp="1"/>
          </p:cNvSpPr>
          <p:nvPr>
            <p:ph type="sldNum" sz="quarter" idx="5"/>
          </p:nvPr>
        </p:nvSpPr>
        <p:spPr/>
        <p:txBody>
          <a:bodyPr/>
          <a:lstStyle/>
          <a:p>
            <a:fld id="{4E5FF243-91AF-0049-992A-6FF3650F644B}" type="slidenum">
              <a:rPr lang="en-US" smtClean="0"/>
              <a:t>20</a:t>
            </a:fld>
            <a:endParaRPr lang="en-US"/>
          </a:p>
        </p:txBody>
      </p:sp>
    </p:spTree>
    <p:extLst>
      <p:ext uri="{BB962C8B-B14F-4D97-AF65-F5344CB8AC3E}">
        <p14:creationId xmlns:p14="http://schemas.microsoft.com/office/powerpoint/2010/main" val="3671732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Institutions have responsibilities they should follow in terms of training and supervision, ethical standards and procedures, and the promotion of open science, particularly with regard to data</a:t>
            </a:r>
          </a:p>
          <a:p>
            <a:r>
              <a:rPr lang="en-US" sz="1200" kern="1200" dirty="0">
                <a:solidFill>
                  <a:schemeClr val="tx1"/>
                </a:solidFill>
                <a:effectLst/>
                <a:latin typeface="+mn-lt"/>
                <a:ea typeface="+mn-ea"/>
                <a:cs typeface="+mn-cs"/>
              </a:rPr>
              <a:t>management, publication, and disseminating study results.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rPr>
              <a:t>Careful documentation of the experimental set-up is crucial to improving the replicability of experiments.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Is it misconduct if published experiments are not reproducible?</a:t>
            </a:r>
          </a:p>
          <a:p>
            <a:endParaRPr lang="en-US" kern="1200" dirty="0">
              <a:solidFill>
                <a:srgbClr val="002060"/>
              </a:solidFill>
              <a:effectLst/>
              <a:latin typeface="Helvetica" pitchFamily="2" charset="0"/>
            </a:endParaRPr>
          </a:p>
          <a:p>
            <a:pPr marL="228600" lvl="2">
              <a:buNone/>
            </a:pPr>
            <a:r>
              <a:rPr lang="en-US" dirty="0">
                <a:solidFill>
                  <a:srgbClr val="002060"/>
                </a:solidFill>
                <a:latin typeface="Helvetica" pitchFamily="2" charset="0"/>
              </a:rPr>
              <a:t>No, but …  </a:t>
            </a:r>
          </a:p>
          <a:p>
            <a:pPr marL="685800" lvl="2" indent="0">
              <a:buNone/>
            </a:pPr>
            <a:endParaRPr lang="en-US" dirty="0">
              <a:solidFill>
                <a:srgbClr val="002060"/>
              </a:solidFill>
              <a:latin typeface="Helvetica" pitchFamily="2" charset="0"/>
            </a:endParaRPr>
          </a:p>
          <a:p>
            <a:pPr marL="279400" lvl="2">
              <a:buNone/>
            </a:pPr>
            <a:r>
              <a:rPr lang="en-US" dirty="0">
                <a:solidFill>
                  <a:srgbClr val="002060"/>
                </a:solidFill>
                <a:latin typeface="Helvetica" pitchFamily="2" charset="0"/>
              </a:rPr>
              <a:t>if it is your work that is not reproducible, you want to be the first to address or take the lead in addressing.</a:t>
            </a:r>
          </a:p>
          <a:p>
            <a:pPr marL="279400" lvl="2">
              <a:buNone/>
            </a:pPr>
            <a:endParaRPr lang="en-US" dirty="0">
              <a:solidFill>
                <a:srgbClr val="002060"/>
              </a:solidFill>
              <a:latin typeface="Helvetica" pitchFamily="2" charset="0"/>
            </a:endParaRPr>
          </a:p>
          <a:p>
            <a:pPr marL="0" marR="0" lvl="2" algn="l" defTabSz="914400" rtl="0" eaLnBrk="1" fontAlgn="auto" latinLnBrk="0" hangingPunct="1">
              <a:lnSpc>
                <a:spcPct val="100000"/>
              </a:lnSpc>
              <a:spcBef>
                <a:spcPts val="0"/>
              </a:spcBef>
              <a:spcAft>
                <a:spcPts val="0"/>
              </a:spcAft>
              <a:buClrTx/>
              <a:buSzTx/>
              <a:buFontTx/>
              <a:buNone/>
              <a:defRPr/>
            </a:pPr>
            <a:r>
              <a:rPr lang="en-US" sz="1200" kern="1200" dirty="0">
                <a:solidFill>
                  <a:srgbClr val="002060"/>
                </a:solidFill>
                <a:effectLst/>
                <a:latin typeface="Helvetica" pitchFamily="2" charset="0"/>
              </a:rPr>
              <a:t>Reproducibility does not have to do with ensuring the ‘</a:t>
            </a:r>
            <a:r>
              <a:rPr lang="en-US" sz="1200" kern="1200" dirty="0" err="1">
                <a:solidFill>
                  <a:srgbClr val="002060"/>
                </a:solidFill>
                <a:effectLst/>
                <a:latin typeface="Helvetica" pitchFamily="2" charset="0"/>
              </a:rPr>
              <a:t>correctnessʼ</a:t>
            </a:r>
            <a:r>
              <a:rPr lang="en-US" sz="1200" kern="1200" dirty="0">
                <a:solidFill>
                  <a:srgbClr val="002060"/>
                </a:solidFill>
                <a:effectLst/>
                <a:latin typeface="Helvetica" pitchFamily="2" charset="0"/>
              </a:rPr>
              <a:t> of results, but rather with ensuring the transparency of exactly how the research was performed.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2060"/>
              </a:solidFill>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21</a:t>
            </a:fld>
            <a:endParaRPr lang="en-US"/>
          </a:p>
        </p:txBody>
      </p:sp>
    </p:spTree>
    <p:extLst>
      <p:ext uri="{BB962C8B-B14F-4D97-AF65-F5344CB8AC3E}">
        <p14:creationId xmlns:p14="http://schemas.microsoft.com/office/powerpoint/2010/main" val="2551104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2060"/>
                </a:solidFill>
                <a:effectLst/>
                <a:latin typeface="Helvetica" pitchFamily="2" charset="0"/>
              </a:rPr>
              <a:t>How many times have you found a paper that does exactly the thing you are struggling to do but you go to the methods and you get vague sentences/no code?</a:t>
            </a:r>
          </a:p>
          <a:p>
            <a:endParaRPr lang="en-US" dirty="0">
              <a:solidFill>
                <a:srgbClr val="002060"/>
              </a:solidFill>
              <a:latin typeface="Helvetica" pitchFamily="2" charset="0"/>
            </a:endParaRPr>
          </a:p>
          <a:p>
            <a:r>
              <a:rPr lang="en-US" dirty="0">
                <a:solidFill>
                  <a:srgbClr val="002060"/>
                </a:solidFill>
                <a:latin typeface="Helvetica" pitchFamily="2" charset="0"/>
              </a:rPr>
              <a:t>Wilkinson MD, </a:t>
            </a:r>
            <a:r>
              <a:rPr lang="en-US" dirty="0" err="1">
                <a:solidFill>
                  <a:srgbClr val="002060"/>
                </a:solidFill>
                <a:latin typeface="Helvetica" pitchFamily="2" charset="0"/>
              </a:rPr>
              <a:t>Dumontier</a:t>
            </a:r>
            <a:r>
              <a:rPr lang="en-US" dirty="0">
                <a:solidFill>
                  <a:srgbClr val="002060"/>
                </a:solidFill>
                <a:latin typeface="Helvetica" pitchFamily="2" charset="0"/>
              </a:rPr>
              <a:t> M, </a:t>
            </a:r>
            <a:r>
              <a:rPr lang="en-US" dirty="0" err="1">
                <a:solidFill>
                  <a:srgbClr val="002060"/>
                </a:solidFill>
                <a:latin typeface="Helvetica" pitchFamily="2" charset="0"/>
              </a:rPr>
              <a:t>Aalbersberg</a:t>
            </a:r>
            <a:r>
              <a:rPr lang="en-US" dirty="0">
                <a:solidFill>
                  <a:srgbClr val="002060"/>
                </a:solidFill>
                <a:latin typeface="Helvetica" pitchFamily="2" charset="0"/>
              </a:rPr>
              <a:t> IJ, Appleton G, Axton M, </a:t>
            </a:r>
            <a:r>
              <a:rPr lang="en-US" dirty="0" err="1">
                <a:solidFill>
                  <a:srgbClr val="002060"/>
                </a:solidFill>
                <a:latin typeface="Helvetica" pitchFamily="2" charset="0"/>
              </a:rPr>
              <a:t>Baak</a:t>
            </a:r>
            <a:r>
              <a:rPr lang="en-US" dirty="0">
                <a:solidFill>
                  <a:srgbClr val="002060"/>
                </a:solidFill>
                <a:latin typeface="Helvetica" pitchFamily="2" charset="0"/>
              </a:rPr>
              <a:t> A, Blomberg N, </a:t>
            </a:r>
            <a:r>
              <a:rPr lang="en-US" dirty="0" err="1">
                <a:solidFill>
                  <a:srgbClr val="002060"/>
                </a:solidFill>
                <a:latin typeface="Helvetica" pitchFamily="2" charset="0"/>
              </a:rPr>
              <a:t>Boiten</a:t>
            </a:r>
            <a:r>
              <a:rPr lang="en-US" dirty="0">
                <a:solidFill>
                  <a:srgbClr val="002060"/>
                </a:solidFill>
                <a:latin typeface="Helvetica" pitchFamily="2" charset="0"/>
              </a:rPr>
              <a:t> JW, da Silva Santos LB, Bourne PE, </a:t>
            </a:r>
            <a:r>
              <a:rPr lang="en-US" dirty="0" err="1">
                <a:solidFill>
                  <a:srgbClr val="002060"/>
                </a:solidFill>
                <a:latin typeface="Helvetica" pitchFamily="2" charset="0"/>
              </a:rPr>
              <a:t>Bouwman</a:t>
            </a:r>
            <a:r>
              <a:rPr lang="en-US" dirty="0">
                <a:solidFill>
                  <a:srgbClr val="002060"/>
                </a:solidFill>
                <a:latin typeface="Helvetica" pitchFamily="2" charset="0"/>
              </a:rPr>
              <a:t> J, Brookes AJ, Clark T, </a:t>
            </a:r>
            <a:r>
              <a:rPr lang="en-US" dirty="0" err="1">
                <a:solidFill>
                  <a:srgbClr val="002060"/>
                </a:solidFill>
                <a:latin typeface="Helvetica" pitchFamily="2" charset="0"/>
              </a:rPr>
              <a:t>Crosas</a:t>
            </a:r>
            <a:r>
              <a:rPr lang="en-US" dirty="0">
                <a:solidFill>
                  <a:srgbClr val="002060"/>
                </a:solidFill>
                <a:latin typeface="Helvetica" pitchFamily="2" charset="0"/>
              </a:rPr>
              <a:t> M, </a:t>
            </a:r>
            <a:r>
              <a:rPr lang="en-US" dirty="0" err="1">
                <a:solidFill>
                  <a:srgbClr val="002060"/>
                </a:solidFill>
                <a:latin typeface="Helvetica" pitchFamily="2" charset="0"/>
              </a:rPr>
              <a:t>Dillo</a:t>
            </a:r>
            <a:r>
              <a:rPr lang="en-US" dirty="0">
                <a:solidFill>
                  <a:srgbClr val="002060"/>
                </a:solidFill>
                <a:latin typeface="Helvetica" pitchFamily="2" charset="0"/>
              </a:rPr>
              <a:t> I, </a:t>
            </a:r>
            <a:r>
              <a:rPr lang="en-US" dirty="0" err="1">
                <a:solidFill>
                  <a:srgbClr val="002060"/>
                </a:solidFill>
                <a:latin typeface="Helvetica" pitchFamily="2" charset="0"/>
              </a:rPr>
              <a:t>Dumon</a:t>
            </a:r>
            <a:r>
              <a:rPr lang="en-US" dirty="0">
                <a:solidFill>
                  <a:srgbClr val="002060"/>
                </a:solidFill>
                <a:latin typeface="Helvetica" pitchFamily="2" charset="0"/>
              </a:rPr>
              <a:t> O, Edmunds S, </a:t>
            </a:r>
            <a:r>
              <a:rPr lang="en-US" dirty="0" err="1">
                <a:solidFill>
                  <a:srgbClr val="002060"/>
                </a:solidFill>
                <a:latin typeface="Helvetica" pitchFamily="2" charset="0"/>
              </a:rPr>
              <a:t>Evelo</a:t>
            </a:r>
            <a:r>
              <a:rPr lang="en-US" dirty="0">
                <a:solidFill>
                  <a:srgbClr val="002060"/>
                </a:solidFill>
                <a:latin typeface="Helvetica" pitchFamily="2" charset="0"/>
              </a:rPr>
              <a:t> CT, </a:t>
            </a:r>
            <a:r>
              <a:rPr lang="en-US" dirty="0" err="1">
                <a:solidFill>
                  <a:srgbClr val="002060"/>
                </a:solidFill>
                <a:latin typeface="Helvetica" pitchFamily="2" charset="0"/>
              </a:rPr>
              <a:t>Finkers</a:t>
            </a:r>
            <a:r>
              <a:rPr lang="en-US" dirty="0">
                <a:solidFill>
                  <a:srgbClr val="002060"/>
                </a:solidFill>
                <a:latin typeface="Helvetica" pitchFamily="2" charset="0"/>
              </a:rPr>
              <a:t> R, Gonzalez-Beltran A, Gray AJ, </a:t>
            </a:r>
            <a:r>
              <a:rPr lang="en-US" dirty="0" err="1">
                <a:solidFill>
                  <a:srgbClr val="002060"/>
                </a:solidFill>
                <a:latin typeface="Helvetica" pitchFamily="2" charset="0"/>
              </a:rPr>
              <a:t>Groth</a:t>
            </a:r>
            <a:r>
              <a:rPr lang="en-US" dirty="0">
                <a:solidFill>
                  <a:srgbClr val="002060"/>
                </a:solidFill>
                <a:latin typeface="Helvetica" pitchFamily="2" charset="0"/>
              </a:rPr>
              <a:t> P, Goble C, </a:t>
            </a:r>
            <a:r>
              <a:rPr lang="en-US" dirty="0" err="1">
                <a:solidFill>
                  <a:srgbClr val="002060"/>
                </a:solidFill>
                <a:latin typeface="Helvetica" pitchFamily="2" charset="0"/>
              </a:rPr>
              <a:t>Grethe</a:t>
            </a:r>
            <a:r>
              <a:rPr lang="en-US" dirty="0">
                <a:solidFill>
                  <a:srgbClr val="002060"/>
                </a:solidFill>
                <a:latin typeface="Helvetica" pitchFamily="2" charset="0"/>
              </a:rPr>
              <a:t> JS, </a:t>
            </a:r>
            <a:r>
              <a:rPr lang="en-US" dirty="0" err="1">
                <a:solidFill>
                  <a:srgbClr val="002060"/>
                </a:solidFill>
                <a:latin typeface="Helvetica" pitchFamily="2" charset="0"/>
              </a:rPr>
              <a:t>Heringa</a:t>
            </a:r>
            <a:r>
              <a:rPr lang="en-US" dirty="0">
                <a:solidFill>
                  <a:srgbClr val="002060"/>
                </a:solidFill>
                <a:latin typeface="Helvetica" pitchFamily="2" charset="0"/>
              </a:rPr>
              <a:t> J, 't </a:t>
            </a:r>
            <a:r>
              <a:rPr lang="en-US" dirty="0" err="1">
                <a:solidFill>
                  <a:srgbClr val="002060"/>
                </a:solidFill>
                <a:latin typeface="Helvetica" pitchFamily="2" charset="0"/>
              </a:rPr>
              <a:t>Hoen</a:t>
            </a:r>
            <a:r>
              <a:rPr lang="en-US" dirty="0">
                <a:solidFill>
                  <a:srgbClr val="002060"/>
                </a:solidFill>
                <a:latin typeface="Helvetica" pitchFamily="2" charset="0"/>
              </a:rPr>
              <a:t> PA, </a:t>
            </a:r>
            <a:r>
              <a:rPr lang="en-US" dirty="0" err="1">
                <a:solidFill>
                  <a:srgbClr val="002060"/>
                </a:solidFill>
                <a:latin typeface="Helvetica" pitchFamily="2" charset="0"/>
              </a:rPr>
              <a:t>Hooft</a:t>
            </a:r>
            <a:r>
              <a:rPr lang="en-US" dirty="0">
                <a:solidFill>
                  <a:srgbClr val="002060"/>
                </a:solidFill>
                <a:latin typeface="Helvetica" pitchFamily="2" charset="0"/>
              </a:rPr>
              <a:t> R, Kuhn T, </a:t>
            </a:r>
            <a:r>
              <a:rPr lang="en-US" dirty="0" err="1">
                <a:solidFill>
                  <a:srgbClr val="002060"/>
                </a:solidFill>
                <a:latin typeface="Helvetica" pitchFamily="2" charset="0"/>
              </a:rPr>
              <a:t>Kok</a:t>
            </a:r>
            <a:r>
              <a:rPr lang="en-US" dirty="0">
                <a:solidFill>
                  <a:srgbClr val="002060"/>
                </a:solidFill>
                <a:latin typeface="Helvetica" pitchFamily="2" charset="0"/>
              </a:rPr>
              <a:t> R, </a:t>
            </a:r>
            <a:r>
              <a:rPr lang="en-US" dirty="0" err="1">
                <a:solidFill>
                  <a:srgbClr val="002060"/>
                </a:solidFill>
                <a:latin typeface="Helvetica" pitchFamily="2" charset="0"/>
              </a:rPr>
              <a:t>Kok</a:t>
            </a:r>
            <a:r>
              <a:rPr lang="en-US" dirty="0">
                <a:solidFill>
                  <a:srgbClr val="002060"/>
                </a:solidFill>
                <a:latin typeface="Helvetica" pitchFamily="2" charset="0"/>
              </a:rPr>
              <a:t> J, Lusher SJ, Martone ME, Mons A, Packer AL, Persson B, Rocca-Serra P, Roos M, van Schaik R, Sansone SA, </a:t>
            </a:r>
            <a:r>
              <a:rPr lang="en-US" dirty="0" err="1">
                <a:solidFill>
                  <a:srgbClr val="002060"/>
                </a:solidFill>
                <a:latin typeface="Helvetica" pitchFamily="2" charset="0"/>
              </a:rPr>
              <a:t>Schultes</a:t>
            </a:r>
            <a:r>
              <a:rPr lang="en-US" dirty="0">
                <a:solidFill>
                  <a:srgbClr val="002060"/>
                </a:solidFill>
                <a:latin typeface="Helvetica" pitchFamily="2" charset="0"/>
              </a:rPr>
              <a:t> E, </a:t>
            </a:r>
            <a:r>
              <a:rPr lang="en-US" dirty="0" err="1">
                <a:solidFill>
                  <a:srgbClr val="002060"/>
                </a:solidFill>
                <a:latin typeface="Helvetica" pitchFamily="2" charset="0"/>
              </a:rPr>
              <a:t>Sengstag</a:t>
            </a:r>
            <a:r>
              <a:rPr lang="en-US" dirty="0">
                <a:solidFill>
                  <a:srgbClr val="002060"/>
                </a:solidFill>
                <a:latin typeface="Helvetica" pitchFamily="2" charset="0"/>
              </a:rPr>
              <a:t> T, Slater T, Strawn G, </a:t>
            </a:r>
            <a:r>
              <a:rPr lang="en-US" dirty="0" err="1">
                <a:solidFill>
                  <a:srgbClr val="002060"/>
                </a:solidFill>
                <a:latin typeface="Helvetica" pitchFamily="2" charset="0"/>
              </a:rPr>
              <a:t>Swertz</a:t>
            </a:r>
            <a:r>
              <a:rPr lang="en-US" dirty="0">
                <a:solidFill>
                  <a:srgbClr val="002060"/>
                </a:solidFill>
                <a:latin typeface="Helvetica" pitchFamily="2" charset="0"/>
              </a:rPr>
              <a:t> MA, Thompson M, van der Lei J, van </a:t>
            </a:r>
            <a:r>
              <a:rPr lang="en-US" dirty="0" err="1">
                <a:solidFill>
                  <a:srgbClr val="002060"/>
                </a:solidFill>
                <a:latin typeface="Helvetica" pitchFamily="2" charset="0"/>
              </a:rPr>
              <a:t>Mulligen</a:t>
            </a:r>
            <a:r>
              <a:rPr lang="en-US" dirty="0">
                <a:solidFill>
                  <a:srgbClr val="002060"/>
                </a:solidFill>
                <a:latin typeface="Helvetica" pitchFamily="2" charset="0"/>
              </a:rPr>
              <a:t> E, </a:t>
            </a:r>
            <a:r>
              <a:rPr lang="en-US" dirty="0" err="1">
                <a:solidFill>
                  <a:srgbClr val="002060"/>
                </a:solidFill>
                <a:latin typeface="Helvetica" pitchFamily="2" charset="0"/>
              </a:rPr>
              <a:t>Velterop</a:t>
            </a:r>
            <a:r>
              <a:rPr lang="en-US" dirty="0">
                <a:solidFill>
                  <a:srgbClr val="002060"/>
                </a:solidFill>
                <a:latin typeface="Helvetica" pitchFamily="2" charset="0"/>
              </a:rPr>
              <a:t> J, </a:t>
            </a:r>
            <a:r>
              <a:rPr lang="en-US" dirty="0" err="1">
                <a:solidFill>
                  <a:srgbClr val="002060"/>
                </a:solidFill>
                <a:latin typeface="Helvetica" pitchFamily="2" charset="0"/>
              </a:rPr>
              <a:t>Waagmeester</a:t>
            </a:r>
            <a:r>
              <a:rPr lang="en-US" dirty="0">
                <a:solidFill>
                  <a:srgbClr val="002060"/>
                </a:solidFill>
                <a:latin typeface="Helvetica" pitchFamily="2" charset="0"/>
              </a:rPr>
              <a:t> A, </a:t>
            </a:r>
            <a:r>
              <a:rPr lang="en-US" dirty="0" err="1">
                <a:solidFill>
                  <a:srgbClr val="002060"/>
                </a:solidFill>
                <a:latin typeface="Helvetica" pitchFamily="2" charset="0"/>
              </a:rPr>
              <a:t>Wittenburg</a:t>
            </a:r>
            <a:r>
              <a:rPr lang="en-US" dirty="0">
                <a:solidFill>
                  <a:srgbClr val="002060"/>
                </a:solidFill>
                <a:latin typeface="Helvetica" pitchFamily="2" charset="0"/>
              </a:rPr>
              <a:t> P, </a:t>
            </a:r>
            <a:r>
              <a:rPr lang="en-US" dirty="0" err="1">
                <a:solidFill>
                  <a:srgbClr val="002060"/>
                </a:solidFill>
                <a:latin typeface="Helvetica" pitchFamily="2" charset="0"/>
              </a:rPr>
              <a:t>Wolstencroft</a:t>
            </a:r>
            <a:r>
              <a:rPr lang="en-US" dirty="0">
                <a:solidFill>
                  <a:srgbClr val="002060"/>
                </a:solidFill>
                <a:latin typeface="Helvetica" pitchFamily="2" charset="0"/>
              </a:rPr>
              <a:t> K, Zhao J, Mons B. The FAIR Guiding Principles for scientific data management and stewardship. Sci Data. 2016 Mar 15;3:160018. </a:t>
            </a:r>
            <a:r>
              <a:rPr lang="en-US" dirty="0" err="1">
                <a:solidFill>
                  <a:srgbClr val="002060"/>
                </a:solidFill>
                <a:latin typeface="Helvetica" pitchFamily="2" charset="0"/>
              </a:rPr>
              <a:t>doi</a:t>
            </a:r>
            <a:r>
              <a:rPr lang="en-US" dirty="0">
                <a:solidFill>
                  <a:srgbClr val="002060"/>
                </a:solidFill>
                <a:latin typeface="Helvetica" pitchFamily="2" charset="0"/>
              </a:rPr>
              <a:t>: 10.1038/sdata.2016.18. Erratum in: Sci Data. 2019 Mar 19;6(1):6. PMID: 26978244; PMCID: PMC4792175.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making raw data openly available is not only important for reuse and data mining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Authors should list and cite all programs used, including version numbers and parameters.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Helvetica" pitchFamily="2" charset="0"/>
                <a:ea typeface="Helvetica" charset="0"/>
                <a:cs typeface="Helvetica" charset="0"/>
              </a:rPr>
              <a:t>Make data FAIR (that is, findable, accessible, interoperable and reusable).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22</a:t>
            </a:fld>
            <a:endParaRPr lang="en-US"/>
          </a:p>
        </p:txBody>
      </p:sp>
    </p:spTree>
    <p:extLst>
      <p:ext uri="{BB962C8B-B14F-4D97-AF65-F5344CB8AC3E}">
        <p14:creationId xmlns:p14="http://schemas.microsoft.com/office/powerpoint/2010/main" val="2531566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Schmied</a:t>
            </a:r>
            <a:r>
              <a:rPr lang="en-US" sz="1200" b="0" i="0" kern="1200" dirty="0">
                <a:solidFill>
                  <a:schemeClr val="tx1"/>
                </a:solidFill>
                <a:effectLst/>
                <a:latin typeface="+mn-lt"/>
                <a:ea typeface="+mn-ea"/>
                <a:cs typeface="+mn-cs"/>
              </a:rPr>
              <a:t>, C., Nelson, M.S., </a:t>
            </a:r>
            <a:r>
              <a:rPr lang="en-US" sz="1200" b="0" i="0" kern="1200" dirty="0" err="1">
                <a:solidFill>
                  <a:schemeClr val="tx1"/>
                </a:solidFill>
                <a:effectLst/>
                <a:latin typeface="+mn-lt"/>
                <a:ea typeface="+mn-ea"/>
                <a:cs typeface="+mn-cs"/>
              </a:rPr>
              <a:t>Avilov</a:t>
            </a:r>
            <a:r>
              <a:rPr lang="en-US" sz="1200" b="0" i="0" kern="1200" dirty="0">
                <a:solidFill>
                  <a:schemeClr val="tx1"/>
                </a:solidFill>
                <a:effectLst/>
                <a:latin typeface="+mn-lt"/>
                <a:ea typeface="+mn-ea"/>
                <a:cs typeface="+mn-cs"/>
              </a:rPr>
              <a:t>, S.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Community-developed checklists for publishing images and image analyses. </a:t>
            </a:r>
            <a:r>
              <a:rPr lang="en-US" sz="1200" b="0" i="1" kern="1200" dirty="0">
                <a:solidFill>
                  <a:schemeClr val="tx1"/>
                </a:solidFill>
                <a:effectLst/>
                <a:latin typeface="+mn-lt"/>
                <a:ea typeface="+mn-ea"/>
                <a:cs typeface="+mn-cs"/>
              </a:rPr>
              <a:t>Nat Methods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21</a:t>
            </a:r>
            <a:r>
              <a:rPr lang="en-US" sz="1200" b="0" i="0" kern="1200" dirty="0">
                <a:solidFill>
                  <a:schemeClr val="tx1"/>
                </a:solidFill>
                <a:effectLst/>
                <a:latin typeface="+mn-lt"/>
                <a:ea typeface="+mn-ea"/>
                <a:cs typeface="+mn-cs"/>
              </a:rPr>
              <a:t>, 170–181 (2024).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/10.1038/s41592-023-01987-9</a:t>
            </a:r>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23</a:t>
            </a:fld>
            <a:endParaRPr lang="en-US"/>
          </a:p>
        </p:txBody>
      </p:sp>
    </p:spTree>
    <p:extLst>
      <p:ext uri="{BB962C8B-B14F-4D97-AF65-F5344CB8AC3E}">
        <p14:creationId xmlns:p14="http://schemas.microsoft.com/office/powerpoint/2010/main" val="1389904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NIH: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https://</a:t>
            </a:r>
            <a:r>
              <a:rPr lang="en-US" dirty="0" err="1">
                <a:solidFill>
                  <a:srgbClr val="002060"/>
                </a:solidFill>
                <a:latin typeface="Helvetica" pitchFamily="2" charset="0"/>
              </a:rPr>
              <a:t>sharing.nih.gov</a:t>
            </a:r>
            <a:r>
              <a:rPr lang="en-US" dirty="0">
                <a:solidFill>
                  <a:srgbClr val="002060"/>
                </a:solidFill>
                <a:latin typeface="Helvetica" pitchFamily="2" charset="0"/>
              </a:rPr>
              <a:t>/data-management-and-sharing-policy/planning-and-budgeting-for-data-management-and-sharing/writing-a-data-management-and-sharing-plan#elements-to-include-in-a-data-management-and-sharing-plan</a:t>
            </a:r>
          </a:p>
          <a:p>
            <a:endParaRPr lang="en-US" dirty="0">
              <a:solidFill>
                <a:srgbClr val="002060"/>
              </a:solidFill>
              <a:latin typeface="Helvetica" pitchFamily="2" charset="0"/>
            </a:endParaRPr>
          </a:p>
          <a:p>
            <a:r>
              <a:rPr lang="en-US" dirty="0"/>
              <a:t>Scientific data </a:t>
            </a:r>
            <a:r>
              <a:rPr lang="en-US" i="1" dirty="0"/>
              <a:t>does not</a:t>
            </a:r>
            <a:r>
              <a:rPr lang="en-US" dirty="0"/>
              <a:t> include: laboratory notebooks, preliminary analyses, completed case report forms, drafts of scientific papers, plans for future research, peer reviews, communications with colleagues, or physical objects, such as laboratory specimens.</a:t>
            </a:r>
          </a:p>
          <a:p>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Examples of DMSPs:  https://</a:t>
            </a:r>
            <a:r>
              <a:rPr lang="en-US" dirty="0" err="1">
                <a:solidFill>
                  <a:srgbClr val="002060"/>
                </a:solidFill>
                <a:latin typeface="Helvetica" pitchFamily="2" charset="0"/>
              </a:rPr>
              <a:t>www.med.upenn.edu</a:t>
            </a:r>
            <a:r>
              <a:rPr lang="en-US" dirty="0">
                <a:solidFill>
                  <a:srgbClr val="002060"/>
                </a:solidFill>
                <a:latin typeface="Helvetica" pitchFamily="2" charset="0"/>
              </a:rPr>
              <a:t>/</a:t>
            </a:r>
            <a:r>
              <a:rPr lang="en-US" dirty="0" err="1">
                <a:solidFill>
                  <a:srgbClr val="002060"/>
                </a:solidFill>
                <a:latin typeface="Helvetica" pitchFamily="2" charset="0"/>
              </a:rPr>
              <a:t>evdresearch</a:t>
            </a:r>
            <a:r>
              <a:rPr lang="en-US" dirty="0">
                <a:solidFill>
                  <a:srgbClr val="002060"/>
                </a:solidFill>
                <a:latin typeface="Helvetica" pitchFamily="2" charset="0"/>
              </a:rPr>
              <a:t>/sample-</a:t>
            </a:r>
            <a:r>
              <a:rPr lang="en-US" dirty="0" err="1">
                <a:solidFill>
                  <a:srgbClr val="002060"/>
                </a:solidFill>
                <a:latin typeface="Helvetica" pitchFamily="2" charset="0"/>
              </a:rPr>
              <a:t>templates.html</a:t>
            </a: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https://</a:t>
            </a:r>
            <a:r>
              <a:rPr lang="en-US" dirty="0" err="1">
                <a:solidFill>
                  <a:srgbClr val="002060"/>
                </a:solidFill>
                <a:latin typeface="Helvetica" pitchFamily="2" charset="0"/>
              </a:rPr>
              <a:t>guides.library.upenn.edu</a:t>
            </a:r>
            <a:r>
              <a:rPr lang="en-US" dirty="0">
                <a:solidFill>
                  <a:srgbClr val="002060"/>
                </a:solidFill>
                <a:latin typeface="Helvetica" pitchFamily="2" charset="0"/>
              </a:rPr>
              <a:t>/</a:t>
            </a:r>
            <a:r>
              <a:rPr lang="en-US" dirty="0" err="1">
                <a:solidFill>
                  <a:srgbClr val="002060"/>
                </a:solidFill>
                <a:latin typeface="Helvetica" pitchFamily="2" charset="0"/>
              </a:rPr>
              <a:t>dmp</a:t>
            </a:r>
            <a:r>
              <a:rPr lang="en-US" dirty="0">
                <a:solidFill>
                  <a:srgbClr val="002060"/>
                </a:solidFill>
                <a:latin typeface="Helvetica" pitchFamily="2" charset="0"/>
              </a:rPr>
              <a:t>/</a:t>
            </a:r>
            <a:r>
              <a:rPr lang="en-US" dirty="0" err="1">
                <a:solidFill>
                  <a:srgbClr val="002060"/>
                </a:solidFill>
                <a:latin typeface="Helvetica" pitchFamily="2" charset="0"/>
              </a:rPr>
              <a:t>dmp_penn</a:t>
            </a:r>
            <a:endParaRPr lang="en-US" dirty="0">
              <a:solidFill>
                <a:srgbClr val="002060"/>
              </a:solidFill>
              <a:latin typeface="Helvetica" pitchFamily="2" charset="0"/>
            </a:endParaRPr>
          </a:p>
          <a:p>
            <a:endParaRPr lang="en-US" dirty="0">
              <a:solidFill>
                <a:srgbClr val="002060"/>
              </a:solidFill>
              <a:latin typeface="Helvetica" pitchFamily="2" charset="0"/>
            </a:endParaRPr>
          </a:p>
          <a:p>
            <a:r>
              <a:rPr lang="en-US" dirty="0">
                <a:solidFill>
                  <a:srgbClr val="002060"/>
                </a:solidFill>
                <a:latin typeface="Helvetica" pitchFamily="2" charset="0"/>
              </a:rPr>
              <a:t>Laboratory Management</a:t>
            </a:r>
          </a:p>
          <a:p>
            <a:endParaRPr lang="en-US" dirty="0">
              <a:solidFill>
                <a:srgbClr val="002060"/>
              </a:solidFill>
              <a:latin typeface="Helvetica" pitchFamily="2" charset="0"/>
            </a:endParaRPr>
          </a:p>
          <a:p>
            <a:r>
              <a:rPr lang="en-US" dirty="0">
                <a:solidFill>
                  <a:srgbClr val="002060"/>
                </a:solidFill>
                <a:latin typeface="Helvetica" pitchFamily="2" charset="0"/>
              </a:rPr>
              <a:t>Day-to-day reproducibility workflow</a:t>
            </a:r>
          </a:p>
          <a:p>
            <a:pPr lvl="1"/>
            <a:r>
              <a:rPr lang="en-US" dirty="0">
                <a:solidFill>
                  <a:srgbClr val="002060"/>
                </a:solidFill>
                <a:latin typeface="Helvetica" pitchFamily="2" charset="0"/>
              </a:rPr>
              <a:t>Equipment/reagent/protocol standardization with controls</a:t>
            </a:r>
          </a:p>
          <a:p>
            <a:pPr lvl="1"/>
            <a:r>
              <a:rPr lang="en-US" dirty="0">
                <a:solidFill>
                  <a:srgbClr val="002060"/>
                </a:solidFill>
                <a:latin typeface="Helvetica" pitchFamily="2" charset="0"/>
              </a:rPr>
              <a:t>Routinely seek to reproduce a scientific claim/reagent before commencing a research project/experiment</a:t>
            </a:r>
          </a:p>
          <a:p>
            <a:pPr marL="114300" indent="0">
              <a:buNone/>
            </a:pPr>
            <a:endParaRPr lang="en-US" dirty="0">
              <a:solidFill>
                <a:srgbClr val="002060"/>
              </a:solidFill>
              <a:latin typeface="Helvetica" pitchFamily="2" charset="0"/>
            </a:endParaRPr>
          </a:p>
          <a:p>
            <a:r>
              <a:rPr lang="en-US" dirty="0">
                <a:solidFill>
                  <a:srgbClr val="002060"/>
                </a:solidFill>
                <a:latin typeface="Helvetica" pitchFamily="2" charset="0"/>
              </a:rPr>
              <a:t>Archive management plan</a:t>
            </a:r>
          </a:p>
          <a:p>
            <a:pPr lvl="1"/>
            <a:r>
              <a:rPr lang="en-US" dirty="0">
                <a:solidFill>
                  <a:srgbClr val="002060"/>
                </a:solidFill>
                <a:latin typeface="Helvetica" pitchFamily="2" charset="0"/>
              </a:rPr>
              <a:t>Organization:  Electronic notebooks/documentation</a:t>
            </a:r>
          </a:p>
          <a:p>
            <a:pPr lvl="1"/>
            <a:r>
              <a:rPr lang="en-US" dirty="0">
                <a:solidFill>
                  <a:srgbClr val="002060"/>
                </a:solidFill>
                <a:latin typeface="Helvetica" pitchFamily="2" charset="0"/>
              </a:rPr>
              <a:t>File naming (latest version, location)</a:t>
            </a:r>
          </a:p>
          <a:p>
            <a:pPr lvl="1"/>
            <a:r>
              <a:rPr lang="en-US" dirty="0">
                <a:solidFill>
                  <a:srgbClr val="002060"/>
                </a:solidFill>
                <a:latin typeface="Helvetica" pitchFamily="2" charset="0"/>
              </a:rPr>
              <a:t>Computer codes (versions, settings)</a:t>
            </a:r>
          </a:p>
          <a:p>
            <a:pPr lvl="1"/>
            <a:r>
              <a:rPr lang="en-US" dirty="0">
                <a:solidFill>
                  <a:srgbClr val="002060"/>
                </a:solidFill>
                <a:latin typeface="Helvetica" pitchFamily="2" charset="0"/>
              </a:rPr>
              <a:t>Data analysis workflows</a:t>
            </a:r>
          </a:p>
          <a:p>
            <a:pPr marL="411480" lvl="1" indent="0">
              <a:buNone/>
            </a:pPr>
            <a:endParaRPr lang="en-US" dirty="0">
              <a:solidFill>
                <a:srgbClr val="002060"/>
              </a:solidFill>
              <a:latin typeface="Helvetica" pitchFamily="2" charset="0"/>
            </a:endParaRPr>
          </a:p>
          <a:p>
            <a:pPr marL="342900" lvl="1" indent="-342900"/>
            <a:r>
              <a:rPr lang="en-US" dirty="0">
                <a:solidFill>
                  <a:srgbClr val="002060"/>
                </a:solidFill>
                <a:latin typeface="Helvetica" pitchFamily="2" charset="0"/>
              </a:rPr>
              <a:t>Accessibility/dissemination and sharing by all lab members</a:t>
            </a: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24</a:t>
            </a:fld>
            <a:endParaRPr lang="en-US"/>
          </a:p>
        </p:txBody>
      </p:sp>
    </p:spTree>
    <p:extLst>
      <p:ext uri="{BB962C8B-B14F-4D97-AF65-F5344CB8AC3E}">
        <p14:creationId xmlns:p14="http://schemas.microsoft.com/office/powerpoint/2010/main" val="959608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illegible handwriting; not understandable/poor readability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lack of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Insufficient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Unclear research direction</a:t>
            </a:r>
          </a:p>
          <a:p>
            <a:endParaRPr lang="en-US" dirty="0"/>
          </a:p>
          <a:p>
            <a:r>
              <a:rPr lang="en-US" dirty="0"/>
              <a:t>Can you and others repeat your work or even provide a satisfactory summary after looking at your notebook?</a:t>
            </a:r>
          </a:p>
          <a:p>
            <a:endParaRPr lang="en-US" dirty="0"/>
          </a:p>
          <a:p>
            <a:r>
              <a:rPr lang="en-US" dirty="0"/>
              <a:t>Exercise:  ask lab mate/PI to look at notebook and summarize experiment</a:t>
            </a:r>
          </a:p>
          <a:p>
            <a:endParaRPr lang="en-US" dirty="0"/>
          </a:p>
          <a:p>
            <a:r>
              <a:rPr lang="en-US" dirty="0"/>
              <a:t>Authentication by your PI:  Review, sign,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kern="1200" dirty="0">
                <a:solidFill>
                  <a:schemeClr val="tx1"/>
                </a:solidFill>
                <a:effectLst/>
                <a:latin typeface="+mn-lt"/>
                <a:ea typeface="+mn-ea"/>
                <a:cs typeface="+mn-cs"/>
              </a:rPr>
              <a:t>ELNs are searchable, cannot be damaged or misplaced, and are easy to back-up and share with collaborators.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Write while your ideas are fresh.  Memories are faulty.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lab notebook does not belong to you or even the lab – it is the property of </a:t>
            </a:r>
            <a:r>
              <a:rPr lang="en-US" sz="1200" dirty="0" err="1"/>
              <a:t>UPenn</a:t>
            </a:r>
            <a:r>
              <a:rPr lang="en-US" sz="1200" dirty="0"/>
              <a:t>.  It should not be taken off campus without permission.   At any time, such as a fraud investigation, legal may confiscate notebooks to evaluate scientific practices.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mcmanuslab.ucsf.edu</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25</a:t>
            </a:fld>
            <a:endParaRPr lang="en-US"/>
          </a:p>
        </p:txBody>
      </p:sp>
    </p:spTree>
    <p:extLst>
      <p:ext uri="{BB962C8B-B14F-4D97-AF65-F5344CB8AC3E}">
        <p14:creationId xmlns:p14="http://schemas.microsoft.com/office/powerpoint/2010/main" val="1481576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illegible handwriting; not understandable/poor readability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lack of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Insufficient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Unclear research direction</a:t>
            </a:r>
          </a:p>
          <a:p>
            <a:endParaRPr lang="en-US" dirty="0"/>
          </a:p>
          <a:p>
            <a:r>
              <a:rPr lang="en-US" dirty="0"/>
              <a:t>Can you and others repeat your work or even provide a satisfactory summary after looking at your notebook?</a:t>
            </a:r>
          </a:p>
          <a:p>
            <a:endParaRPr lang="en-US" dirty="0"/>
          </a:p>
          <a:p>
            <a:r>
              <a:rPr lang="en-US" dirty="0"/>
              <a:t>Exercise:  ask lab mate/PI to look at notebook and summarize experiment</a:t>
            </a:r>
          </a:p>
          <a:p>
            <a:endParaRPr lang="en-US" dirty="0"/>
          </a:p>
          <a:p>
            <a:r>
              <a:rPr lang="en-US" dirty="0"/>
              <a:t>Authentication by your PI:  Review, sign,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kern="1200" dirty="0">
                <a:solidFill>
                  <a:schemeClr val="tx1"/>
                </a:solidFill>
                <a:effectLst/>
                <a:latin typeface="+mn-lt"/>
                <a:ea typeface="+mn-ea"/>
                <a:cs typeface="+mn-cs"/>
              </a:rPr>
              <a:t>ELNs are searchable, cannot be damaged or misplaced, and are easy to back-up and share with collaborators.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Write while your ideas are fresh.  Memories are faulty.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mcmanuslab.ucsf.edu</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mcmanuslab.ucsf.edu</a:t>
            </a:r>
            <a:r>
              <a:rPr lang="en-US" sz="1200" dirty="0"/>
              <a:t>/</a:t>
            </a:r>
            <a:r>
              <a:rPr lang="en-US" sz="1200" dirty="0" err="1"/>
              <a:t>uc</a:t>
            </a:r>
            <a:r>
              <a:rPr lang="en-US" sz="1200" dirty="0"/>
              <a:t>-lab-notebook-guidelines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datamanagement.hms.harvard.edu</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26</a:t>
            </a:fld>
            <a:endParaRPr lang="en-US"/>
          </a:p>
        </p:txBody>
      </p:sp>
    </p:spTree>
    <p:extLst>
      <p:ext uri="{BB962C8B-B14F-4D97-AF65-F5344CB8AC3E}">
        <p14:creationId xmlns:p14="http://schemas.microsoft.com/office/powerpoint/2010/main" val="3753849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Accidental-word-copying/use of AI without attribution.</a:t>
            </a:r>
            <a:endParaRPr lang="en-US" sz="1200" b="0" i="0" kern="1200" dirty="0">
              <a:solidFill>
                <a:srgbClr val="002060"/>
              </a:solidFill>
              <a:effectLst/>
              <a:latin typeface="Helvetica" pitchFamily="2" charset="0"/>
              <a:ea typeface="+mn-ea"/>
              <a:cs typeface="+mn-cs"/>
            </a:endParaRPr>
          </a:p>
          <a:p>
            <a:endParaRPr lang="en-US" sz="1200" b="0" i="0" kern="1200" dirty="0">
              <a:solidFill>
                <a:srgbClr val="002060"/>
              </a:solidFill>
              <a:effectLst/>
              <a:latin typeface="Helvetica" pitchFamily="2" charset="0"/>
              <a:ea typeface="+mn-ea"/>
              <a:cs typeface="+mn-cs"/>
            </a:endParaRPr>
          </a:p>
          <a:p>
            <a:r>
              <a:rPr lang="en-US" sz="1200" b="0" i="0" kern="1200" dirty="0">
                <a:solidFill>
                  <a:srgbClr val="002060"/>
                </a:solidFill>
                <a:effectLst/>
                <a:latin typeface="Helvetica" pitchFamily="2" charset="0"/>
                <a:ea typeface="+mn-ea"/>
                <a:cs typeface="+mn-cs"/>
              </a:rPr>
              <a:t>Online image manipulation and plagiarism detection tools </a:t>
            </a:r>
            <a:endParaRPr lang="en-US" dirty="0">
              <a:solidFill>
                <a:srgbClr val="002060"/>
              </a:solidFill>
              <a:latin typeface="Helvetica" pitchFamily="2" charset="0"/>
            </a:endParaRPr>
          </a:p>
          <a:p>
            <a:endParaRPr lang="en-US" dirty="0">
              <a:solidFill>
                <a:srgbClr val="002060"/>
              </a:solidFill>
              <a:latin typeface="Helvetica" pitchFamily="2" charset="0"/>
            </a:endParaRPr>
          </a:p>
          <a:p>
            <a:r>
              <a:rPr lang="en-US" dirty="0">
                <a:solidFill>
                  <a:srgbClr val="002060"/>
                </a:solidFill>
                <a:latin typeface="Helvetica" pitchFamily="2" charset="0"/>
              </a:rPr>
              <a:t>Self-checks/quality by design</a:t>
            </a:r>
          </a:p>
          <a:p>
            <a:endParaRPr lang="en-US" dirty="0">
              <a:solidFill>
                <a:srgbClr val="002060"/>
              </a:solidFill>
              <a:latin typeface="Helvetica" pitchFamily="2" charset="0"/>
            </a:endParaRPr>
          </a:p>
          <a:p>
            <a:r>
              <a:rPr lang="en-US" dirty="0">
                <a:solidFill>
                  <a:srgbClr val="002060"/>
                </a:solidFill>
                <a:latin typeface="Helvetica" pitchFamily="2" charset="0"/>
              </a:rPr>
              <a:t>No good excuse but it happens:</a:t>
            </a:r>
          </a:p>
          <a:p>
            <a:pPr marL="171450" indent="-171450">
              <a:buFont typeface="Arial" panose="020B0604020202020204" pitchFamily="34" charset="0"/>
              <a:buChar char="•"/>
            </a:pPr>
            <a:r>
              <a:rPr lang="en-US" dirty="0">
                <a:solidFill>
                  <a:srgbClr val="002060"/>
                </a:solidFill>
                <a:latin typeface="Helvetica" pitchFamily="2" charset="0"/>
              </a:rPr>
              <a:t>Sloppiness/ laziness (not deception)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2060"/>
                </a:solidFill>
                <a:latin typeface="Helvetica" pitchFamily="2" charset="0"/>
              </a:rPr>
              <a:t>Failure of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2060"/>
                </a:solidFill>
                <a:latin typeface="Helvetica" pitchFamily="2" charset="0"/>
              </a:rPr>
              <a:t>Lack of quality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Is my content original?</a:t>
            </a:r>
          </a:p>
          <a:p>
            <a:endParaRPr lang="en-US" dirty="0">
              <a:solidFill>
                <a:srgbClr val="002060"/>
              </a:solidFill>
              <a:latin typeface="Helvetica" pitchFamily="2" charset="0"/>
            </a:endParaRPr>
          </a:p>
          <a:p>
            <a:r>
              <a:rPr lang="en-US" dirty="0">
                <a:solidFill>
                  <a:srgbClr val="002060"/>
                </a:solidFill>
                <a:latin typeface="Helvetica" pitchFamily="2" charset="0"/>
              </a:rPr>
              <a:t>Can a PI get in trouble even if they are unaware of misconduct?  Yes, they can!</a:t>
            </a:r>
          </a:p>
          <a:p>
            <a:endParaRPr lang="en-US" dirty="0">
              <a:solidFill>
                <a:srgbClr val="002060"/>
              </a:solidFill>
              <a:latin typeface="Helvetica" pitchFamily="2" charset="0"/>
            </a:endParaRPr>
          </a:p>
          <a:p>
            <a:r>
              <a:rPr lang="en-US" dirty="0">
                <a:solidFill>
                  <a:srgbClr val="002060"/>
                </a:solidFill>
                <a:latin typeface="Helvetica" pitchFamily="2" charset="0"/>
              </a:rPr>
              <a:t>AI detectors:  </a:t>
            </a:r>
            <a:r>
              <a:rPr lang="en-US" dirty="0" err="1">
                <a:solidFill>
                  <a:srgbClr val="002060"/>
                </a:solidFill>
                <a:latin typeface="Helvetica" pitchFamily="2" charset="0"/>
              </a:rPr>
              <a:t>GPTZero</a:t>
            </a:r>
            <a:r>
              <a:rPr lang="en-US" dirty="0">
                <a:solidFill>
                  <a:srgbClr val="002060"/>
                </a:solidFill>
                <a:latin typeface="Helvetica" pitchFamily="2" charset="0"/>
              </a:rPr>
              <a:t>, AI Content Detector (https://</a:t>
            </a:r>
            <a:r>
              <a:rPr lang="en-US" dirty="0" err="1">
                <a:solidFill>
                  <a:srgbClr val="002060"/>
                </a:solidFill>
                <a:latin typeface="Helvetica" pitchFamily="2" charset="0"/>
              </a:rPr>
              <a:t>copyleaks.com</a:t>
            </a:r>
            <a:r>
              <a:rPr lang="en-US" dirty="0">
                <a:solidFill>
                  <a:srgbClr val="002060"/>
                </a:solidFill>
                <a:latin typeface="Helvetica" pitchFamily="2" charset="0"/>
              </a:rPr>
              <a:t>/</a:t>
            </a:r>
            <a:r>
              <a:rPr lang="en-US" dirty="0" err="1">
                <a:solidFill>
                  <a:srgbClr val="002060"/>
                </a:solidFill>
                <a:latin typeface="Helvetica" pitchFamily="2" charset="0"/>
              </a:rPr>
              <a:t>ai</a:t>
            </a:r>
            <a:r>
              <a:rPr lang="en-US">
                <a:solidFill>
                  <a:srgbClr val="002060"/>
                </a:solidFill>
                <a:latin typeface="Helvetica" pitchFamily="2" charset="0"/>
              </a:rPr>
              <a:t>-content-detector)</a:t>
            </a:r>
            <a:endParaRPr lang="en-US" dirty="0">
              <a:solidFill>
                <a:srgbClr val="002060"/>
              </a:solidFill>
              <a:latin typeface="Helvetica" pitchFamily="2" charset="0"/>
            </a:endParaRPr>
          </a:p>
          <a:p>
            <a:endParaRPr lang="en-US" dirty="0">
              <a:solidFill>
                <a:srgbClr val="002060"/>
              </a:solidFill>
              <a:latin typeface="Helvetica" pitchFamily="2" charset="0"/>
            </a:endParaRPr>
          </a:p>
          <a:p>
            <a:r>
              <a:rPr lang="en-US" dirty="0">
                <a:solidFill>
                  <a:srgbClr val="002060"/>
                </a:solidFill>
                <a:latin typeface="Helvetica" pitchFamily="2" charset="0"/>
              </a:rPr>
              <a:t>__________________________________</a:t>
            </a:r>
          </a:p>
          <a:p>
            <a:endParaRPr lang="en-US" dirty="0">
              <a:solidFill>
                <a:srgbClr val="002060"/>
              </a:solidFill>
              <a:latin typeface="Helvetica" pitchFamily="2" charset="0"/>
            </a:endParaRPr>
          </a:p>
          <a:p>
            <a:endParaRPr lang="en-US" dirty="0">
              <a:solidFill>
                <a:srgbClr val="002060"/>
              </a:solidFill>
              <a:latin typeface="Helvetica" pitchFamily="2" charset="0"/>
            </a:endParaRPr>
          </a:p>
          <a:p>
            <a:r>
              <a:rPr lang="en-US" sz="1200" b="0" i="0" kern="1200" dirty="0" err="1">
                <a:solidFill>
                  <a:srgbClr val="002060"/>
                </a:solidFill>
                <a:effectLst/>
                <a:latin typeface="Helvetica" pitchFamily="2" charset="0"/>
                <a:ea typeface="+mn-ea"/>
                <a:cs typeface="+mn-cs"/>
              </a:rPr>
              <a:t>Rossner</a:t>
            </a:r>
            <a:r>
              <a:rPr lang="en-US" sz="1200" b="0" i="0" kern="1200" dirty="0">
                <a:solidFill>
                  <a:srgbClr val="002060"/>
                </a:solidFill>
                <a:effectLst/>
                <a:latin typeface="Helvetica" pitchFamily="2" charset="0"/>
                <a:ea typeface="+mn-ea"/>
                <a:cs typeface="+mn-cs"/>
              </a:rPr>
              <a:t> M, Yamada KM. What's in a picture? The temptation of image manipulation. J Cell Biol. 2004 Jul 5;166(1):11-5. </a:t>
            </a:r>
            <a:r>
              <a:rPr lang="en-US" sz="1200" b="0" i="0" kern="1200" dirty="0" err="1">
                <a:solidFill>
                  <a:srgbClr val="002060"/>
                </a:solidFill>
                <a:effectLst/>
                <a:latin typeface="Helvetica" pitchFamily="2" charset="0"/>
                <a:ea typeface="+mn-ea"/>
                <a:cs typeface="+mn-cs"/>
              </a:rPr>
              <a:t>doi</a:t>
            </a:r>
            <a:r>
              <a:rPr lang="en-US" sz="1200" b="0" i="0" kern="1200" dirty="0">
                <a:solidFill>
                  <a:srgbClr val="002060"/>
                </a:solidFill>
                <a:effectLst/>
                <a:latin typeface="Helvetica" pitchFamily="2" charset="0"/>
                <a:ea typeface="+mn-ea"/>
                <a:cs typeface="+mn-cs"/>
              </a:rPr>
              <a:t>: 10.1083/jcb.200406019. PMID: 15240566; PMCID: PMC2172141.</a:t>
            </a:r>
            <a:endParaRPr lang="en-US" dirty="0">
              <a:solidFill>
                <a:srgbClr val="002060"/>
              </a:solidFill>
              <a:latin typeface="Helvetica" pitchFamily="2" charset="0"/>
            </a:endParaRPr>
          </a:p>
        </p:txBody>
      </p:sp>
      <p:sp>
        <p:nvSpPr>
          <p:cNvPr id="4" name="Slide Number Placeholder 3"/>
          <p:cNvSpPr>
            <a:spLocks noGrp="1"/>
          </p:cNvSpPr>
          <p:nvPr>
            <p:ph type="sldNum" sz="quarter" idx="10"/>
          </p:nvPr>
        </p:nvSpPr>
        <p:spPr/>
        <p:txBody>
          <a:bodyPr/>
          <a:lstStyle/>
          <a:p>
            <a:pPr>
              <a:defRPr/>
            </a:pPr>
            <a:fld id="{32BC122C-7AD9-AB48-A88B-459B90E1C581}" type="slidenum">
              <a:rPr lang="en-US" smtClean="0"/>
              <a:pPr>
                <a:defRPr/>
              </a:pPr>
              <a:t>27</a:t>
            </a:fld>
            <a:endParaRPr lang="en-US"/>
          </a:p>
        </p:txBody>
      </p:sp>
    </p:spTree>
    <p:extLst>
      <p:ext uri="{BB962C8B-B14F-4D97-AF65-F5344CB8AC3E}">
        <p14:creationId xmlns:p14="http://schemas.microsoft.com/office/powerpoint/2010/main" val="369563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We use case studies *a lot*.  You had first exposure with mentorship case studies and inclusive culture case studies during the first week of orientation.</a:t>
            </a:r>
          </a:p>
          <a:p>
            <a:endParaRPr lang="en-US" dirty="0">
              <a:solidFill>
                <a:srgbClr val="002060"/>
              </a:solidFill>
              <a:latin typeface="Helvetica" pitchFamily="2" charset="0"/>
            </a:endParaRPr>
          </a:p>
          <a:p>
            <a:r>
              <a:rPr lang="en-US" sz="1200" b="0" kern="1200" dirty="0">
                <a:solidFill>
                  <a:srgbClr val="002060"/>
                </a:solidFill>
                <a:effectLst/>
                <a:latin typeface="Helvetica" pitchFamily="2" charset="0"/>
              </a:rPr>
              <a:t>When going through case studies, think about what “cultures of excellence” entails</a:t>
            </a:r>
            <a:r>
              <a:rPr lang="en-US" b="0" dirty="0">
                <a:solidFill>
                  <a:srgbClr val="002060"/>
                </a:solidFill>
                <a:effectLst/>
                <a:latin typeface="Helvetica" pitchFamily="2" charset="0"/>
              </a:rPr>
              <a:t> and your values and choices.</a:t>
            </a:r>
            <a:endParaRPr lang="en-US" b="0" dirty="0">
              <a:solidFill>
                <a:srgbClr val="002060"/>
              </a:solidFill>
              <a:latin typeface="Helvetica" pitchFamily="2" charset="0"/>
            </a:endParaRPr>
          </a:p>
        </p:txBody>
      </p:sp>
      <p:sp>
        <p:nvSpPr>
          <p:cNvPr id="4" name="Slide Number Placeholder 3"/>
          <p:cNvSpPr>
            <a:spLocks noGrp="1"/>
          </p:cNvSpPr>
          <p:nvPr>
            <p:ph type="sldNum" sz="quarter" idx="10"/>
          </p:nvPr>
        </p:nvSpPr>
        <p:spPr/>
        <p:txBody>
          <a:bodyPr/>
          <a:lstStyle/>
          <a:p>
            <a:pPr>
              <a:defRPr/>
            </a:pPr>
            <a:fld id="{32BC122C-7AD9-AB48-A88B-459B90E1C581}" type="slidenum">
              <a:rPr lang="en-US" smtClean="0"/>
              <a:pPr>
                <a:defRPr/>
              </a:pPr>
              <a:t>28</a:t>
            </a:fld>
            <a:endParaRPr lang="en-US"/>
          </a:p>
        </p:txBody>
      </p:sp>
    </p:spTree>
    <p:extLst>
      <p:ext uri="{BB962C8B-B14F-4D97-AF65-F5344CB8AC3E}">
        <p14:creationId xmlns:p14="http://schemas.microsoft.com/office/powerpoint/2010/main" val="3149934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29</a:t>
            </a:fld>
            <a:endParaRPr lang="en-US"/>
          </a:p>
        </p:txBody>
      </p:sp>
    </p:spTree>
    <p:extLst>
      <p:ext uri="{BB962C8B-B14F-4D97-AF65-F5344CB8AC3E}">
        <p14:creationId xmlns:p14="http://schemas.microsoft.com/office/powerpoint/2010/main" val="802213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a:solidFill>
                  <a:srgbClr val="002060"/>
                </a:solidFill>
                <a:effectLst/>
                <a:latin typeface="Helvetica" pitchFamily="2" charset="0"/>
              </a:rPr>
              <a:t>This is an early discussion in the process of in engaging all BGS students in RCR and SRR initiatives. Today’s discussion serves as one step to be followed by many as part of life-long training in achieving excellence in science</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past selves – meaning scientific generations before you - are not innocent of mistakes and are part of the reason for RCR and SRR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 “improving the ability to judge and ‘do’ science well.”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3</a:t>
            </a:fld>
            <a:endParaRPr lang="en-US"/>
          </a:p>
        </p:txBody>
      </p:sp>
    </p:spTree>
    <p:extLst>
      <p:ext uri="{BB962C8B-B14F-4D97-AF65-F5344CB8AC3E}">
        <p14:creationId xmlns:p14="http://schemas.microsoft.com/office/powerpoint/2010/main" val="2936942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5FF243-91AF-0049-992A-6FF3650F644B}" type="slidenum">
              <a:rPr lang="en-US" smtClean="0"/>
              <a:t>30</a:t>
            </a:fld>
            <a:endParaRPr lang="en-US"/>
          </a:p>
        </p:txBody>
      </p:sp>
    </p:spTree>
    <p:extLst>
      <p:ext uri="{BB962C8B-B14F-4D97-AF65-F5344CB8AC3E}">
        <p14:creationId xmlns:p14="http://schemas.microsoft.com/office/powerpoint/2010/main" val="3711849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What TRAGEDIES are apparent here?</a:t>
            </a:r>
          </a:p>
          <a:p>
            <a:endParaRPr lang="en-US" dirty="0">
              <a:solidFill>
                <a:srgbClr val="002060"/>
              </a:solidFill>
              <a:latin typeface="Helvetica" pitchFamily="2" charset="0"/>
            </a:endParaRPr>
          </a:p>
          <a:p>
            <a:r>
              <a:rPr lang="en-US" dirty="0" err="1">
                <a:solidFill>
                  <a:srgbClr val="002060"/>
                </a:solidFill>
                <a:latin typeface="Helvetica" pitchFamily="2" charset="0"/>
              </a:rPr>
              <a:t>Gunsalus</a:t>
            </a:r>
            <a:r>
              <a:rPr lang="en-US" dirty="0">
                <a:solidFill>
                  <a:srgbClr val="002060"/>
                </a:solidFill>
                <a:latin typeface="Helvetica" pitchFamily="2" charset="0"/>
              </a:rPr>
              <a:t> CK, Robinson AD. Nine pitfalls of research misconduct. Nature. 2018 May;557(7705):297-299. </a:t>
            </a:r>
            <a:r>
              <a:rPr lang="en-US" dirty="0" err="1">
                <a:solidFill>
                  <a:srgbClr val="002060"/>
                </a:solidFill>
                <a:latin typeface="Helvetica" pitchFamily="2" charset="0"/>
              </a:rPr>
              <a:t>doi</a:t>
            </a:r>
            <a:r>
              <a:rPr lang="en-US" dirty="0">
                <a:solidFill>
                  <a:srgbClr val="002060"/>
                </a:solidFill>
                <a:latin typeface="Helvetica" pitchFamily="2" charset="0"/>
              </a:rPr>
              <a:t>: 10.1038/d41586-018-05145-6. PMID: 29769690.</a:t>
            </a:r>
          </a:p>
        </p:txBody>
      </p:sp>
      <p:sp>
        <p:nvSpPr>
          <p:cNvPr id="4" name="Slide Number Placeholder 3"/>
          <p:cNvSpPr>
            <a:spLocks noGrp="1"/>
          </p:cNvSpPr>
          <p:nvPr>
            <p:ph type="sldNum" sz="quarter" idx="5"/>
          </p:nvPr>
        </p:nvSpPr>
        <p:spPr/>
        <p:txBody>
          <a:bodyPr/>
          <a:lstStyle/>
          <a:p>
            <a:fld id="{4E5FF243-91AF-0049-992A-6FF3650F644B}" type="slidenum">
              <a:rPr lang="en-US" smtClean="0"/>
              <a:t>31</a:t>
            </a:fld>
            <a:endParaRPr lang="en-US"/>
          </a:p>
        </p:txBody>
      </p:sp>
    </p:spTree>
    <p:extLst>
      <p:ext uri="{BB962C8B-B14F-4D97-AF65-F5344CB8AC3E}">
        <p14:creationId xmlns:p14="http://schemas.microsoft.com/office/powerpoint/2010/main" val="1177292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5FF243-91AF-0049-992A-6FF3650F644B}" type="slidenum">
              <a:rPr lang="en-US" smtClean="0"/>
              <a:t>32</a:t>
            </a:fld>
            <a:endParaRPr lang="en-US"/>
          </a:p>
        </p:txBody>
      </p:sp>
    </p:spTree>
    <p:extLst>
      <p:ext uri="{BB962C8B-B14F-4D97-AF65-F5344CB8AC3E}">
        <p14:creationId xmlns:p14="http://schemas.microsoft.com/office/powerpoint/2010/main" val="2098829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Lessons:  Experiments are not complete until data is quantified!  Listen to what your data is telling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Report all data – variability is part of biology!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Learn to view a “failure” as simply something that teaches you about your research question and approach.  Don’t be afraid of being wrong.</a:t>
            </a: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33</a:t>
            </a:fld>
            <a:endParaRPr lang="en-US"/>
          </a:p>
        </p:txBody>
      </p:sp>
    </p:spTree>
    <p:extLst>
      <p:ext uri="{BB962C8B-B14F-4D97-AF65-F5344CB8AC3E}">
        <p14:creationId xmlns:p14="http://schemas.microsoft.com/office/powerpoint/2010/main" val="2470478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solidFill>
                <a:srgbClr val="002060"/>
              </a:solidFill>
              <a:latin typeface="Helvetica" pitchFamily="2" charset="0"/>
            </a:endParaRPr>
          </a:p>
          <a:p>
            <a:pPr marL="171450" indent="-171450">
              <a:buFont typeface="Arial" panose="020B0604020202020204" pitchFamily="34" charset="0"/>
              <a:buChar char="•"/>
            </a:pPr>
            <a:r>
              <a:rPr lang="en-US" sz="1200" kern="1200" dirty="0">
                <a:solidFill>
                  <a:srgbClr val="002060"/>
                </a:solidFill>
                <a:effectLst/>
                <a:latin typeface="Helvetica" pitchFamily="2" charset="0"/>
              </a:rPr>
              <a:t>Endeavor to uphold the shared values in your work and in your conduct </a:t>
            </a:r>
          </a:p>
          <a:p>
            <a:pPr marL="171450" indent="-171450">
              <a:buFont typeface="Arial" panose="020B0604020202020204" pitchFamily="34" charset="0"/>
              <a:buChar char="•"/>
            </a:pPr>
            <a:r>
              <a:rPr lang="en-US" sz="1200" kern="1200" dirty="0">
                <a:solidFill>
                  <a:srgbClr val="002060"/>
                </a:solidFill>
                <a:effectLst/>
                <a:latin typeface="Helvetica" pitchFamily="2" charset="0"/>
              </a:rPr>
              <a:t>Adhere to good scientific practices &amp; ensure scientific rigor </a:t>
            </a:r>
          </a:p>
          <a:p>
            <a:pPr marL="171450" indent="-171450">
              <a:buFont typeface="Arial" panose="020B0604020202020204" pitchFamily="34" charset="0"/>
              <a:buChar char="•"/>
            </a:pPr>
            <a:endParaRPr lang="en-US" sz="1200" kern="1200" dirty="0">
              <a:solidFill>
                <a:srgbClr val="002060"/>
              </a:solidFill>
              <a:effectLst/>
              <a:latin typeface="Helvetica" pitchFamily="2" charset="0"/>
            </a:endParaRPr>
          </a:p>
          <a:p>
            <a:r>
              <a:rPr lang="en-US" b="1" dirty="0">
                <a:solidFill>
                  <a:srgbClr val="002060"/>
                </a:solidFill>
                <a:latin typeface="Helvetica" pitchFamily="2" charset="0"/>
              </a:rPr>
              <a:t>As members of the public </a:t>
            </a:r>
          </a:p>
          <a:p>
            <a:pPr marL="171450" indent="-171450">
              <a:buFont typeface="Arial" panose="020B0604020202020204" pitchFamily="34" charset="0"/>
              <a:buChar char="•"/>
            </a:pPr>
            <a:r>
              <a:rPr lang="en-US" dirty="0">
                <a:solidFill>
                  <a:srgbClr val="002060"/>
                </a:solidFill>
                <a:latin typeface="Helvetica" pitchFamily="2" charset="0"/>
              </a:rPr>
              <a:t>d</a:t>
            </a:r>
            <a:r>
              <a:rPr lang="en-US" sz="1200" kern="1200" dirty="0">
                <a:solidFill>
                  <a:srgbClr val="002060"/>
                </a:solidFill>
                <a:effectLst/>
                <a:latin typeface="Helvetica" pitchFamily="2" charset="0"/>
              </a:rPr>
              <a:t>emand responsible conduct in scientific research </a:t>
            </a:r>
          </a:p>
          <a:p>
            <a:pPr marL="171450" indent="-171450">
              <a:buFont typeface="Arial" panose="020B0604020202020204" pitchFamily="34" charset="0"/>
              <a:buChar char="•"/>
            </a:pPr>
            <a:r>
              <a:rPr lang="en-US" dirty="0">
                <a:solidFill>
                  <a:srgbClr val="002060"/>
                </a:solidFill>
                <a:latin typeface="Helvetica" pitchFamily="2" charset="0"/>
              </a:rPr>
              <a:t>d</a:t>
            </a:r>
            <a:r>
              <a:rPr lang="en-US" sz="1200" kern="1200" dirty="0">
                <a:solidFill>
                  <a:srgbClr val="002060"/>
                </a:solidFill>
                <a:effectLst/>
                <a:latin typeface="Helvetica" pitchFamily="2" charset="0"/>
              </a:rPr>
              <a:t>emand accountability from the scientific community </a:t>
            </a:r>
          </a:p>
          <a:p>
            <a:pPr marL="171450" indent="-171450">
              <a:buFont typeface="Arial" panose="020B0604020202020204" pitchFamily="34" charset="0"/>
              <a:buChar char="•"/>
            </a:pPr>
            <a:endParaRPr lang="en-US" sz="1200" kern="1200" dirty="0">
              <a:solidFill>
                <a:srgbClr val="002060"/>
              </a:solidFill>
              <a:effectLst/>
              <a:latin typeface="Helvetica" pitchFamily="2" charset="0"/>
            </a:endParaRPr>
          </a:p>
          <a:p>
            <a:pPr marL="0" indent="0">
              <a:buFont typeface="Arial" panose="020B0604020202020204" pitchFamily="34" charset="0"/>
              <a:buNone/>
            </a:pPr>
            <a:r>
              <a:rPr lang="en-US" sz="1200" kern="1200" dirty="0">
                <a:solidFill>
                  <a:srgbClr val="002060"/>
                </a:solidFill>
                <a:effectLst/>
                <a:latin typeface="Helvetica" pitchFamily="2" charset="0"/>
              </a:rPr>
              <a:t>https://</a:t>
            </a:r>
            <a:r>
              <a:rPr lang="en-US" sz="1200" kern="1200" dirty="0" err="1">
                <a:solidFill>
                  <a:srgbClr val="002060"/>
                </a:solidFill>
                <a:effectLst/>
                <a:latin typeface="Helvetica" pitchFamily="2" charset="0"/>
              </a:rPr>
              <a:t>grants.nih.gov</a:t>
            </a:r>
            <a:r>
              <a:rPr lang="en-US" sz="1200" kern="1200" dirty="0">
                <a:solidFill>
                  <a:srgbClr val="002060"/>
                </a:solidFill>
                <a:effectLst/>
                <a:latin typeface="Helvetica" pitchFamily="2" charset="0"/>
              </a:rPr>
              <a:t>/policy/</a:t>
            </a:r>
            <a:r>
              <a:rPr lang="en-US" sz="1200" kern="1200" dirty="0" err="1">
                <a:solidFill>
                  <a:srgbClr val="002060"/>
                </a:solidFill>
                <a:effectLst/>
                <a:latin typeface="Helvetica" pitchFamily="2" charset="0"/>
              </a:rPr>
              <a:t>research_integrity</a:t>
            </a:r>
            <a:r>
              <a:rPr lang="en-US" sz="1200" kern="1200" dirty="0">
                <a:solidFill>
                  <a:srgbClr val="002060"/>
                </a:solidFill>
                <a:effectLst/>
                <a:latin typeface="Helvetica" pitchFamily="2" charset="0"/>
              </a:rPr>
              <a:t>/</a:t>
            </a:r>
            <a:r>
              <a:rPr lang="en-US" sz="1200" kern="1200" dirty="0" err="1">
                <a:solidFill>
                  <a:srgbClr val="002060"/>
                </a:solidFill>
                <a:effectLst/>
                <a:latin typeface="Helvetica" pitchFamily="2" charset="0"/>
              </a:rPr>
              <a:t>done.htm</a:t>
            </a:r>
            <a:endParaRPr lang="en-US" sz="1200" kern="1200" dirty="0">
              <a:solidFill>
                <a:srgbClr val="002060"/>
              </a:solidFill>
              <a:effectLst/>
              <a:latin typeface="Helvetica" pitchFamily="2" charset="0"/>
            </a:endParaRPr>
          </a:p>
          <a:p>
            <a:pPr marL="171450" indent="-171450">
              <a:buFont typeface="Arial" panose="020B0604020202020204" pitchFamily="34" charset="0"/>
              <a:buChar char="•"/>
            </a:pPr>
            <a:endParaRPr lang="en-US" sz="1200" kern="1200" dirty="0">
              <a:solidFill>
                <a:srgbClr val="002060"/>
              </a:solidFill>
              <a:effectLst/>
              <a:latin typeface="Helvetica" pitchFamily="2" charset="0"/>
            </a:endParaRP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34</a:t>
            </a:fld>
            <a:endParaRPr lang="en-US"/>
          </a:p>
        </p:txBody>
      </p:sp>
    </p:spTree>
    <p:extLst>
      <p:ext uri="{BB962C8B-B14F-4D97-AF65-F5344CB8AC3E}">
        <p14:creationId xmlns:p14="http://schemas.microsoft.com/office/powerpoint/2010/main" val="4016061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35</a:t>
            </a:fld>
            <a:endParaRPr lang="en-US"/>
          </a:p>
        </p:txBody>
      </p:sp>
    </p:spTree>
    <p:extLst>
      <p:ext uri="{BB962C8B-B14F-4D97-AF65-F5344CB8AC3E}">
        <p14:creationId xmlns:p14="http://schemas.microsoft.com/office/powerpoint/2010/main" val="3376061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dirty="0">
                <a:solidFill>
                  <a:srgbClr val="002060"/>
                </a:solidFill>
                <a:latin typeface="Helvetica" pitchFamily="2" charset="0"/>
              </a:rPr>
              <a:t>Policies for handling misconduct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Is it misconduct if published experiments are not reproducible?</a:t>
            </a:r>
          </a:p>
          <a:p>
            <a:endParaRPr lang="en-US" kern="1200" dirty="0">
              <a:solidFill>
                <a:srgbClr val="002060"/>
              </a:solidFill>
              <a:effectLst/>
              <a:latin typeface="Helvetica" pitchFamily="2" charset="0"/>
            </a:endParaRPr>
          </a:p>
          <a:p>
            <a:pPr marL="228600" lvl="2">
              <a:buNone/>
            </a:pPr>
            <a:r>
              <a:rPr lang="en-US" dirty="0">
                <a:solidFill>
                  <a:srgbClr val="002060"/>
                </a:solidFill>
                <a:latin typeface="Helvetica" pitchFamily="2" charset="0"/>
              </a:rPr>
              <a:t>No, but …  </a:t>
            </a:r>
          </a:p>
          <a:p>
            <a:pPr marL="685800" lvl="2" indent="0">
              <a:buNone/>
            </a:pPr>
            <a:endParaRPr lang="en-US" dirty="0">
              <a:solidFill>
                <a:srgbClr val="002060"/>
              </a:solidFill>
              <a:latin typeface="Helvetica" pitchFamily="2" charset="0"/>
            </a:endParaRPr>
          </a:p>
          <a:p>
            <a:pPr marL="279400" lvl="2">
              <a:buNone/>
            </a:pPr>
            <a:r>
              <a:rPr lang="en-US" dirty="0">
                <a:solidFill>
                  <a:srgbClr val="002060"/>
                </a:solidFill>
                <a:latin typeface="Helvetica" pitchFamily="2" charset="0"/>
              </a:rPr>
              <a:t>if it is your work that is not reproducible, you want to be the first to address or take the lead in addressing.</a:t>
            </a:r>
          </a:p>
          <a:p>
            <a:pPr marL="279400" lvl="2">
              <a:buNone/>
            </a:pPr>
            <a:endParaRPr lang="en-US" dirty="0">
              <a:solidFill>
                <a:srgbClr val="002060"/>
              </a:solidFill>
              <a:latin typeface="Helvetica" pitchFamily="2" charset="0"/>
            </a:endParaRPr>
          </a:p>
          <a:p>
            <a:pPr marL="0" marR="0" lvl="2" algn="l" defTabSz="914400" rtl="0" eaLnBrk="1" fontAlgn="auto" latinLnBrk="0" hangingPunct="1">
              <a:lnSpc>
                <a:spcPct val="100000"/>
              </a:lnSpc>
              <a:spcBef>
                <a:spcPts val="0"/>
              </a:spcBef>
              <a:spcAft>
                <a:spcPts val="0"/>
              </a:spcAft>
              <a:buClrTx/>
              <a:buSzTx/>
              <a:buFontTx/>
              <a:buNone/>
              <a:defRPr/>
            </a:pPr>
            <a:r>
              <a:rPr lang="en-US" sz="1200" kern="1200" dirty="0">
                <a:solidFill>
                  <a:srgbClr val="002060"/>
                </a:solidFill>
                <a:effectLst/>
                <a:latin typeface="Helvetica" pitchFamily="2" charset="0"/>
              </a:rPr>
              <a:t>Reproducibility does not have to do with ensuring the ‘</a:t>
            </a:r>
            <a:r>
              <a:rPr lang="en-US" sz="1200" kern="1200" dirty="0" err="1">
                <a:solidFill>
                  <a:srgbClr val="002060"/>
                </a:solidFill>
                <a:effectLst/>
                <a:latin typeface="Helvetica" pitchFamily="2" charset="0"/>
              </a:rPr>
              <a:t>correctnessʼ</a:t>
            </a:r>
            <a:r>
              <a:rPr lang="en-US" sz="1200" kern="1200" dirty="0">
                <a:solidFill>
                  <a:srgbClr val="002060"/>
                </a:solidFill>
                <a:effectLst/>
                <a:latin typeface="Helvetica" pitchFamily="2" charset="0"/>
              </a:rPr>
              <a:t> of results, but rather with ensuring the transparency of exactly how the research was performed.</a:t>
            </a: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36</a:t>
            </a:fld>
            <a:endParaRPr lang="en-US"/>
          </a:p>
        </p:txBody>
      </p:sp>
    </p:spTree>
    <p:extLst>
      <p:ext uri="{BB962C8B-B14F-4D97-AF65-F5344CB8AC3E}">
        <p14:creationId xmlns:p14="http://schemas.microsoft.com/office/powerpoint/2010/main" val="3640571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solidFill>
                  <a:srgbClr val="002060"/>
                </a:solidFill>
                <a:latin typeface="Helvetica" pitchFamily="2" charset="0"/>
              </a:rPr>
              <a:t>What are your goals?  Give me some words…</a:t>
            </a:r>
          </a:p>
          <a:p>
            <a:endParaRPr lang="en-US" dirty="0">
              <a:solidFill>
                <a:srgbClr val="002060"/>
              </a:solidFill>
              <a:latin typeface="Helvetica" pitchFamily="2" charset="0"/>
            </a:endParaRPr>
          </a:p>
          <a:p>
            <a:r>
              <a:rPr lang="en-US" dirty="0">
                <a:solidFill>
                  <a:srgbClr val="002060"/>
                </a:solidFill>
                <a:latin typeface="Helvetica" pitchFamily="2" charset="0"/>
              </a:rPr>
              <a:t>Do good science – we are all curious and like solving problems</a:t>
            </a:r>
          </a:p>
          <a:p>
            <a:r>
              <a:rPr lang="en-US" dirty="0">
                <a:solidFill>
                  <a:srgbClr val="002060"/>
                </a:solidFill>
                <a:latin typeface="Helvetica" pitchFamily="2" charset="0"/>
              </a:rPr>
              <a:t>Recognize good science</a:t>
            </a:r>
          </a:p>
          <a:p>
            <a:r>
              <a:rPr lang="en-US" dirty="0">
                <a:solidFill>
                  <a:srgbClr val="002060"/>
                </a:solidFill>
                <a:latin typeface="Helvetica" pitchFamily="2" charset="0"/>
              </a:rPr>
              <a:t>Help Others – Kelly Jordan-Sciutto talked about this a lot from the point of view of you getting mentorship from others.  Remember that you guide others, too</a:t>
            </a:r>
          </a:p>
          <a:p>
            <a:endParaRPr lang="en-US" dirty="0">
              <a:solidFill>
                <a:srgbClr val="002060"/>
              </a:solidFill>
              <a:latin typeface="Helvetica" pitchFamily="2" charset="0"/>
            </a:endParaRPr>
          </a:p>
          <a:p>
            <a:r>
              <a:rPr lang="en-US" dirty="0">
                <a:solidFill>
                  <a:srgbClr val="002060"/>
                </a:solidFill>
                <a:latin typeface="Helvetica" pitchFamily="2" charset="0"/>
              </a:rPr>
              <a:t>You are creating your professional self.</a:t>
            </a:r>
          </a:p>
          <a:p>
            <a:endParaRPr lang="en-US" dirty="0">
              <a:solidFill>
                <a:srgbClr val="002060"/>
              </a:solidFill>
              <a:latin typeface="Helvetica" pitchFamily="2" charset="0"/>
            </a:endParaRPr>
          </a:p>
          <a:p>
            <a:r>
              <a:rPr lang="en-US" dirty="0">
                <a:solidFill>
                  <a:srgbClr val="002060"/>
                </a:solidFill>
                <a:latin typeface="Helvetica" pitchFamily="2" charset="0"/>
              </a:rPr>
              <a:t>One characteristic of some highly-successful trainees:  always had a plan for the next step in their career. When they started their PhDs, they were already thinking about where they would do their postdocs.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2BC122C-7AD9-AB48-A88B-459B90E1C581}" type="slidenum">
              <a:rPr lang="en-US" smtClean="0"/>
              <a:pPr>
                <a:defRPr/>
              </a:pPr>
              <a:t>37</a:t>
            </a:fld>
            <a:endParaRPr lang="en-US"/>
          </a:p>
        </p:txBody>
      </p:sp>
    </p:spTree>
    <p:extLst>
      <p:ext uri="{BB962C8B-B14F-4D97-AF65-F5344CB8AC3E}">
        <p14:creationId xmlns:p14="http://schemas.microsoft.com/office/powerpoint/2010/main" val="1331800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85000"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rgbClr val="001D5F"/>
                </a:solidFill>
                <a:latin typeface="Helvetica" pitchFamily="2" charset="0"/>
              </a:rPr>
              <a:t>I will briefly talk to you today about the importance of the theory and practice guiding the design </a:t>
            </a:r>
            <a:r>
              <a:rPr lang="en-US" b="0" dirty="0">
                <a:solidFill>
                  <a:srgbClr val="001D5F"/>
                </a:solidFill>
                <a:latin typeface="Helvetica" pitchFamily="2" charset="0"/>
                <a:cs typeface="Helvetica"/>
              </a:rPr>
              <a:t>of experiments.    </a:t>
            </a:r>
            <a:r>
              <a:rPr lang="en-US" dirty="0">
                <a:solidFill>
                  <a:srgbClr val="001D5F"/>
                </a:solidFill>
                <a:latin typeface="Helvetica" pitchFamily="2" charset="0"/>
              </a:rPr>
              <a:t>This session represents our first steps in providing intellectual and physical resources that will help you plan and perform the best experiments you can, pursuing science at the highest level, that yield results that you and others can reliably build upon  to discover something new.  At least within the limits of time, money, energy, encouragement and thought at your disposal.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solidFill>
                <a:srgbClr val="001D5F"/>
              </a:solidFill>
              <a:latin typeface="Helvetica"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rgbClr val="001D5F"/>
                </a:solidFill>
                <a:latin typeface="Helvetica" pitchFamily="2" charset="0"/>
              </a:rPr>
              <a:t>It is a little overwhelming to singularly stand here in front of all the talent in these seats.  I sense your eagerness to be unleashed into the labs to conduct experiments.   Think of how many different types of experiments and accompanying bytes of data you are about to bring into existence!  Consider, though, that effective experiments,  even seemingly simple ones, require a well-conceived plan PRIOR to the actual conducting of the experiment.  </a:t>
            </a:r>
            <a:r>
              <a:rPr lang="en-US" sz="1200" b="1" dirty="0">
                <a:solidFill>
                  <a:srgbClr val="001D5F"/>
                </a:solidFill>
                <a:latin typeface="Helvetica" pitchFamily="2" charset="0"/>
                <a:ea typeface="Helvetica" charset="0"/>
                <a:cs typeface="Helvetica" charset="0"/>
              </a:rPr>
              <a:t>How EXACTLY is the experiment performed?  What EXACTLY is measured?  What EXACTLY will you learn?</a:t>
            </a:r>
            <a:r>
              <a:rPr lang="en-US" sz="1200" b="0" dirty="0">
                <a:solidFill>
                  <a:srgbClr val="001D5F"/>
                </a:solidFill>
                <a:latin typeface="Helvetica" pitchFamily="2" charset="0"/>
                <a:ea typeface="Helvetica" charset="0"/>
                <a:cs typeface="Helvetica" charset="0"/>
              </a:rPr>
              <a:t>  A good experimentalist answers such questions BEFORE the actual conducting of the experiment. T</a:t>
            </a:r>
            <a:r>
              <a:rPr lang="en-US" dirty="0">
                <a:solidFill>
                  <a:srgbClr val="001D5F"/>
                </a:solidFill>
                <a:latin typeface="Helvetica" pitchFamily="2" charset="0"/>
              </a:rPr>
              <a:t>his is why we are introducing experimental design during orientation, so it is at the forefront before you begin experiments in the labs.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dirty="0">
              <a:solidFill>
                <a:srgbClr val="001D5F"/>
              </a:solidFill>
              <a:latin typeface="Helvetica" pitchFamily="2" charset="0"/>
              <a:ea typeface="Helvetica" charset="0"/>
              <a:cs typeface="Helvetica"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dirty="0">
                <a:solidFill>
                  <a:srgbClr val="001D5F"/>
                </a:solidFill>
                <a:latin typeface="Helvetica" pitchFamily="2" charset="0"/>
                <a:ea typeface="Helvetica" charset="0"/>
                <a:cs typeface="Helvetica" charset="0"/>
              </a:rPr>
              <a:t>“Are you ready to perform experiments at Penn!”  You are fortunate to be in an institution where you can do almost any experiment you want.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dirty="0">
              <a:solidFill>
                <a:srgbClr val="001D5F"/>
              </a:solidFill>
              <a:latin typeface="Helvetica" pitchFamily="2" charset="0"/>
              <a:ea typeface="Helvetica" charset="0"/>
              <a:cs typeface="Helvetica"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dirty="0">
                <a:solidFill>
                  <a:srgbClr val="001D5F"/>
                </a:solidFill>
                <a:latin typeface="Helvetica" pitchFamily="2" charset="0"/>
                <a:ea typeface="Helvetica" charset="0"/>
                <a:cs typeface="Helvetica" charset="0"/>
              </a:rPr>
              <a:t>“What kind of data are you going to produce?  Is the data from an experiment that was the best experiment you could perform under the circumstances?  Is the data reproducible by you and others?  Is it predictive so that you and others can build upon the results?”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dirty="0">
              <a:solidFill>
                <a:srgbClr val="001D5F"/>
              </a:solidFill>
              <a:latin typeface="Helvetica" pitchFamily="2" charset="0"/>
              <a:ea typeface="Helvetica" charset="0"/>
              <a:cs typeface="Helvetica" charset="0"/>
            </a:endParaRP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38</a:t>
            </a:fld>
            <a:endParaRPr lang="en-US"/>
          </a:p>
        </p:txBody>
      </p:sp>
    </p:spTree>
    <p:extLst>
      <p:ext uri="{BB962C8B-B14F-4D97-AF65-F5344CB8AC3E}">
        <p14:creationId xmlns:p14="http://schemas.microsoft.com/office/powerpoint/2010/main" val="1453598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kern="1200" dirty="0">
                <a:solidFill>
                  <a:srgbClr val="002060"/>
                </a:solidFill>
                <a:effectLst/>
                <a:latin typeface="Helvetica" pitchFamily="2" charset="0"/>
              </a:rPr>
              <a:t>How many of you have experienced failure to confirm results, validate reagents, chemicals, specialty reagents?</a:t>
            </a:r>
          </a:p>
          <a:p>
            <a:endParaRPr lang="en-US" sz="1200" b="0" kern="1200" dirty="0">
              <a:solidFill>
                <a:srgbClr val="002060"/>
              </a:solidFill>
              <a:effectLst/>
              <a:latin typeface="Helvetica" pitchFamily="2" charset="0"/>
            </a:endParaRPr>
          </a:p>
          <a:p>
            <a:r>
              <a:rPr lang="en-US" sz="1200" b="0" kern="1200" dirty="0">
                <a:solidFill>
                  <a:srgbClr val="002060"/>
                </a:solidFill>
                <a:effectLst/>
                <a:latin typeface="Helvetica" pitchFamily="2" charset="0"/>
              </a:rPr>
              <a:t>How many times have you found a paper that does exactly the thing you are struggling to do but you go to the methods and you get vague sentences/no code?</a:t>
            </a:r>
            <a:endParaRPr lang="en-US" sz="1200" kern="1200" dirty="0">
              <a:solidFill>
                <a:srgbClr val="002060"/>
              </a:solidFill>
              <a:effectLst/>
              <a:latin typeface="Helvetica" pitchFamily="2" charset="0"/>
            </a:endParaRPr>
          </a:p>
          <a:p>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There is a growing movement to encourage reproducibility and transparency practices in the scientific community.</a:t>
            </a:r>
          </a:p>
          <a:p>
            <a:endParaRPr lang="en-US" sz="1200" b="0" kern="1200" dirty="0">
              <a:solidFill>
                <a:srgbClr val="002060"/>
              </a:solidFill>
              <a:effectLst/>
              <a:latin typeface="Helvetica" pitchFamily="2" charset="0"/>
            </a:endParaRPr>
          </a:p>
          <a:p>
            <a:r>
              <a:rPr lang="en-US" sz="1200" b="0" kern="1200" dirty="0">
                <a:solidFill>
                  <a:srgbClr val="002060"/>
                </a:solidFill>
                <a:effectLst/>
                <a:latin typeface="Helvetica" pitchFamily="2" charset="0"/>
              </a:rPr>
              <a:t>Most scientists experience failure to reproduce results.</a:t>
            </a:r>
          </a:p>
          <a:p>
            <a:endParaRPr lang="en-US" sz="1200" b="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A recent survey (2016) revealed that about 70% of biology and medical scientists were unable to reproduce experiments from other scientists as well as the inability of around 60% to reproduce their own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r>
              <a:rPr lang="en-US" sz="1200" kern="1200" dirty="0">
                <a:solidFill>
                  <a:srgbClr val="002060"/>
                </a:solidFill>
                <a:effectLst/>
                <a:latin typeface="Helvetica" pitchFamily="2" charset="0"/>
              </a:rPr>
              <a:t>The concerns raised and open debate about SRR reinforces the strength of our system.  Strive for the most efficient, effective use of precious research efforts.</a:t>
            </a:r>
          </a:p>
          <a:p>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Conduct the best experiments you can.</a:t>
            </a:r>
          </a:p>
          <a:p>
            <a:endParaRPr lang="en-US" sz="1200" kern="1200" dirty="0">
              <a:solidFill>
                <a:schemeClr val="tx1"/>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Helvetica" pitchFamily="2" charset="0"/>
            </a:endParaRPr>
          </a:p>
          <a:p>
            <a:endParaRPr lang="en-US" dirty="0">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39</a:t>
            </a:fld>
            <a:endParaRPr lang="en-US"/>
          </a:p>
        </p:txBody>
      </p:sp>
    </p:spTree>
    <p:extLst>
      <p:ext uri="{BB962C8B-B14F-4D97-AF65-F5344CB8AC3E}">
        <p14:creationId xmlns:p14="http://schemas.microsoft.com/office/powerpoint/2010/main" val="116759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92500" lnSpcReduction="10000"/>
          </a:bodyPr>
          <a:lstStyle/>
          <a:p>
            <a:r>
              <a:rPr lang="en-US" dirty="0">
                <a:solidFill>
                  <a:srgbClr val="002060"/>
                </a:solidFill>
                <a:latin typeface="Helvetica" pitchFamily="2" charset="0"/>
              </a:rPr>
              <a:t>Before you can do great research, you have to truly internalize what great research in your field is. </a:t>
            </a:r>
            <a:endParaRPr lang="en-US" sz="1200" b="1" u="sng" kern="1200" dirty="0">
              <a:solidFill>
                <a:srgbClr val="002060"/>
              </a:solidFill>
              <a:effectLst/>
              <a:latin typeface="Helvetica" pitchFamily="2" charset="0"/>
            </a:endParaRPr>
          </a:p>
          <a:p>
            <a:endParaRPr lang="en-US" sz="1200" b="1" u="sng" kern="1200" dirty="0">
              <a:solidFill>
                <a:srgbClr val="002060"/>
              </a:solidFill>
              <a:effectLst/>
              <a:latin typeface="Helvetica" pitchFamily="2" charset="0"/>
            </a:endParaRPr>
          </a:p>
          <a:p>
            <a:r>
              <a:rPr lang="en-US" sz="1200" b="1" u="sng" kern="1200" dirty="0">
                <a:solidFill>
                  <a:srgbClr val="002060"/>
                </a:solidFill>
                <a:effectLst/>
                <a:latin typeface="Helvetica" pitchFamily="2" charset="0"/>
              </a:rPr>
              <a:t>NIH/NSF/Penn/</a:t>
            </a:r>
            <a:r>
              <a:rPr lang="en-US" sz="1200" b="1" u="sng" kern="1200" dirty="0" err="1">
                <a:solidFill>
                  <a:srgbClr val="002060"/>
                </a:solidFill>
                <a:effectLst/>
                <a:latin typeface="Helvetica" pitchFamily="2" charset="0"/>
              </a:rPr>
              <a:t>CHoP</a:t>
            </a:r>
            <a:r>
              <a:rPr lang="en-US" sz="1200" b="1" u="sng" kern="1200" dirty="0">
                <a:solidFill>
                  <a:srgbClr val="002060"/>
                </a:solidFill>
                <a:effectLst/>
                <a:latin typeface="Helvetica" pitchFamily="2" charset="0"/>
              </a:rPr>
              <a:t>/Wistar</a:t>
            </a:r>
          </a:p>
          <a:p>
            <a:pPr marL="171450" indent="-171450">
              <a:buFont typeface="Arial" panose="020B0604020202020204" pitchFamily="34" charset="0"/>
              <a:buChar char="•"/>
            </a:pPr>
            <a:r>
              <a:rPr lang="en-US" sz="1200" kern="1200" dirty="0">
                <a:solidFill>
                  <a:srgbClr val="002060"/>
                </a:solidFill>
                <a:effectLst/>
                <a:latin typeface="Helvetica" pitchFamily="2" charset="0"/>
              </a:rPr>
              <a:t>Institutions have responsibilities they follow in terms of training and supervision, ethical standards and procedures, and the promotion of open science, particularly with regard to data management, publication, and disseminating study results.</a:t>
            </a:r>
            <a:endParaRPr lang="en-US" b="1" u="sng" dirty="0">
              <a:solidFill>
                <a:srgbClr val="002060"/>
              </a:solidFill>
              <a:latin typeface="Helvetica" pitchFamily="2" charset="0"/>
            </a:endParaRPr>
          </a:p>
          <a:p>
            <a:pPr algn="l"/>
            <a:endParaRPr lang="en-US" b="1" u="sng" dirty="0">
              <a:solidFill>
                <a:srgbClr val="002060"/>
              </a:solidFill>
              <a:latin typeface="Helvetica" pitchFamily="2" charset="0"/>
            </a:endParaRPr>
          </a:p>
          <a:p>
            <a:pPr algn="l"/>
            <a:r>
              <a:rPr lang="en-US" b="1" u="sng" dirty="0">
                <a:solidFill>
                  <a:srgbClr val="002060"/>
                </a:solidFill>
                <a:latin typeface="Helvetica" pitchFamily="2" charset="0"/>
              </a:rPr>
              <a:t>Self-Learning</a:t>
            </a:r>
          </a:p>
          <a:p>
            <a:pPr marL="171450" indent="-171450" algn="l">
              <a:buFont typeface="Arial" panose="020B0604020202020204" pitchFamily="34" charset="0"/>
              <a:buChar char="•"/>
            </a:pPr>
            <a:r>
              <a:rPr lang="en-US" dirty="0">
                <a:solidFill>
                  <a:srgbClr val="002060"/>
                </a:solidFill>
                <a:latin typeface="Helvetica" pitchFamily="2" charset="0"/>
              </a:rPr>
              <a:t>Learn by observation and imitation</a:t>
            </a:r>
          </a:p>
          <a:p>
            <a:pPr algn="l"/>
            <a:endParaRPr lang="en-US" b="1"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solidFill>
                  <a:srgbClr val="002060"/>
                </a:solidFill>
                <a:latin typeface="Helvetica" pitchFamily="2" charset="0"/>
              </a:rPr>
              <a:t>Evaluation of yours and others’ experiments/results</a:t>
            </a:r>
            <a:endParaRPr lang="en-US" b="1" u="sng" dirty="0">
              <a:solidFill>
                <a:srgbClr val="002060"/>
              </a:solidFill>
              <a:latin typeface="Helvetica" pitchFamily="2" charset="0"/>
            </a:endParaRPr>
          </a:p>
          <a:p>
            <a:pPr algn="l"/>
            <a:endParaRPr lang="en-US" b="1" u="sng" dirty="0">
              <a:solidFill>
                <a:srgbClr val="002060"/>
              </a:solidFill>
              <a:latin typeface="Helvetica" pitchFamily="2" charset="0"/>
            </a:endParaRPr>
          </a:p>
          <a:p>
            <a:pPr algn="l"/>
            <a:r>
              <a:rPr lang="en-US" b="1" u="sng" dirty="0">
                <a:solidFill>
                  <a:srgbClr val="002060"/>
                </a:solidFill>
                <a:latin typeface="Helvetica" pitchFamily="2" charset="0"/>
              </a:rPr>
              <a:t>Reading</a:t>
            </a:r>
          </a:p>
          <a:p>
            <a:pPr algn="l"/>
            <a:endParaRPr lang="en-US" b="1" dirty="0">
              <a:solidFill>
                <a:srgbClr val="002060"/>
              </a:solidFill>
              <a:latin typeface="Helvetica" pitchFamily="2" charset="0"/>
            </a:endParaRPr>
          </a:p>
          <a:p>
            <a:pPr algn="l"/>
            <a:r>
              <a:rPr lang="en-US" b="1" u="sng" dirty="0">
                <a:solidFill>
                  <a:srgbClr val="002060"/>
                </a:solidFill>
                <a:latin typeface="Helvetica" pitchFamily="2" charset="0"/>
              </a:rPr>
              <a:t>Doing Experiments</a:t>
            </a:r>
          </a:p>
          <a:p>
            <a:pPr algn="l"/>
            <a:endParaRPr lang="en-US" dirty="0">
              <a:solidFill>
                <a:srgbClr val="002060"/>
              </a:solidFill>
              <a:latin typeface="Helvetica" pitchFamily="2" charset="0"/>
            </a:endParaRPr>
          </a:p>
          <a:p>
            <a:pPr algn="l"/>
            <a:r>
              <a:rPr lang="en-US" dirty="0">
                <a:solidFill>
                  <a:srgbClr val="002060"/>
                </a:solidFill>
                <a:latin typeface="Helvetica" pitchFamily="2" charset="0"/>
              </a:rPr>
              <a:t>Pay attention to speakers:  what kinds of information are they telling the audience? How do they weave theory and experiments together? How do they present their findings? What kinds of questions do people in the audience ask? This will provide implicit learning opportunities. Reading papers is another way to do so, but in-person observation experiences can be irreplaceable.</a:t>
            </a:r>
            <a:endParaRPr lang="en-US" sz="1200" b="1"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4</a:t>
            </a:fld>
            <a:endParaRPr lang="en-US"/>
          </a:p>
        </p:txBody>
      </p:sp>
    </p:spTree>
    <p:extLst>
      <p:ext uri="{BB962C8B-B14F-4D97-AF65-F5344CB8AC3E}">
        <p14:creationId xmlns:p14="http://schemas.microsoft.com/office/powerpoint/2010/main" val="3210558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40000" lnSpcReduction="20000"/>
          </a:bodyPr>
          <a:lstStyle/>
          <a:p>
            <a:r>
              <a:rPr lang="en-US" sz="1200" kern="1200" dirty="0">
                <a:solidFill>
                  <a:srgbClr val="002060"/>
                </a:solidFill>
                <a:effectLst/>
                <a:latin typeface="Helvetica" pitchFamily="2" charset="0"/>
              </a:rPr>
              <a:t>Self-appointed teams are even going back through old work, manually, to see what holds up and what doesn’t</a:t>
            </a:r>
          </a:p>
          <a:p>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Ensuring reproducibility and replicability has been an issue in many scientific disciplines in the past decade.  I’m assuming that current students and post-docs are maybe more attuned to this than their more senior colleagues (my generation!).   I’ll only highlight recent developments here.  One is recent release of highly-anticipated results from the Reproducibility Project in Cancer Biology indicating faithful replication of less than half of experiments it re-ran.  This is actually an improvement over previous systemic efforts to repeat selected biomedical studies.  These gave 25% or less replication rates.</a:t>
            </a:r>
          </a:p>
          <a:p>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Science is hard!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The Reproducibility </a:t>
            </a:r>
            <a:r>
              <a:rPr lang="en-US" sz="1200" kern="1200" dirty="0" err="1">
                <a:solidFill>
                  <a:srgbClr val="002060"/>
                </a:solidFill>
                <a:effectLst/>
                <a:latin typeface="Helvetica" pitchFamily="2" charset="0"/>
              </a:rPr>
              <a:t>Project:Cancer</a:t>
            </a:r>
            <a:r>
              <a:rPr lang="en-US" sz="1200" kern="1200" dirty="0">
                <a:solidFill>
                  <a:srgbClr val="002060"/>
                </a:solidFill>
                <a:effectLst/>
                <a:latin typeface="Helvetica" pitchFamily="2" charset="0"/>
              </a:rPr>
              <a:t> Biology (RP:CB) was able to replicate just 46% of the preclinical experiments it re-ran, the team behind the landmark initiative reported in </a:t>
            </a:r>
            <a:r>
              <a:rPr lang="en-US" sz="1200" kern="1200" dirty="0" err="1">
                <a:solidFill>
                  <a:srgbClr val="002060"/>
                </a:solidFill>
                <a:effectLst/>
                <a:latin typeface="Helvetica" pitchFamily="2" charset="0"/>
              </a:rPr>
              <a:t>eLife</a:t>
            </a:r>
            <a:r>
              <a:rPr lang="en-US" sz="1200" kern="1200" dirty="0">
                <a:solidFill>
                  <a:srgbClr val="002060"/>
                </a:solidFill>
                <a:effectLst/>
                <a:latin typeface="Helvetica" pitchFamily="2" charset="0"/>
              </a:rPr>
              <a:t>.</a:t>
            </a:r>
          </a:p>
          <a:p>
            <a:pPr marL="628650" lvl="1" indent="-171450">
              <a:buFont typeface="Arial" panose="020B0604020202020204" pitchFamily="34" charset="0"/>
              <a:buChar char="•"/>
            </a:pPr>
            <a:r>
              <a:rPr lang="en-US" sz="1200" kern="1200" dirty="0">
                <a:solidFill>
                  <a:srgbClr val="002060"/>
                </a:solidFill>
                <a:effectLst/>
                <a:latin typeface="Helvetica" pitchFamily="2" charset="0"/>
              </a:rPr>
              <a:t>Systematically test whether selected experiments in highly cited papers published in prestigious scientific journals could be replicated</a:t>
            </a:r>
          </a:p>
          <a:p>
            <a:pPr marL="628650" lvl="1" indent="-171450">
              <a:buFont typeface="Arial" panose="020B0604020202020204" pitchFamily="34" charset="0"/>
              <a:buChar char="•"/>
            </a:pPr>
            <a:r>
              <a:rPr lang="en-US" sz="1200" kern="1200" dirty="0">
                <a:solidFill>
                  <a:srgbClr val="002060"/>
                </a:solidFill>
                <a:effectLst/>
                <a:latin typeface="Helvetica" pitchFamily="2" charset="0"/>
              </a:rPr>
              <a:t>wake of reports from drug companies that they could not replicate findings in many cancer-biology papers</a:t>
            </a:r>
          </a:p>
          <a:p>
            <a:pPr marL="628650" lvl="1" indent="-171450">
              <a:buFont typeface="Arial" panose="020B0604020202020204" pitchFamily="34" charset="0"/>
              <a:buChar char="•"/>
            </a:pPr>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50 experiments from 23 papers were repeated, generating data about the replicability of a total of 158 effects.</a:t>
            </a:r>
          </a:p>
          <a:p>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The success rate of 46% is higher than previous systematic efforts to reproduce published results</a:t>
            </a:r>
          </a:p>
          <a:p>
            <a:endParaRPr lang="en-US" b="1" dirty="0">
              <a:solidFill>
                <a:srgbClr val="002060"/>
              </a:solidFill>
              <a:latin typeface="Helvetica" pitchFamily="2" charset="0"/>
            </a:endParaRPr>
          </a:p>
          <a:p>
            <a:r>
              <a:rPr lang="en-US" b="1" dirty="0">
                <a:solidFill>
                  <a:srgbClr val="002060"/>
                </a:solidFill>
                <a:latin typeface="Helvetica" pitchFamily="2" charset="0"/>
              </a:rPr>
              <a:t>2021:  The Reproducibility Project: Cancer Biology (RP:CB) was able to replicate just 46% of the preclinical experiments it re-ran</a:t>
            </a:r>
          </a:p>
          <a:p>
            <a:endParaRPr lang="en-US" b="1"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Effects of an experimental treatments were drastically smaller.</a:t>
            </a:r>
            <a:endParaRPr lang="en-US" b="1" dirty="0">
              <a:solidFill>
                <a:srgbClr val="002060"/>
              </a:solidFill>
              <a:latin typeface="Helvetica" pitchFamily="2" charset="0"/>
            </a:endParaRPr>
          </a:p>
          <a:p>
            <a:pPr marL="171450" indent="-171450">
              <a:buFont typeface="Arial" panose="020B0604020202020204" pitchFamily="34" charset="0"/>
              <a:buChar char="•"/>
            </a:pPr>
            <a:r>
              <a:rPr lang="en-US" b="0" dirty="0">
                <a:solidFill>
                  <a:srgbClr val="002060"/>
                </a:solidFill>
                <a:latin typeface="Helvetica" pitchFamily="2" charset="0"/>
              </a:rPr>
              <a:t>The effect sizes the replicators observed were on average 85% smaller than originally reported</a:t>
            </a:r>
          </a:p>
          <a:p>
            <a:pPr marL="171450" indent="-171450">
              <a:buFont typeface="Arial" panose="020B0604020202020204" pitchFamily="34" charset="0"/>
              <a:buChar char="•"/>
            </a:pPr>
            <a:r>
              <a:rPr lang="en-US" b="0" dirty="0">
                <a:solidFill>
                  <a:srgbClr val="002060"/>
                </a:solidFill>
                <a:latin typeface="Helvetica" pitchFamily="2" charset="0"/>
              </a:rPr>
              <a:t>Animal experiments fared worse than </a:t>
            </a:r>
            <a:r>
              <a:rPr lang="en-US" b="0" i="1" dirty="0">
                <a:solidFill>
                  <a:srgbClr val="002060"/>
                </a:solidFill>
                <a:latin typeface="Helvetica" pitchFamily="2" charset="0"/>
              </a:rPr>
              <a:t>in vitro </a:t>
            </a:r>
            <a:r>
              <a:rPr lang="en-US" b="0" dirty="0">
                <a:solidFill>
                  <a:srgbClr val="002060"/>
                </a:solidFill>
                <a:latin typeface="Helvetica" pitchFamily="2" charset="0"/>
              </a:rPr>
              <a:t>experiments (animals are not little people in furry costumes)</a:t>
            </a:r>
          </a:p>
          <a:p>
            <a:pPr marL="171450" indent="-171450">
              <a:buFont typeface="Arial" panose="020B0604020202020204" pitchFamily="34" charset="0"/>
              <a:buChar char="•"/>
            </a:pPr>
            <a:r>
              <a:rPr lang="en-US" b="0" dirty="0">
                <a:solidFill>
                  <a:srgbClr val="002060"/>
                </a:solidFill>
                <a:latin typeface="Helvetica" pitchFamily="2" charset="0"/>
              </a:rPr>
              <a:t>None of the papers selected contained enough detail for the researchers to repeat the experiments.</a:t>
            </a:r>
          </a:p>
          <a:p>
            <a:pPr marL="171450" indent="-171450">
              <a:buFont typeface="Arial" panose="020B0604020202020204" pitchFamily="34" charset="0"/>
              <a:buChar char="•"/>
            </a:pPr>
            <a:r>
              <a:rPr lang="en-US" b="1" dirty="0">
                <a:solidFill>
                  <a:srgbClr val="002060"/>
                </a:solidFill>
                <a:latin typeface="Helvetica" pitchFamily="2" charset="0"/>
              </a:rPr>
              <a:t>Authors could often not provide details (information not recorded/ personnel no longer in lab) or were uncooperative</a:t>
            </a:r>
          </a:p>
          <a:p>
            <a:endParaRPr lang="en-US" sz="1200" kern="1200" dirty="0">
              <a:solidFill>
                <a:srgbClr val="002060"/>
              </a:solidFill>
              <a:effectLst/>
              <a:latin typeface="Helvetica" pitchFamily="2" charset="0"/>
            </a:endParaRPr>
          </a:p>
          <a:p>
            <a:endParaRPr lang="en-US" sz="1200" kern="1200" dirty="0">
              <a:solidFill>
                <a:srgbClr val="002060"/>
              </a:solidFill>
              <a:effectLst/>
              <a:latin typeface="Helvetica" pitchFamily="2" charset="0"/>
            </a:endParaRPr>
          </a:p>
          <a:p>
            <a:r>
              <a:rPr lang="en-US" sz="1200" b="1" kern="1200" dirty="0">
                <a:solidFill>
                  <a:srgbClr val="002060"/>
                </a:solidFill>
                <a:effectLst/>
                <a:latin typeface="Helvetica" pitchFamily="2" charset="0"/>
              </a:rPr>
              <a:t>None</a:t>
            </a:r>
            <a:r>
              <a:rPr lang="en-US" sz="1200" kern="1200" dirty="0">
                <a:solidFill>
                  <a:srgbClr val="002060"/>
                </a:solidFill>
                <a:effectLst/>
                <a:latin typeface="Helvetica" pitchFamily="2" charset="0"/>
              </a:rPr>
              <a:t> of the papers selected contained enough detail for the researchers to repeat the experiments.</a:t>
            </a:r>
          </a:p>
          <a:p>
            <a:pPr marL="171450" indent="-171450">
              <a:buFont typeface="Arial" panose="020B0604020202020204" pitchFamily="34" charset="0"/>
              <a:buChar char="•"/>
            </a:pPr>
            <a:endParaRPr lang="en-US" sz="1200" kern="1200" dirty="0">
              <a:solidFill>
                <a:srgbClr val="002060"/>
              </a:solidFill>
              <a:effectLst/>
              <a:latin typeface="Helvetica" pitchFamily="2" charset="0"/>
            </a:endParaRPr>
          </a:p>
          <a:p>
            <a:pPr marL="171450" indent="-171450">
              <a:buFont typeface="Arial" panose="020B0604020202020204" pitchFamily="34" charset="0"/>
              <a:buChar char="•"/>
            </a:pPr>
            <a:r>
              <a:rPr lang="en-US" sz="1200" kern="1200" dirty="0">
                <a:solidFill>
                  <a:srgbClr val="002060"/>
                </a:solidFill>
                <a:effectLst/>
                <a:latin typeface="Helvetica" pitchFamily="2" charset="0"/>
              </a:rPr>
              <a:t>Inability of original authors to reproduce their own experiments</a:t>
            </a:r>
          </a:p>
          <a:p>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Replication failure is the norm.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fiscal year 2022, the NIH awarded $33.3 of its $45.2 billion appropriation to more than 58,300 new and renewed meritorious research grants.  This represents around 0.2% of US GDP.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U.S. medical and health R&amp;D reached $245.1 billion in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Nature. 2021 Dec;600(7889):359-360. </a:t>
            </a:r>
            <a:r>
              <a:rPr lang="en-US" sz="1200" kern="1200" dirty="0" err="1">
                <a:solidFill>
                  <a:srgbClr val="002060"/>
                </a:solidFill>
                <a:effectLst/>
                <a:latin typeface="Helvetica" pitchFamily="2" charset="0"/>
              </a:rPr>
              <a:t>doi</a:t>
            </a:r>
            <a:r>
              <a:rPr lang="en-US" sz="1200" kern="1200" dirty="0">
                <a:solidFill>
                  <a:srgbClr val="002060"/>
                </a:solidFill>
                <a:effectLst/>
                <a:latin typeface="Helvetica" pitchFamily="2" charset="0"/>
              </a:rPr>
              <a:t>: 10.1038/d41586-021-03736-4. PMID: 34912092</a:t>
            </a:r>
            <a:endParaRPr lang="en-US" dirty="0">
              <a:solidFill>
                <a:srgbClr val="002060"/>
              </a:solidFill>
              <a:latin typeface="Helvetica" pitchFamily="2" charset="0"/>
            </a:endParaRPr>
          </a:p>
          <a:p>
            <a:endParaRPr lang="en-US" dirty="0">
              <a:solidFill>
                <a:srgbClr val="002060"/>
              </a:solidFill>
              <a:latin typeface="Helvetica" pitchFamily="2" charset="0"/>
            </a:endParaRPr>
          </a:p>
          <a:p>
            <a:r>
              <a:rPr lang="en-US" dirty="0">
                <a:solidFill>
                  <a:srgbClr val="002060"/>
                </a:solidFill>
                <a:latin typeface="Helvetica" pitchFamily="2" charset="0"/>
              </a:rPr>
              <a:t>Errington TM, Mathur M, Soderberg CK, Denis A, </a:t>
            </a:r>
            <a:r>
              <a:rPr lang="en-US" dirty="0" err="1">
                <a:solidFill>
                  <a:srgbClr val="002060"/>
                </a:solidFill>
                <a:latin typeface="Helvetica" pitchFamily="2" charset="0"/>
              </a:rPr>
              <a:t>Perfito</a:t>
            </a:r>
            <a:r>
              <a:rPr lang="en-US" dirty="0">
                <a:solidFill>
                  <a:srgbClr val="002060"/>
                </a:solidFill>
                <a:latin typeface="Helvetica" pitchFamily="2" charset="0"/>
              </a:rPr>
              <a:t> N, </a:t>
            </a:r>
            <a:r>
              <a:rPr lang="en-US" dirty="0" err="1">
                <a:solidFill>
                  <a:srgbClr val="002060"/>
                </a:solidFill>
                <a:latin typeface="Helvetica" pitchFamily="2" charset="0"/>
              </a:rPr>
              <a:t>Iorns</a:t>
            </a:r>
            <a:r>
              <a:rPr lang="en-US" dirty="0">
                <a:solidFill>
                  <a:srgbClr val="002060"/>
                </a:solidFill>
                <a:latin typeface="Helvetica" pitchFamily="2" charset="0"/>
              </a:rPr>
              <a:t> E, </a:t>
            </a:r>
            <a:r>
              <a:rPr lang="en-US" dirty="0" err="1">
                <a:solidFill>
                  <a:srgbClr val="002060"/>
                </a:solidFill>
                <a:latin typeface="Helvetica" pitchFamily="2" charset="0"/>
              </a:rPr>
              <a:t>Nosek</a:t>
            </a:r>
            <a:r>
              <a:rPr lang="en-US" dirty="0">
                <a:solidFill>
                  <a:srgbClr val="002060"/>
                </a:solidFill>
                <a:latin typeface="Helvetica" pitchFamily="2" charset="0"/>
              </a:rPr>
              <a:t> BA. Investigating the replicability of preclinical cancer biology. </a:t>
            </a:r>
            <a:r>
              <a:rPr lang="en-US" dirty="0" err="1">
                <a:solidFill>
                  <a:srgbClr val="002060"/>
                </a:solidFill>
                <a:latin typeface="Helvetica" pitchFamily="2" charset="0"/>
              </a:rPr>
              <a:t>Elife</a:t>
            </a:r>
            <a:r>
              <a:rPr lang="en-US" dirty="0">
                <a:solidFill>
                  <a:srgbClr val="002060"/>
                </a:solidFill>
                <a:latin typeface="Helvetica" pitchFamily="2" charset="0"/>
              </a:rPr>
              <a:t>. 2021 Dec 7;10:e71601. </a:t>
            </a:r>
            <a:r>
              <a:rPr lang="en-US" dirty="0" err="1">
                <a:solidFill>
                  <a:srgbClr val="002060"/>
                </a:solidFill>
                <a:latin typeface="Helvetica" pitchFamily="2" charset="0"/>
              </a:rPr>
              <a:t>doi</a:t>
            </a:r>
            <a:r>
              <a:rPr lang="en-US" dirty="0">
                <a:solidFill>
                  <a:srgbClr val="002060"/>
                </a:solidFill>
                <a:latin typeface="Helvetica" pitchFamily="2" charset="0"/>
              </a:rPr>
              <a:t>: 10.7554/eLife.71601. PMID: 34874005; PMCID: PMC8651293.</a:t>
            </a:r>
          </a:p>
          <a:p>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Errington TM, Denis A, </a:t>
            </a:r>
            <a:r>
              <a:rPr lang="en-US" dirty="0" err="1">
                <a:solidFill>
                  <a:srgbClr val="002060"/>
                </a:solidFill>
                <a:latin typeface="Helvetica" pitchFamily="2" charset="0"/>
              </a:rPr>
              <a:t>Perfito</a:t>
            </a:r>
            <a:r>
              <a:rPr lang="en-US" dirty="0">
                <a:solidFill>
                  <a:srgbClr val="002060"/>
                </a:solidFill>
                <a:latin typeface="Helvetica" pitchFamily="2" charset="0"/>
              </a:rPr>
              <a:t> N, </a:t>
            </a:r>
            <a:r>
              <a:rPr lang="en-US" dirty="0" err="1">
                <a:solidFill>
                  <a:srgbClr val="002060"/>
                </a:solidFill>
                <a:latin typeface="Helvetica" pitchFamily="2" charset="0"/>
              </a:rPr>
              <a:t>Iorns</a:t>
            </a:r>
            <a:r>
              <a:rPr lang="en-US" dirty="0">
                <a:solidFill>
                  <a:srgbClr val="002060"/>
                </a:solidFill>
                <a:latin typeface="Helvetica" pitchFamily="2" charset="0"/>
              </a:rPr>
              <a:t> E, </a:t>
            </a:r>
            <a:r>
              <a:rPr lang="en-US" dirty="0" err="1">
                <a:solidFill>
                  <a:srgbClr val="002060"/>
                </a:solidFill>
                <a:latin typeface="Helvetica" pitchFamily="2" charset="0"/>
              </a:rPr>
              <a:t>Nosek</a:t>
            </a:r>
            <a:r>
              <a:rPr lang="en-US" dirty="0">
                <a:solidFill>
                  <a:srgbClr val="002060"/>
                </a:solidFill>
                <a:latin typeface="Helvetica" pitchFamily="2" charset="0"/>
              </a:rPr>
              <a:t> BA. Challenges for assessing replicability in preclinical cancer biology. </a:t>
            </a:r>
            <a:r>
              <a:rPr lang="en-US" dirty="0" err="1">
                <a:solidFill>
                  <a:srgbClr val="002060"/>
                </a:solidFill>
                <a:latin typeface="Helvetica" pitchFamily="2" charset="0"/>
              </a:rPr>
              <a:t>Elife</a:t>
            </a:r>
            <a:r>
              <a:rPr lang="en-US" dirty="0">
                <a:solidFill>
                  <a:srgbClr val="002060"/>
                </a:solidFill>
                <a:latin typeface="Helvetica" pitchFamily="2" charset="0"/>
              </a:rPr>
              <a:t>. 2021 Dec 7;10:e67995. </a:t>
            </a:r>
            <a:r>
              <a:rPr lang="en-US" dirty="0" err="1">
                <a:solidFill>
                  <a:srgbClr val="002060"/>
                </a:solidFill>
                <a:latin typeface="Helvetica" pitchFamily="2" charset="0"/>
              </a:rPr>
              <a:t>doi</a:t>
            </a:r>
            <a:r>
              <a:rPr lang="en-US" dirty="0">
                <a:solidFill>
                  <a:srgbClr val="002060"/>
                </a:solidFill>
                <a:latin typeface="Helvetica" pitchFamily="2" charset="0"/>
              </a:rPr>
              <a:t>: 10.7554/eLife.67995. PMID: 34874008; PMCID: PMC8651289.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Begley CG, Ioannidis JP. Reproducibility in science: improving the standard for basic and preclinical research. </a:t>
            </a:r>
            <a:r>
              <a:rPr lang="en-US" dirty="0" err="1">
                <a:solidFill>
                  <a:srgbClr val="002060"/>
                </a:solidFill>
                <a:latin typeface="Helvetica" pitchFamily="2" charset="0"/>
              </a:rPr>
              <a:t>Circ</a:t>
            </a:r>
            <a:r>
              <a:rPr lang="en-US" dirty="0">
                <a:solidFill>
                  <a:srgbClr val="002060"/>
                </a:solidFill>
                <a:latin typeface="Helvetica" pitchFamily="2" charset="0"/>
              </a:rPr>
              <a:t> Res. 2015 Jan 2;116(1):116-26. </a:t>
            </a:r>
            <a:r>
              <a:rPr lang="en-US" dirty="0" err="1">
                <a:solidFill>
                  <a:srgbClr val="002060"/>
                </a:solidFill>
                <a:latin typeface="Helvetica" pitchFamily="2" charset="0"/>
              </a:rPr>
              <a:t>doi</a:t>
            </a:r>
            <a:r>
              <a:rPr lang="en-US" dirty="0">
                <a:solidFill>
                  <a:srgbClr val="002060"/>
                </a:solidFill>
                <a:latin typeface="Helvetica" pitchFamily="2" charset="0"/>
              </a:rPr>
              <a:t>: 10.1161/CIRCRESAHA.114.303819. PMID: 25552691.</a:t>
            </a:r>
            <a:endParaRPr lang="en-US" sz="1200" kern="1200" dirty="0">
              <a:solidFill>
                <a:srgbClr val="002060"/>
              </a:solidFill>
              <a:effectLst/>
              <a:latin typeface="Helvetica" pitchFamily="2" charset="0"/>
            </a:endParaRPr>
          </a:p>
          <a:p>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Difficult-to-match factors.</a:t>
            </a: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40</a:t>
            </a:fld>
            <a:endParaRPr lang="en-US"/>
          </a:p>
        </p:txBody>
      </p:sp>
    </p:spTree>
    <p:extLst>
      <p:ext uri="{BB962C8B-B14F-4D97-AF65-F5344CB8AC3E}">
        <p14:creationId xmlns:p14="http://schemas.microsoft.com/office/powerpoint/2010/main" val="3543212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40000" lnSpcReduction="20000"/>
          </a:bodyPr>
          <a:lstStyle/>
          <a:p>
            <a:r>
              <a:rPr lang="en-US" dirty="0">
                <a:solidFill>
                  <a:srgbClr val="002060"/>
                </a:solidFill>
                <a:latin typeface="Helvetica" pitchFamily="2" charset="0"/>
              </a:rPr>
              <a:t>Science Self-Corrects In the Long Term but Not Short term</a:t>
            </a:r>
          </a:p>
          <a:p>
            <a:endParaRPr lang="en-US" dirty="0">
              <a:solidFill>
                <a:srgbClr val="002060"/>
              </a:solidFill>
              <a:latin typeface="Helvetica" pitchFamily="2" charset="0"/>
            </a:endParaRPr>
          </a:p>
          <a:p>
            <a:pPr marL="114300" indent="0">
              <a:buNone/>
            </a:pPr>
            <a:r>
              <a:rPr lang="en-US" b="1" dirty="0">
                <a:solidFill>
                  <a:srgbClr val="002060"/>
                </a:solidFill>
                <a:latin typeface="Helvetica" pitchFamily="2" charset="0"/>
              </a:rPr>
              <a:t>What short-circuits self-correction?</a:t>
            </a:r>
          </a:p>
          <a:p>
            <a:pPr marL="114300" indent="0">
              <a:buNone/>
            </a:pPr>
            <a:endParaRPr lang="en-US" b="1" dirty="0">
              <a:solidFill>
                <a:srgbClr val="002060"/>
              </a:solidFill>
            </a:endParaRPr>
          </a:p>
          <a:p>
            <a:pPr marL="703263" indent="-254000">
              <a:buFont typeface="Arial" panose="020B0604020202020204" pitchFamily="34" charset="0"/>
              <a:buChar char="•"/>
            </a:pPr>
            <a:r>
              <a:rPr lang="en-US" b="0" dirty="0">
                <a:solidFill>
                  <a:srgbClr val="002060"/>
                </a:solidFill>
                <a:latin typeface="Helvetica" pitchFamily="2" charset="0"/>
              </a:rPr>
              <a:t>Poor Training in </a:t>
            </a:r>
            <a:r>
              <a:rPr lang="en-US" b="0" dirty="0">
                <a:solidFill>
                  <a:srgbClr val="B44A5B"/>
                </a:solidFill>
                <a:latin typeface="Helvetica" pitchFamily="2" charset="0"/>
              </a:rPr>
              <a:t>Experimental Design/Statistics</a:t>
            </a:r>
            <a:endParaRPr lang="en-US" b="0" dirty="0">
              <a:solidFill>
                <a:srgbClr val="002060"/>
              </a:solidFill>
              <a:latin typeface="Helvetica" pitchFamily="2" charset="0"/>
            </a:endParaRPr>
          </a:p>
          <a:p>
            <a:pPr marL="703263" indent="-254000">
              <a:buFont typeface="Arial" panose="020B0604020202020204" pitchFamily="34" charset="0"/>
              <a:buChar char="•"/>
            </a:pPr>
            <a:r>
              <a:rPr lang="en-US" b="0" dirty="0">
                <a:solidFill>
                  <a:srgbClr val="002060"/>
                </a:solidFill>
                <a:latin typeface="Helvetica" pitchFamily="2" charset="0"/>
              </a:rPr>
              <a:t>Lack of </a:t>
            </a:r>
            <a:r>
              <a:rPr lang="en-US" b="0" dirty="0">
                <a:solidFill>
                  <a:srgbClr val="B44A5B"/>
                </a:solidFill>
                <a:latin typeface="Helvetica" pitchFamily="2" charset="0"/>
              </a:rPr>
              <a:t>Openness/Transparency</a:t>
            </a:r>
            <a:endParaRPr lang="en-US" b="0" dirty="0">
              <a:solidFill>
                <a:srgbClr val="002060"/>
              </a:solidFill>
              <a:latin typeface="Helvetica" pitchFamily="2" charset="0"/>
            </a:endParaRPr>
          </a:p>
          <a:p>
            <a:pPr marL="703263" indent="-254000">
              <a:buFont typeface="Arial" panose="020B0604020202020204" pitchFamily="34" charset="0"/>
              <a:buChar char="•"/>
            </a:pPr>
            <a:r>
              <a:rPr lang="en-US" b="0" dirty="0">
                <a:solidFill>
                  <a:srgbClr val="002060"/>
                </a:solidFill>
                <a:latin typeface="Helvetica" pitchFamily="2" charset="0"/>
              </a:rPr>
              <a:t>Publication Practices – </a:t>
            </a:r>
            <a:r>
              <a:rPr lang="en-US" b="0" dirty="0">
                <a:solidFill>
                  <a:srgbClr val="B44A5B"/>
                </a:solidFill>
                <a:latin typeface="Helvetica" pitchFamily="2" charset="0"/>
              </a:rPr>
              <a:t>Blind to negative data</a:t>
            </a:r>
            <a:endParaRPr lang="en-US" b="0" dirty="0">
              <a:solidFill>
                <a:srgbClr val="002060"/>
              </a:solidFill>
              <a:latin typeface="Helvetica" pitchFamily="2" charset="0"/>
            </a:endParaRPr>
          </a:p>
          <a:p>
            <a:pPr marL="703263" indent="-254000">
              <a:buFont typeface="Arial" panose="020B0604020202020204" pitchFamily="34" charset="0"/>
              <a:buChar char="•"/>
            </a:pPr>
            <a:r>
              <a:rPr lang="en-US" b="0" dirty="0">
                <a:solidFill>
                  <a:srgbClr val="002060"/>
                </a:solidFill>
                <a:latin typeface="Helvetica" pitchFamily="2" charset="0"/>
              </a:rPr>
              <a:t>Culture – </a:t>
            </a:r>
            <a:r>
              <a:rPr lang="en-US" b="0" dirty="0">
                <a:solidFill>
                  <a:srgbClr val="B44A5B"/>
                </a:solidFill>
                <a:latin typeface="Helvetica" pitchFamily="2" charset="0"/>
              </a:rPr>
              <a:t>“Survival” reward system</a:t>
            </a:r>
            <a:endParaRPr lang="en-US" b="0" dirty="0">
              <a:solidFill>
                <a:srgbClr val="002060"/>
              </a:solidFill>
              <a:latin typeface="Helvetica" pitchFamily="2" charset="0"/>
            </a:endParaRPr>
          </a:p>
          <a:p>
            <a:endParaRPr lang="en-US" b="1" u="sng" dirty="0">
              <a:solidFill>
                <a:srgbClr val="002060"/>
              </a:solidFill>
              <a:latin typeface="Helvetica" pitchFamily="2" charset="0"/>
            </a:endParaRPr>
          </a:p>
          <a:p>
            <a:r>
              <a:rPr lang="en-US" b="1" u="sng" dirty="0">
                <a:solidFill>
                  <a:srgbClr val="002060"/>
                </a:solidFill>
                <a:latin typeface="Helvetica" pitchFamily="2" charset="0"/>
              </a:rPr>
              <a:t>Technical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solidFill>
                  <a:srgbClr val="002060"/>
                </a:solidFill>
                <a:latin typeface="Helvetica" pitchFamily="2" charset="0"/>
              </a:rPr>
              <a:t>Do experiments measure what we think they are measuring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solidFill>
                  <a:srgbClr val="002060"/>
                </a:solidFill>
                <a:latin typeface="Helvetica" pitchFamily="2" charset="0"/>
              </a:rPr>
              <a:t>Batch effects - </a:t>
            </a:r>
            <a:r>
              <a:rPr lang="en-US" dirty="0">
                <a:solidFill>
                  <a:srgbClr val="002060"/>
                </a:solidFill>
                <a:latin typeface="Helvetica" pitchFamily="2" charset="0"/>
              </a:rPr>
              <a:t>refers to an individual group of samples that are processed differently relative to other samples in the experiment</a:t>
            </a:r>
            <a:endParaRPr lang="en-US" b="0" u="none" dirty="0">
              <a:solidFill>
                <a:srgbClr val="002060"/>
              </a:solidFill>
              <a:latin typeface="Helvetica" pitchFamily="2" charset="0"/>
            </a:endParaRPr>
          </a:p>
          <a:p>
            <a:pPr marL="171450" indent="-171450">
              <a:buFont typeface="Arial" panose="020B0604020202020204" pitchFamily="34" charset="0"/>
              <a:buChar char="•"/>
            </a:pPr>
            <a:r>
              <a:rPr lang="en-US" b="0" u="none" dirty="0">
                <a:solidFill>
                  <a:srgbClr val="002060"/>
                </a:solidFill>
                <a:latin typeface="Helvetica" pitchFamily="2" charset="0"/>
              </a:rPr>
              <a:t>Sophisticated techniques:  unequal </a:t>
            </a:r>
            <a:r>
              <a:rPr lang="en-US" dirty="0">
                <a:solidFill>
                  <a:srgbClr val="002060"/>
                </a:solidFill>
                <a:latin typeface="Helvetica" pitchFamily="2" charset="0"/>
              </a:rPr>
              <a:t>amplification during PCR, cell lysis, reverse transcriptase enzyme efficiency, and stochastic molecular sampling during sequencing.</a:t>
            </a:r>
            <a:endParaRPr lang="en-US" b="0" u="none" dirty="0">
              <a:solidFill>
                <a:srgbClr val="002060"/>
              </a:solidFill>
              <a:latin typeface="Helvetica" pitchFamily="2" charset="0"/>
            </a:endParaRPr>
          </a:p>
          <a:p>
            <a:pPr marL="171450" indent="-171450">
              <a:buFont typeface="Arial" panose="020B0604020202020204" pitchFamily="34" charset="0"/>
              <a:buChar char="•"/>
            </a:pPr>
            <a:r>
              <a:rPr lang="en-US" dirty="0">
                <a:solidFill>
                  <a:srgbClr val="002060"/>
                </a:solidFill>
                <a:latin typeface="Helvetica" pitchFamily="2" charset="0"/>
              </a:rPr>
              <a:t>Differences in physiology:  preclinical to clinical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2060"/>
                </a:solidFill>
                <a:effectLst/>
                <a:latin typeface="Helvetica" pitchFamily="2" charset="0"/>
              </a:rPr>
              <a:t>Separating meaningful experimental changes from background variability is a challenge in epigenomic studies</a:t>
            </a:r>
            <a:endParaRPr lang="en-US" dirty="0">
              <a:solidFill>
                <a:srgbClr val="002060"/>
              </a:solidFill>
              <a:latin typeface="Helvetica" pitchFamily="2" charset="0"/>
            </a:endParaRPr>
          </a:p>
          <a:p>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solidFill>
                  <a:srgbClr val="002060"/>
                </a:solidFill>
                <a:latin typeface="Helvetica" pitchFamily="2" charset="0"/>
              </a:rPr>
              <a:t>Experimental Design</a:t>
            </a:r>
            <a:r>
              <a:rPr lang="en-US" b="1" u="none" dirty="0">
                <a:solidFill>
                  <a:srgbClr val="002060"/>
                </a:solidFill>
                <a:latin typeface="Helvetica" pitchFamily="2" charset="0"/>
              </a:rPr>
              <a:t> - </a:t>
            </a:r>
            <a:r>
              <a:rPr lang="en-US" sz="1200" kern="1200" dirty="0">
                <a:solidFill>
                  <a:srgbClr val="002060"/>
                </a:solidFill>
                <a:effectLst/>
                <a:latin typeface="Helvetica" pitchFamily="2" charset="0"/>
              </a:rPr>
              <a:t>Poor research practices and experimental design</a:t>
            </a:r>
          </a:p>
          <a:p>
            <a:endParaRPr lang="en-US" sz="1200" kern="1200" dirty="0">
              <a:solidFill>
                <a:srgbClr val="002060"/>
              </a:solidFill>
              <a:effectLst/>
              <a:latin typeface="Helvetica" pitchFamily="2" charset="0"/>
            </a:endParaRPr>
          </a:p>
          <a:p>
            <a:pPr marL="171450" indent="-171450">
              <a:buFont typeface="Arial" panose="020B0604020202020204" pitchFamily="34" charset="0"/>
              <a:buChar char="•"/>
            </a:pPr>
            <a:r>
              <a:rPr lang="en-US" sz="1200" kern="1200" dirty="0">
                <a:solidFill>
                  <a:srgbClr val="002060"/>
                </a:solidFill>
                <a:effectLst/>
                <a:latin typeface="Helvetica" pitchFamily="2" charset="0"/>
              </a:rPr>
              <a:t>Flexible study designs and statistical analyses can present anything as significant (listening to the Beatles makes you younger); running small studies with low statistical power (because of low sample size or small effects or both)</a:t>
            </a:r>
            <a:endParaRPr lang="en-US" dirty="0">
              <a:solidFill>
                <a:srgbClr val="002060"/>
              </a:solidFill>
              <a:latin typeface="Helvetica" pitchFamily="2" charset="0"/>
            </a:endParaRPr>
          </a:p>
          <a:p>
            <a:pPr marL="171450" indent="-171450">
              <a:buFont typeface="Arial" panose="020B0604020202020204" pitchFamily="34" charset="0"/>
              <a:buChar char="•"/>
            </a:pPr>
            <a:r>
              <a:rPr lang="en-US" dirty="0">
                <a:solidFill>
                  <a:srgbClr val="002060"/>
                </a:solidFill>
                <a:latin typeface="Helvetica" pitchFamily="2" charset="0"/>
              </a:rPr>
              <a:t>Failing to consider all biological variables (sex, gender, race, microbiome, environment, weight, confounding health issues, social economic status, background, etc.)</a:t>
            </a:r>
          </a:p>
          <a:p>
            <a:pPr marL="171450" indent="-171450">
              <a:buFont typeface="Arial" panose="020B0604020202020204" pitchFamily="34" charset="0"/>
              <a:buChar char="•"/>
            </a:pPr>
            <a:r>
              <a:rPr lang="en-US" sz="1200" kern="1200" dirty="0">
                <a:solidFill>
                  <a:srgbClr val="002060"/>
                </a:solidFill>
                <a:effectLst/>
                <a:latin typeface="Helvetica" pitchFamily="2" charset="0"/>
              </a:rPr>
              <a:t>Use of misidentified, cross-contaminated, or over-passaged cell lines and microorganisms.</a:t>
            </a:r>
          </a:p>
          <a:p>
            <a:pPr marL="171450" indent="-171450">
              <a:buFont typeface="Arial" panose="020B0604020202020204" pitchFamily="34" charset="0"/>
              <a:buChar char="•"/>
            </a:pPr>
            <a:r>
              <a:rPr lang="en-US" sz="1200" kern="1200" dirty="0">
                <a:solidFill>
                  <a:srgbClr val="002060"/>
                </a:solidFill>
                <a:effectLst/>
                <a:latin typeface="Helvetica" pitchFamily="2" charset="0"/>
              </a:rPr>
              <a:t>Unauthenticated antibodies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2060"/>
                </a:solidFill>
                <a:effectLst/>
                <a:latin typeface="Helvetica" pitchFamily="2" charset="0"/>
              </a:rPr>
              <a:t>Inability to manage complex datasets</a:t>
            </a:r>
            <a:endParaRPr lang="en-US" dirty="0">
              <a:solidFill>
                <a:srgbClr val="002060"/>
              </a:solidFill>
              <a:latin typeface="Helvetica" pitchFamily="2" charset="0"/>
            </a:endParaRPr>
          </a:p>
          <a:p>
            <a:pPr marL="171450" indent="-171450">
              <a:buFont typeface="Arial" panose="020B0604020202020204" pitchFamily="34" charset="0"/>
              <a:buChar char="•"/>
            </a:pPr>
            <a:r>
              <a:rPr lang="en-US" dirty="0" err="1">
                <a:solidFill>
                  <a:srgbClr val="002060"/>
                </a:solidFill>
                <a:latin typeface="Helvetica" pitchFamily="2" charset="0"/>
              </a:rPr>
              <a:t>HARKing</a:t>
            </a:r>
            <a:r>
              <a:rPr lang="en-US" dirty="0">
                <a:solidFill>
                  <a:srgbClr val="002060"/>
                </a:solidFill>
                <a:latin typeface="Helvetica" pitchFamily="2" charset="0"/>
              </a:rPr>
              <a:t> - </a:t>
            </a:r>
            <a:r>
              <a:rPr lang="en-US" sz="1200" kern="1200" dirty="0">
                <a:solidFill>
                  <a:srgbClr val="002060"/>
                </a:solidFill>
                <a:effectLst/>
                <a:latin typeface="Helvetica" pitchFamily="2" charset="0"/>
              </a:rPr>
              <a:t>hypothesizing after results are known</a:t>
            </a:r>
          </a:p>
          <a:p>
            <a:pPr marL="628650" lvl="1" indent="-171450">
              <a:buFont typeface="Arial" panose="020B0604020202020204" pitchFamily="34" charset="0"/>
              <a:buChar char="•"/>
            </a:pPr>
            <a:r>
              <a:rPr lang="en-US" sz="1200" kern="1200" dirty="0">
                <a:solidFill>
                  <a:srgbClr val="002060"/>
                </a:solidFill>
                <a:effectLst/>
                <a:latin typeface="Helvetica" pitchFamily="2" charset="0"/>
              </a:rPr>
              <a:t>“the idea is to cut down on the statistical shenanigans and memory-holing of negative results that got the field into this mess. No more collecting a giant blob of data and then combing through it for a publishable outcome</a:t>
            </a:r>
          </a:p>
          <a:p>
            <a:pPr marL="171450" indent="-171450">
              <a:buFont typeface="Arial" panose="020B0604020202020204" pitchFamily="34" charset="0"/>
              <a:buChar char="•"/>
            </a:pPr>
            <a:r>
              <a:rPr lang="en-US" dirty="0">
                <a:solidFill>
                  <a:srgbClr val="002060"/>
                </a:solidFill>
                <a:latin typeface="Helvetica" pitchFamily="2" charset="0"/>
              </a:rPr>
              <a:t>P-hacking -  collect or select data or statistical analyses until nonsignificant results become significant.</a:t>
            </a:r>
          </a:p>
          <a:p>
            <a:pPr marL="628650" lvl="1" indent="-171450">
              <a:buFont typeface="Arial" panose="020B0604020202020204" pitchFamily="34" charset="0"/>
              <a:buChar char="•"/>
            </a:pPr>
            <a:r>
              <a:rPr lang="en-US" sz="1200" kern="1200" dirty="0">
                <a:solidFill>
                  <a:srgbClr val="002060"/>
                </a:solidFill>
                <a:effectLst/>
                <a:latin typeface="Helvetica" pitchFamily="2" charset="0"/>
              </a:rPr>
              <a:t>easy to find an effect if explore the data after collecting results</a:t>
            </a:r>
          </a:p>
          <a:p>
            <a:pPr marL="628650" lvl="1" indent="-171450">
              <a:buFont typeface="Arial" panose="020B0604020202020204" pitchFamily="34" charset="0"/>
              <a:buChar char="•"/>
            </a:pPr>
            <a:endParaRPr lang="en-US" dirty="0">
              <a:solidFill>
                <a:srgbClr val="002060"/>
              </a:solidFill>
              <a:latin typeface="Helvetica" pitchFamily="2" charset="0"/>
            </a:endParaRPr>
          </a:p>
          <a:p>
            <a:pPr marL="171450" indent="-171450">
              <a:buFont typeface="Arial" panose="020B0604020202020204" pitchFamily="34" charset="0"/>
              <a:buChar char="•"/>
            </a:pPr>
            <a:r>
              <a:rPr lang="en-US" sz="1200" kern="1200" dirty="0">
                <a:solidFill>
                  <a:srgbClr val="002060"/>
                </a:solidFill>
                <a:effectLst/>
                <a:latin typeface="Helvetica" pitchFamily="2" charset="0"/>
              </a:rPr>
              <a:t>Confirmation bias – “reasoning with an agenda”; hypothesis myopia</a:t>
            </a:r>
          </a:p>
          <a:p>
            <a:endParaRPr lang="en-US" sz="1200" b="1" u="sng" kern="1200" dirty="0">
              <a:solidFill>
                <a:srgbClr val="002060"/>
              </a:solidFill>
              <a:effectLst/>
              <a:latin typeface="Helvetica" pitchFamily="2" charset="0"/>
            </a:endParaRPr>
          </a:p>
          <a:p>
            <a:r>
              <a:rPr lang="en-US" sz="1200" b="1" u="sng" kern="1200" dirty="0">
                <a:solidFill>
                  <a:srgbClr val="002060"/>
                </a:solidFill>
                <a:effectLst/>
                <a:latin typeface="Helvetica" pitchFamily="2" charset="0"/>
              </a:rPr>
              <a:t>Human</a:t>
            </a:r>
          </a:p>
          <a:p>
            <a:pPr marL="171450" indent="-171450">
              <a:buFont typeface="Arial" panose="020B0604020202020204" pitchFamily="34" charset="0"/>
              <a:buChar char="•"/>
            </a:pPr>
            <a:r>
              <a:rPr lang="en-US" sz="1200" kern="1200" dirty="0">
                <a:solidFill>
                  <a:srgbClr val="002060"/>
                </a:solidFill>
                <a:effectLst/>
                <a:latin typeface="Helvetica" pitchFamily="2" charset="0"/>
              </a:rPr>
              <a:t>Fraud and misconduct (minor part of the problem)</a:t>
            </a:r>
          </a:p>
          <a:p>
            <a:pPr marL="171450" indent="-171450">
              <a:buFont typeface="Arial" panose="020B0604020202020204" pitchFamily="34" charset="0"/>
              <a:buChar char="•"/>
            </a:pPr>
            <a:r>
              <a:rPr lang="en-US" sz="1200" kern="1200" dirty="0">
                <a:solidFill>
                  <a:srgbClr val="002060"/>
                </a:solidFill>
                <a:effectLst/>
                <a:latin typeface="Helvetica" pitchFamily="2" charset="0"/>
              </a:rPr>
              <a:t>Cognitive bias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rgbClr val="002060"/>
                </a:solidFill>
                <a:effectLst/>
                <a:latin typeface="Helvetica" pitchFamily="2" charset="0"/>
              </a:rPr>
              <a:t>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2060"/>
                </a:solidFill>
                <a:effectLst/>
                <a:latin typeface="Helvetica" pitchFamily="2" charset="0"/>
              </a:rPr>
              <a:t>Pressure, competition, ambition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2060"/>
                </a:solidFill>
                <a:effectLst/>
                <a:latin typeface="Helvetica" pitchFamily="2" charset="0"/>
              </a:rPr>
              <a:t>Publication bias - ‘negative’ studies are left unpublished </a:t>
            </a:r>
          </a:p>
          <a:p>
            <a:pPr marL="628650" lvl="1" indent="-171450">
              <a:buFont typeface="Arial" panose="020B0604020202020204" pitchFamily="34" charset="0"/>
              <a:buChar char="•"/>
            </a:pPr>
            <a:r>
              <a:rPr lang="en-US" sz="1200" kern="1200" dirty="0">
                <a:solidFill>
                  <a:srgbClr val="002060"/>
                </a:solidFill>
                <a:effectLst/>
                <a:latin typeface="Helvetica" pitchFamily="2" charset="0"/>
              </a:rPr>
              <a:t>distorted view of drug efficacy if multiple redundant studies of a drug but only one shows a benefit, but that is the one that is published</a:t>
            </a:r>
            <a:endParaRPr lang="en-US" sz="1200" b="1" u="sng" kern="1200" dirty="0">
              <a:solidFill>
                <a:srgbClr val="002060"/>
              </a:solidFill>
              <a:effectLst/>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2060"/>
                </a:solidFill>
                <a:latin typeface="Helvetica" pitchFamily="2" charset="0"/>
              </a:rPr>
              <a:t>Scientists are amplifying their story lines and weakening their self checks, while constantly searching for more funding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2060"/>
                </a:solidFill>
                <a:effectLst/>
                <a:latin typeface="Helvetica" pitchFamily="2" charset="0"/>
              </a:rPr>
              <a:t>Publishing in “top-tier” journals and gaining media attention is good for careers but is it good for science </a:t>
            </a:r>
          </a:p>
          <a:p>
            <a:endParaRPr lang="en-US" dirty="0">
              <a:solidFill>
                <a:srgbClr val="002060"/>
              </a:solidFill>
              <a:latin typeface="Helvetica" pitchFamily="2" charset="0"/>
            </a:endParaRPr>
          </a:p>
          <a:p>
            <a:r>
              <a:rPr lang="en-US" dirty="0">
                <a:solidFill>
                  <a:srgbClr val="002060"/>
                </a:solidFill>
                <a:latin typeface="Helvetica" pitchFamily="2" charset="0"/>
              </a:rPr>
              <a:t>Others:  economics</a:t>
            </a:r>
            <a:endParaRPr lang="en-US" sz="1200" kern="1200" dirty="0">
              <a:solidFill>
                <a:srgbClr val="002060"/>
              </a:solidFill>
              <a:effectLst/>
              <a:latin typeface="Helvetica" pitchFamily="2" charset="0"/>
            </a:endParaRPr>
          </a:p>
          <a:p>
            <a:endParaRPr lang="en-US" sz="1200" kern="1200" dirty="0">
              <a:solidFill>
                <a:srgbClr val="002060"/>
              </a:solidFill>
              <a:effectLst/>
              <a:latin typeface="Helvetica" pitchFamily="2" charset="0"/>
            </a:endParaRPr>
          </a:p>
          <a:p>
            <a:r>
              <a:rPr lang="en-US" dirty="0">
                <a:solidFill>
                  <a:srgbClr val="002060"/>
                </a:solidFill>
                <a:latin typeface="Helvetica" pitchFamily="2" charset="0"/>
              </a:rPr>
              <a:t>Science is hard! </a:t>
            </a:r>
            <a:r>
              <a:rPr lang="en-US" sz="1200" kern="1200" dirty="0">
                <a:solidFill>
                  <a:srgbClr val="002060"/>
                </a:solidFill>
                <a:effectLst/>
                <a:latin typeface="Helvetica" pitchFamily="2" charset="0"/>
              </a:rPr>
              <a:t>Most of the common diseases that we study and questions trying to answer are exceedingly complex.</a:t>
            </a:r>
          </a:p>
          <a:p>
            <a:endParaRPr lang="en-US" sz="1200" kern="1200" dirty="0">
              <a:solidFill>
                <a:srgbClr val="002060"/>
              </a:solidFill>
              <a:effectLst/>
              <a:latin typeface="Helvetica" pitchFamily="2" charset="0"/>
            </a:endParaRPr>
          </a:p>
          <a:p>
            <a:r>
              <a:rPr lang="en-US" dirty="0">
                <a:solidFill>
                  <a:srgbClr val="002060"/>
                </a:solidFill>
                <a:latin typeface="Helvetica" pitchFamily="2" charset="0"/>
              </a:rPr>
              <a:t>Are we training students/post-docs how to be good paper publishers and not discoverers of new knowledge?</a:t>
            </a:r>
          </a:p>
          <a:p>
            <a:endParaRPr lang="en-US" sz="1200" kern="1200" dirty="0">
              <a:solidFill>
                <a:srgbClr val="002060"/>
              </a:solidFill>
              <a:effectLst/>
              <a:latin typeface="Helvetica" pitchFamily="2" charset="0"/>
            </a:endParaRP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41</a:t>
            </a:fld>
            <a:endParaRPr lang="en-US"/>
          </a:p>
        </p:txBody>
      </p:sp>
    </p:spTree>
    <p:extLst>
      <p:ext uri="{BB962C8B-B14F-4D97-AF65-F5344CB8AC3E}">
        <p14:creationId xmlns:p14="http://schemas.microsoft.com/office/powerpoint/2010/main" val="611435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85000" lnSpcReduction="10000"/>
          </a:bodyPr>
          <a:lstStyle/>
          <a:p>
            <a:r>
              <a:rPr lang="en-US" dirty="0">
                <a:solidFill>
                  <a:srgbClr val="002060"/>
                </a:solidFill>
                <a:latin typeface="Helvetica" pitchFamily="2" charset="0"/>
              </a:rPr>
              <a:t>Inadequate training in experimental design and methodology</a:t>
            </a:r>
          </a:p>
          <a:p>
            <a:pPr marL="0" indent="0">
              <a:buNone/>
            </a:pPr>
            <a:endParaRPr lang="en-US" dirty="0">
              <a:solidFill>
                <a:srgbClr val="002060"/>
              </a:solidFill>
              <a:latin typeface="Helvetica" pitchFamily="2" charset="0"/>
            </a:endParaRPr>
          </a:p>
          <a:p>
            <a:pPr marL="0" indent="0">
              <a:buNone/>
            </a:pPr>
            <a:r>
              <a:rPr lang="en-US" dirty="0">
                <a:solidFill>
                  <a:srgbClr val="002060"/>
                </a:solidFill>
                <a:latin typeface="Helvetica" pitchFamily="2" charset="0"/>
              </a:rPr>
              <a:t>Open science</a:t>
            </a:r>
          </a:p>
          <a:p>
            <a:pPr marL="0" indent="0">
              <a:buNone/>
            </a:pPr>
            <a:endParaRPr lang="en-US" dirty="0">
              <a:solidFill>
                <a:srgbClr val="002060"/>
              </a:solidFill>
              <a:latin typeface="Helvetica" pitchFamily="2" charset="0"/>
            </a:endParaRPr>
          </a:p>
          <a:p>
            <a:pPr marL="0" indent="0">
              <a:buNone/>
            </a:pPr>
            <a:r>
              <a:rPr lang="en-US" dirty="0">
                <a:solidFill>
                  <a:srgbClr val="002060"/>
                </a:solidFill>
                <a:latin typeface="Helvetica" pitchFamily="2" charset="0"/>
              </a:rPr>
              <a:t>Publication practices </a:t>
            </a:r>
          </a:p>
          <a:p>
            <a:pPr marL="400050" lvl="1" indent="-171450">
              <a:buClr>
                <a:srgbClr val="003399"/>
              </a:buClr>
              <a:buFont typeface="Arial" panose="020B0604020202020204" pitchFamily="34" charset="0"/>
              <a:buChar char="•"/>
            </a:pPr>
            <a:r>
              <a:rPr lang="en-US" dirty="0">
                <a:solidFill>
                  <a:srgbClr val="002060"/>
                </a:solidFill>
                <a:latin typeface="Helvetica" pitchFamily="2" charset="0"/>
              </a:rPr>
              <a:t>Difficulty publishing negative findings</a:t>
            </a:r>
          </a:p>
          <a:p>
            <a:pPr marL="400050" lvl="1" indent="-171450">
              <a:buClr>
                <a:srgbClr val="003399"/>
              </a:buClr>
              <a:buFont typeface="Arial" panose="020B0604020202020204" pitchFamily="34" charset="0"/>
              <a:buChar char="•"/>
            </a:pPr>
            <a:r>
              <a:rPr lang="en-US" dirty="0">
                <a:solidFill>
                  <a:srgbClr val="002060"/>
                </a:solidFill>
                <a:latin typeface="Helvetica" pitchFamily="2" charset="0"/>
              </a:rPr>
              <a:t>Overemphasis on the “exciting, big picture” findings; leaves out necessary details </a:t>
            </a:r>
          </a:p>
          <a:p>
            <a:pPr lvl="1">
              <a:buClr>
                <a:srgbClr val="003399"/>
              </a:buClr>
            </a:pPr>
            <a:endParaRPr lang="en-US" dirty="0">
              <a:solidFill>
                <a:srgbClr val="002060"/>
              </a:solidFill>
              <a:latin typeface="Helvetica" pitchFamily="2" charset="0"/>
            </a:endParaRPr>
          </a:p>
          <a:p>
            <a:pPr marL="0" indent="0">
              <a:buClr>
                <a:srgbClr val="003399"/>
              </a:buClr>
              <a:buNone/>
            </a:pPr>
            <a:r>
              <a:rPr lang="en-US" dirty="0">
                <a:solidFill>
                  <a:srgbClr val="002060"/>
                </a:solidFill>
                <a:latin typeface="Helvetica" pitchFamily="2" charset="0"/>
              </a:rPr>
              <a:t>Current “hyper-competitive” environment</a:t>
            </a:r>
          </a:p>
          <a:p>
            <a:pPr marL="400050" lvl="1" indent="-171450">
              <a:buClr>
                <a:srgbClr val="003399"/>
              </a:buClr>
              <a:buFont typeface="Arial" panose="020B0604020202020204" pitchFamily="34" charset="0"/>
              <a:buChar char="•"/>
            </a:pPr>
            <a:r>
              <a:rPr lang="en-US" dirty="0">
                <a:solidFill>
                  <a:srgbClr val="002060"/>
                </a:solidFill>
                <a:latin typeface="Helvetica" pitchFamily="2" charset="0"/>
              </a:rPr>
              <a:t>Historically low funding rates</a:t>
            </a:r>
          </a:p>
          <a:p>
            <a:pPr marL="400050" lvl="1" indent="-171450">
              <a:buClr>
                <a:srgbClr val="003399"/>
              </a:buClr>
              <a:buFont typeface="Arial" panose="020B0604020202020204" pitchFamily="34" charset="0"/>
              <a:buChar char="•"/>
            </a:pPr>
            <a:r>
              <a:rPr lang="en-US" dirty="0">
                <a:solidFill>
                  <a:srgbClr val="002060"/>
                </a:solidFill>
                <a:latin typeface="Helvetica" pitchFamily="2" charset="0"/>
              </a:rPr>
              <a:t>Grant review and promotion decisions depend too much on “high profile” publications</a:t>
            </a:r>
            <a:br>
              <a:rPr lang="en-US" dirty="0">
                <a:solidFill>
                  <a:srgbClr val="002060"/>
                </a:solidFill>
                <a:latin typeface="Helvetica" pitchFamily="2" charset="0"/>
              </a:rPr>
            </a:br>
            <a:endParaRPr lang="en-US" dirty="0">
              <a:solidFill>
                <a:srgbClr val="002060"/>
              </a:solidFill>
              <a:latin typeface="Helvetica" pitchFamily="2" charset="0"/>
            </a:endParaRPr>
          </a:p>
          <a:p>
            <a:pPr marL="0" lvl="1" algn="l">
              <a:buFontTx/>
              <a:buNone/>
            </a:pPr>
            <a:r>
              <a:rPr lang="en-US" dirty="0">
                <a:solidFill>
                  <a:srgbClr val="002060"/>
                </a:solidFill>
                <a:latin typeface="Helvetica" pitchFamily="2" charset="0"/>
              </a:rPr>
              <a:t>Culture</a:t>
            </a:r>
          </a:p>
          <a:p>
            <a:pPr marL="165100" lvl="1" indent="-165100" algn="l">
              <a:buFont typeface="Arial" panose="020B0604020202020204" pitchFamily="34" charset="0"/>
              <a:buChar char="•"/>
            </a:pPr>
            <a:r>
              <a:rPr lang="en-US" dirty="0">
                <a:solidFill>
                  <a:srgbClr val="002060"/>
                </a:solidFill>
                <a:latin typeface="Helvetica" pitchFamily="2" charset="0"/>
              </a:rPr>
              <a:t>Time pressure</a:t>
            </a:r>
          </a:p>
          <a:p>
            <a:pPr marL="165100" lvl="1" indent="-165100" algn="l">
              <a:buFont typeface="Arial" panose="020B0604020202020204" pitchFamily="34" charset="0"/>
              <a:buChar char="•"/>
            </a:pPr>
            <a:r>
              <a:rPr lang="en-US" dirty="0">
                <a:solidFill>
                  <a:srgbClr val="002060"/>
                </a:solidFill>
                <a:latin typeface="Helvetica" pitchFamily="2" charset="0"/>
              </a:rPr>
              <a:t>Bureaucracy and pressure to publish in high impact journals</a:t>
            </a:r>
          </a:p>
          <a:p>
            <a:pPr marL="165100" lvl="1" indent="-165100" algn="l">
              <a:buFont typeface="Arial" panose="020B0604020202020204" pitchFamily="34" charset="0"/>
              <a:buChar char="•"/>
            </a:pPr>
            <a:r>
              <a:rPr lang="en-US" dirty="0">
                <a:solidFill>
                  <a:srgbClr val="002060"/>
                </a:solidFill>
                <a:latin typeface="Helvetica" pitchFamily="2" charset="0"/>
              </a:rPr>
              <a:t>Competition for research grants and mentorship</a:t>
            </a:r>
          </a:p>
          <a:p>
            <a:pPr marL="0" lvl="1" algn="l"/>
            <a:endParaRPr lang="en-US" dirty="0">
              <a:solidFill>
                <a:srgbClr val="002060"/>
              </a:solidFill>
              <a:latin typeface="Helvetica" pitchFamily="2" charset="0"/>
            </a:endParaRPr>
          </a:p>
          <a:p>
            <a:pPr marL="0" lvl="1"/>
            <a:r>
              <a:rPr lang="en-US" dirty="0">
                <a:solidFill>
                  <a:srgbClr val="002060"/>
                </a:solidFill>
                <a:latin typeface="Helvetica" pitchFamily="2" charset="0"/>
              </a:rPr>
              <a:t>Systemic pressures and misplaced incentives prevent researchers from devoting more time for careful planning, design and execution of scientific research including the use of appropriate experimental methods and statistical analysis, which are necessary to arrive at a good and a reproducible research outcome.</a:t>
            </a:r>
          </a:p>
          <a:p>
            <a:pPr marL="0" lvl="1"/>
            <a:endParaRPr lang="en-US" dirty="0">
              <a:solidFill>
                <a:srgbClr val="002060"/>
              </a:solidFill>
              <a:latin typeface="Helvetica" pitchFamily="2" charset="0"/>
            </a:endParaRPr>
          </a:p>
          <a:p>
            <a:pPr marL="0" lvl="1"/>
            <a:r>
              <a:rPr lang="en-US" dirty="0">
                <a:solidFill>
                  <a:srgbClr val="002060"/>
                </a:solidFill>
                <a:latin typeface="Helvetica" pitchFamily="2" charset="0"/>
              </a:rPr>
              <a:t>Technical</a:t>
            </a:r>
          </a:p>
          <a:p>
            <a:pPr marL="0" lvl="1">
              <a:buFont typeface="Arial" panose="020B0604020202020204" pitchFamily="34" charset="0"/>
              <a:buChar char="•"/>
            </a:pPr>
            <a:r>
              <a:rPr lang="en-US" dirty="0">
                <a:solidFill>
                  <a:srgbClr val="002060"/>
                </a:solidFill>
                <a:latin typeface="Helvetica" pitchFamily="2" charset="0"/>
              </a:rPr>
              <a:t>randomization, bias, replication, statistical analysis</a:t>
            </a:r>
          </a:p>
          <a:p>
            <a:pPr marL="0" lvl="1">
              <a:buFont typeface="Arial" panose="020B0604020202020204" pitchFamily="34" charset="0"/>
              <a:buChar char="•"/>
            </a:pPr>
            <a:r>
              <a:rPr lang="en-US" dirty="0">
                <a:solidFill>
                  <a:srgbClr val="002060"/>
                </a:solidFill>
                <a:latin typeface="Helvetica" pitchFamily="2" charset="0"/>
              </a:rPr>
              <a:t>variations in sophisticated methods/techniques that are difficult to replicate</a:t>
            </a:r>
          </a:p>
          <a:p>
            <a:pPr marL="0" lvl="1">
              <a:buFont typeface="Arial" panose="020B0604020202020204" pitchFamily="34" charset="0"/>
              <a:buChar char="•"/>
            </a:pPr>
            <a:r>
              <a:rPr lang="en-US" dirty="0">
                <a:solidFill>
                  <a:srgbClr val="002060"/>
                </a:solidFill>
                <a:latin typeface="Helvetica" pitchFamily="2" charset="0"/>
              </a:rPr>
              <a:t>variability in black box reagents:  chemicals and reagents especially antibodies, serum</a:t>
            </a:r>
          </a:p>
          <a:p>
            <a:pPr marL="0" lvl="1" algn="l"/>
            <a:endParaRPr lang="en-US" dirty="0">
              <a:solidFill>
                <a:srgbClr val="002060"/>
              </a:solidFill>
              <a:latin typeface="Helvetica" pitchFamily="2" charset="0"/>
            </a:endParaRPr>
          </a:p>
          <a:p>
            <a:pPr lvl="1">
              <a:buClr>
                <a:srgbClr val="003399"/>
              </a:buClr>
            </a:pPr>
            <a:endParaRPr lang="en-US" dirty="0">
              <a:solidFill>
                <a:srgbClr val="002060"/>
              </a:solidFill>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42</a:t>
            </a:fld>
            <a:endParaRPr lang="en-US"/>
          </a:p>
        </p:txBody>
      </p:sp>
    </p:spTree>
    <p:extLst>
      <p:ext uri="{BB962C8B-B14F-4D97-AF65-F5344CB8AC3E}">
        <p14:creationId xmlns:p14="http://schemas.microsoft.com/office/powerpoint/2010/main" val="2541929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92500" lnSpcReduction="20000"/>
          </a:bodyPr>
          <a:lstStyle/>
          <a:p>
            <a:r>
              <a:rPr lang="en-US" dirty="0">
                <a:solidFill>
                  <a:srgbClr val="002060"/>
                </a:solidFill>
                <a:latin typeface="Helvetica" pitchFamily="2" charset="0"/>
              </a:rPr>
              <a:t>Before you can do great research, you have to truly internalize what great research in your field is.  Might not be the flashiest thing!</a:t>
            </a:r>
            <a:endParaRPr lang="en-US" sz="1200" b="1" u="sng" kern="1200" dirty="0">
              <a:solidFill>
                <a:srgbClr val="002060"/>
              </a:solidFill>
              <a:effectLst/>
              <a:latin typeface="Helvetica" pitchFamily="2" charset="0"/>
            </a:endParaRPr>
          </a:p>
          <a:p>
            <a:endParaRPr lang="en-US" sz="1200" b="1" u="sng" kern="1200" dirty="0">
              <a:solidFill>
                <a:srgbClr val="002060"/>
              </a:solidFill>
              <a:effectLst/>
              <a:latin typeface="Helvetica" pitchFamily="2" charset="0"/>
            </a:endParaRPr>
          </a:p>
          <a:p>
            <a:r>
              <a:rPr lang="en-US" sz="1200" b="1" u="sng" kern="1200" dirty="0">
                <a:solidFill>
                  <a:srgbClr val="002060"/>
                </a:solidFill>
                <a:effectLst/>
                <a:latin typeface="Helvetica" pitchFamily="2" charset="0"/>
              </a:rPr>
              <a:t>Penn/</a:t>
            </a:r>
            <a:r>
              <a:rPr lang="en-US" sz="1200" b="1" u="sng" kern="1200" dirty="0" err="1">
                <a:solidFill>
                  <a:srgbClr val="002060"/>
                </a:solidFill>
                <a:effectLst/>
                <a:latin typeface="Helvetica" pitchFamily="2" charset="0"/>
              </a:rPr>
              <a:t>CHoP</a:t>
            </a:r>
            <a:r>
              <a:rPr lang="en-US" sz="1200" b="1" u="sng" kern="1200" dirty="0">
                <a:solidFill>
                  <a:srgbClr val="002060"/>
                </a:solidFill>
                <a:effectLst/>
                <a:latin typeface="Helvetica" pitchFamily="2" charset="0"/>
              </a:rPr>
              <a:t>/Wistar</a:t>
            </a:r>
          </a:p>
          <a:p>
            <a:pPr marL="171450" indent="-171450">
              <a:buFont typeface="Arial" panose="020B0604020202020204" pitchFamily="34" charset="0"/>
              <a:buChar char="•"/>
            </a:pPr>
            <a:r>
              <a:rPr lang="en-US" sz="1200" kern="1200" dirty="0">
                <a:solidFill>
                  <a:srgbClr val="002060"/>
                </a:solidFill>
                <a:effectLst/>
                <a:latin typeface="Helvetica" pitchFamily="2" charset="0"/>
              </a:rPr>
              <a:t>Institutions have responsibilities they follow in terms of training and supervision, ethical standards and procedures, and the promotion of open science, particularly with regard to data management, publication, and disseminating study results.</a:t>
            </a:r>
          </a:p>
          <a:p>
            <a:pPr algn="l"/>
            <a:endParaRPr lang="en-US" b="1" u="sng" dirty="0">
              <a:solidFill>
                <a:srgbClr val="002060"/>
              </a:solidFill>
              <a:latin typeface="Helvetica" pitchFamily="2" charset="0"/>
            </a:endParaRPr>
          </a:p>
          <a:p>
            <a:pPr algn="l"/>
            <a:endParaRPr lang="en-US" b="1" u="sng" dirty="0">
              <a:solidFill>
                <a:srgbClr val="002060"/>
              </a:solidFill>
              <a:latin typeface="Helvetica" pitchFamily="2" charset="0"/>
            </a:endParaRPr>
          </a:p>
          <a:p>
            <a:pPr algn="l"/>
            <a:r>
              <a:rPr lang="en-US" b="1" u="sng" dirty="0">
                <a:solidFill>
                  <a:srgbClr val="002060"/>
                </a:solidFill>
                <a:latin typeface="Helvetica" pitchFamily="2" charset="0"/>
              </a:rPr>
              <a:t>Self-Learning</a:t>
            </a:r>
          </a:p>
          <a:p>
            <a:pPr marL="171450" indent="-171450" algn="l">
              <a:buFont typeface="Arial" panose="020B0604020202020204" pitchFamily="34" charset="0"/>
              <a:buChar char="•"/>
            </a:pPr>
            <a:r>
              <a:rPr lang="en-US" b="1" dirty="0">
                <a:solidFill>
                  <a:srgbClr val="002060"/>
                </a:solidFill>
                <a:latin typeface="Helvetica" pitchFamily="2" charset="0"/>
              </a:rPr>
              <a:t>Learn by observation and imitation</a:t>
            </a:r>
          </a:p>
          <a:p>
            <a:pPr algn="l"/>
            <a:endParaRPr lang="en-US" b="1"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solidFill>
                  <a:srgbClr val="002060"/>
                </a:solidFill>
                <a:latin typeface="Helvetica" pitchFamily="2" charset="0"/>
              </a:rPr>
              <a:t>Evaluation of yours and others’ experiments/results</a:t>
            </a:r>
            <a:endParaRPr lang="en-US" b="1" u="sng" dirty="0">
              <a:solidFill>
                <a:srgbClr val="002060"/>
              </a:solidFill>
              <a:latin typeface="Helvetica" pitchFamily="2" charset="0"/>
            </a:endParaRPr>
          </a:p>
          <a:p>
            <a:pPr algn="l"/>
            <a:endParaRPr lang="en-US" b="1" u="sng" dirty="0">
              <a:solidFill>
                <a:srgbClr val="002060"/>
              </a:solidFill>
              <a:latin typeface="Helvetica" pitchFamily="2" charset="0"/>
            </a:endParaRPr>
          </a:p>
          <a:p>
            <a:pPr algn="l"/>
            <a:r>
              <a:rPr lang="en-US" b="1" u="sng" dirty="0">
                <a:solidFill>
                  <a:srgbClr val="002060"/>
                </a:solidFill>
                <a:latin typeface="Helvetica" pitchFamily="2" charset="0"/>
              </a:rPr>
              <a:t>Reading</a:t>
            </a:r>
          </a:p>
          <a:p>
            <a:pPr algn="l"/>
            <a:endParaRPr lang="en-US" b="1" dirty="0">
              <a:solidFill>
                <a:srgbClr val="002060"/>
              </a:solidFill>
              <a:latin typeface="Helvetica" pitchFamily="2" charset="0"/>
            </a:endParaRPr>
          </a:p>
          <a:p>
            <a:pPr algn="l"/>
            <a:r>
              <a:rPr lang="en-US" b="1" u="sng" dirty="0">
                <a:solidFill>
                  <a:srgbClr val="002060"/>
                </a:solidFill>
                <a:latin typeface="Helvetica" pitchFamily="2" charset="0"/>
              </a:rPr>
              <a:t>Doing Experiments</a:t>
            </a:r>
          </a:p>
          <a:p>
            <a:pPr algn="l"/>
            <a:endParaRPr lang="en-US" dirty="0">
              <a:solidFill>
                <a:srgbClr val="002060"/>
              </a:solidFill>
              <a:latin typeface="Helvetica" pitchFamily="2" charset="0"/>
            </a:endParaRPr>
          </a:p>
          <a:p>
            <a:pPr algn="l"/>
            <a:endParaRPr lang="en-US" dirty="0">
              <a:solidFill>
                <a:srgbClr val="002060"/>
              </a:solidFill>
              <a:latin typeface="Helvetica" pitchFamily="2" charset="0"/>
            </a:endParaRPr>
          </a:p>
          <a:p>
            <a:pPr algn="l"/>
            <a:r>
              <a:rPr lang="en-US" dirty="0">
                <a:solidFill>
                  <a:srgbClr val="002060"/>
                </a:solidFill>
                <a:latin typeface="Helvetica" pitchFamily="2" charset="0"/>
              </a:rPr>
              <a:t>Pay attention to speakers:  what kinds of information are they telling the audience? How do they weave theory and experiments together? How do they present their findings? What kinds of questions do people in the audience ask? This will provide implicit learning opportunities. Reading papers is another way to do so, but in-person observation experiences can be irreplaceable.</a:t>
            </a:r>
            <a:endParaRPr lang="en-US" sz="1200" b="1" dirty="0">
              <a:solidFill>
                <a:srgbClr val="002060"/>
              </a:solidFill>
              <a:latin typeface="Helvetica" pitchFamily="2" charset="0"/>
            </a:endParaRP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43</a:t>
            </a:fld>
            <a:endParaRPr lang="en-US"/>
          </a:p>
        </p:txBody>
      </p:sp>
    </p:spTree>
    <p:extLst>
      <p:ext uri="{BB962C8B-B14F-4D97-AF65-F5344CB8AC3E}">
        <p14:creationId xmlns:p14="http://schemas.microsoft.com/office/powerpoint/2010/main" val="4076250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44</a:t>
            </a:fld>
            <a:endParaRPr lang="en-US"/>
          </a:p>
        </p:txBody>
      </p:sp>
    </p:spTree>
    <p:extLst>
      <p:ext uri="{BB962C8B-B14F-4D97-AF65-F5344CB8AC3E}">
        <p14:creationId xmlns:p14="http://schemas.microsoft.com/office/powerpoint/2010/main" val="1052162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45</a:t>
            </a:fld>
            <a:endParaRPr lang="en-US"/>
          </a:p>
        </p:txBody>
      </p:sp>
    </p:spTree>
    <p:extLst>
      <p:ext uri="{BB962C8B-B14F-4D97-AF65-F5344CB8AC3E}">
        <p14:creationId xmlns:p14="http://schemas.microsoft.com/office/powerpoint/2010/main" val="1882729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solidFill>
                  <a:srgbClr val="002060"/>
                </a:solidFill>
                <a:latin typeface="Helvetica" pitchFamily="2" charset="0"/>
              </a:rPr>
              <a:t>HARKing</a:t>
            </a:r>
            <a:r>
              <a:rPr lang="en-US" dirty="0">
                <a:solidFill>
                  <a:srgbClr val="002060"/>
                </a:solidFill>
                <a:latin typeface="Helvetica" pitchFamily="2" charset="0"/>
              </a:rPr>
              <a:t> - </a:t>
            </a:r>
            <a:r>
              <a:rPr lang="en-US" sz="1200" kern="1200" dirty="0">
                <a:solidFill>
                  <a:srgbClr val="002060"/>
                </a:solidFill>
                <a:effectLst/>
                <a:latin typeface="Helvetica" pitchFamily="2" charset="0"/>
              </a:rPr>
              <a:t>hypothesizing after results are known</a:t>
            </a:r>
          </a:p>
          <a:p>
            <a:pPr marL="628650" lvl="1" indent="-171450">
              <a:buFont typeface="Arial" panose="020B0604020202020204" pitchFamily="34" charset="0"/>
              <a:buChar char="•"/>
            </a:pPr>
            <a:r>
              <a:rPr lang="en-US" sz="1200" kern="1200" dirty="0">
                <a:solidFill>
                  <a:srgbClr val="002060"/>
                </a:solidFill>
                <a:effectLst/>
                <a:latin typeface="Helvetica" pitchFamily="2" charset="0"/>
              </a:rPr>
              <a:t>“the idea is to cut down on the statistical shenanigans and memory-holing of negative results that got the field into this mess. No more collecting a giant blob of data and then combing through it for a publishable outcome</a:t>
            </a:r>
          </a:p>
          <a:p>
            <a:pPr marL="171450" indent="-171450">
              <a:buFont typeface="Arial" panose="020B0604020202020204" pitchFamily="34" charset="0"/>
              <a:buChar char="•"/>
            </a:pPr>
            <a:r>
              <a:rPr lang="en-US" dirty="0">
                <a:solidFill>
                  <a:srgbClr val="002060"/>
                </a:solidFill>
                <a:latin typeface="Helvetica" pitchFamily="2" charset="0"/>
              </a:rPr>
              <a:t>P-hacking -  collect or select data or statistical analyses until nonsignificant results become significant.</a:t>
            </a:r>
          </a:p>
          <a:p>
            <a:pPr marL="628650" lvl="1" indent="-171450">
              <a:buFont typeface="Arial" panose="020B0604020202020204" pitchFamily="34" charset="0"/>
              <a:buChar char="•"/>
            </a:pPr>
            <a:r>
              <a:rPr lang="en-US" sz="1200" kern="1200" dirty="0">
                <a:solidFill>
                  <a:srgbClr val="002060"/>
                </a:solidFill>
                <a:effectLst/>
                <a:latin typeface="Helvetica" pitchFamily="2" charset="0"/>
              </a:rPr>
              <a:t>easy to find an effect if explore the data after collecting results</a:t>
            </a: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46</a:t>
            </a:fld>
            <a:endParaRPr lang="en-US"/>
          </a:p>
        </p:txBody>
      </p:sp>
    </p:spTree>
    <p:extLst>
      <p:ext uri="{BB962C8B-B14F-4D97-AF65-F5344CB8AC3E}">
        <p14:creationId xmlns:p14="http://schemas.microsoft.com/office/powerpoint/2010/main" val="514493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92500"/>
          </a:bodyPr>
          <a:lstStyle/>
          <a:p>
            <a:r>
              <a:rPr lang="en-US" dirty="0">
                <a:solidFill>
                  <a:srgbClr val="002060"/>
                </a:solidFill>
                <a:latin typeface="Helvetica" pitchFamily="2" charset="0"/>
              </a:rPr>
              <a:t>Randomize, blinded studies (even for tissue culture experiments), positive/negative controls for each experiment, use of validated reagents, replication in different models,  dosage/time courses instead of isolated data points, presentation of representative data</a:t>
            </a:r>
          </a:p>
          <a:p>
            <a:endParaRPr lang="en-US" dirty="0">
              <a:solidFill>
                <a:srgbClr val="002060"/>
              </a:solidFill>
              <a:latin typeface="Helvetica" pitchFamily="2" charset="0"/>
            </a:endParaRPr>
          </a:p>
          <a:p>
            <a:r>
              <a:rPr lang="en-US" dirty="0">
                <a:solidFill>
                  <a:srgbClr val="002060"/>
                </a:solidFill>
                <a:latin typeface="Helvetica" pitchFamily="2" charset="0"/>
              </a:rPr>
              <a:t>Power calculation to determine sample size, large sample sizes</a:t>
            </a:r>
          </a:p>
          <a:p>
            <a:endParaRPr lang="en-US" dirty="0">
              <a:solidFill>
                <a:srgbClr val="002060"/>
              </a:solidFill>
              <a:latin typeface="Helvetica" pitchFamily="2" charset="0"/>
            </a:endParaRPr>
          </a:p>
          <a:p>
            <a:r>
              <a:rPr lang="en-US" dirty="0">
                <a:solidFill>
                  <a:srgbClr val="002060"/>
                </a:solidFill>
                <a:latin typeface="Helvetica" pitchFamily="2" charset="0"/>
              </a:rPr>
              <a:t>Validate experimental systems:  measuring what supposed to be measuring</a:t>
            </a:r>
          </a:p>
          <a:p>
            <a:r>
              <a:rPr lang="en-US" dirty="0">
                <a:solidFill>
                  <a:srgbClr val="002060"/>
                </a:solidFill>
                <a:latin typeface="Helvetica" pitchFamily="2" charset="0"/>
              </a:rPr>
              <a:t>Consider biological variables (sex, weight) </a:t>
            </a:r>
          </a:p>
          <a:p>
            <a:endParaRPr lang="en-US" dirty="0">
              <a:solidFill>
                <a:srgbClr val="002060"/>
              </a:solidFill>
              <a:latin typeface="Helvetica" pitchFamily="2" charset="0"/>
            </a:endParaRPr>
          </a:p>
          <a:p>
            <a:r>
              <a:rPr lang="en-US" dirty="0">
                <a:solidFill>
                  <a:srgbClr val="002060"/>
                </a:solidFill>
                <a:latin typeface="Helvetica" pitchFamily="2" charset="0"/>
              </a:rPr>
              <a:t>Following original design plan and analyzing all results (not stopping or dropping samples that “aren’t working”);  avoids </a:t>
            </a:r>
            <a:r>
              <a:rPr lang="en-US" dirty="0" err="1">
                <a:solidFill>
                  <a:srgbClr val="002060"/>
                </a:solidFill>
                <a:latin typeface="Helvetica" pitchFamily="2" charset="0"/>
              </a:rPr>
              <a:t>HARKing</a:t>
            </a:r>
            <a:r>
              <a:rPr lang="en-US" dirty="0">
                <a:solidFill>
                  <a:srgbClr val="002060"/>
                </a:solidFill>
                <a:latin typeface="Helvetica" pitchFamily="2" charset="0"/>
              </a:rPr>
              <a:t> and </a:t>
            </a:r>
            <a:r>
              <a:rPr lang="en-US" i="1" dirty="0">
                <a:solidFill>
                  <a:srgbClr val="002060"/>
                </a:solidFill>
                <a:latin typeface="Helvetica" pitchFamily="2" charset="0"/>
              </a:rPr>
              <a:t>P</a:t>
            </a:r>
            <a:r>
              <a:rPr lang="en-US" dirty="0">
                <a:solidFill>
                  <a:srgbClr val="002060"/>
                </a:solidFill>
                <a:latin typeface="Helvetica" pitchFamily="2" charset="0"/>
              </a:rPr>
              <a:t>-hacking</a:t>
            </a:r>
          </a:p>
          <a:p>
            <a:r>
              <a:rPr lang="en-US" dirty="0">
                <a:solidFill>
                  <a:srgbClr val="002060"/>
                </a:solidFill>
                <a:latin typeface="Helvetica" pitchFamily="2" charset="0"/>
              </a:rPr>
              <a:t>Full data deposition;  code/software sharing</a:t>
            </a:r>
          </a:p>
          <a:p>
            <a:endParaRPr lang="en-US" dirty="0">
              <a:solidFill>
                <a:srgbClr val="002060"/>
              </a:solidFill>
              <a:latin typeface="Helvetica" pitchFamily="2" charset="0"/>
            </a:endParaRPr>
          </a:p>
          <a:p>
            <a:r>
              <a:rPr lang="en-US" kern="1200" dirty="0">
                <a:solidFill>
                  <a:srgbClr val="002060"/>
                </a:solidFill>
                <a:effectLst/>
                <a:latin typeface="Helvetica" pitchFamily="2" charset="0"/>
              </a:rPr>
              <a:t>Resist the need to be first, with its concomitant rewards, will trump the need to be right.</a:t>
            </a:r>
          </a:p>
          <a:p>
            <a:endParaRPr lang="en-US" dirty="0">
              <a:solidFill>
                <a:srgbClr val="002060"/>
              </a:solidFill>
              <a:latin typeface="Helvetica" pitchFamily="2" charset="0"/>
            </a:endParaRPr>
          </a:p>
          <a:p>
            <a:r>
              <a:rPr lang="en-US" dirty="0">
                <a:solidFill>
                  <a:srgbClr val="002060"/>
                </a:solidFill>
                <a:latin typeface="Helvetica" pitchFamily="2" charset="0"/>
              </a:rPr>
              <a:t>Lose the bar/ line graphs for color-coded dot plots, box plots, violin graphs, with exact p values (not p &lt; 0.05), etc.</a:t>
            </a:r>
          </a:p>
          <a:p>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rgbClr val="002060"/>
                </a:solidFill>
                <a:effectLst/>
                <a:latin typeface="Helvetica" pitchFamily="2" charset="0"/>
              </a:rPr>
              <a:t>Align career success with reproducibility:  system should equally reward reproducibility balanced with novelty/impact.</a:t>
            </a:r>
          </a:p>
          <a:p>
            <a:r>
              <a:rPr lang="en-US" kern="1200" dirty="0">
                <a:solidFill>
                  <a:srgbClr val="002060"/>
                </a:solidFill>
                <a:effectLst/>
                <a:latin typeface="Helvetica" pitchFamily="2" charset="0"/>
              </a:rPr>
              <a:t>Reward confirmatory experiments, and publishing negative data,</a:t>
            </a:r>
          </a:p>
          <a:p>
            <a:endParaRPr lang="en-US" kern="1200" dirty="0">
              <a:solidFill>
                <a:srgbClr val="002060"/>
              </a:solidFill>
              <a:effectLst/>
              <a:latin typeface="Helvetica" pitchFamily="2" charset="0"/>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47</a:t>
            </a:fld>
            <a:endParaRPr lang="en-US"/>
          </a:p>
        </p:txBody>
      </p:sp>
    </p:spTree>
    <p:extLst>
      <p:ext uri="{BB962C8B-B14F-4D97-AF65-F5344CB8AC3E}">
        <p14:creationId xmlns:p14="http://schemas.microsoft.com/office/powerpoint/2010/main" val="3991980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48</a:t>
            </a:fld>
            <a:endParaRPr lang="en-US"/>
          </a:p>
        </p:txBody>
      </p:sp>
    </p:spTree>
    <p:extLst>
      <p:ext uri="{BB962C8B-B14F-4D97-AF65-F5344CB8AC3E}">
        <p14:creationId xmlns:p14="http://schemas.microsoft.com/office/powerpoint/2010/main" val="23641442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solidFill>
                <a:srgbClr val="002060"/>
              </a:solidFill>
              <a:latin typeface="Helvetica" pitchFamily="2" charset="0"/>
            </a:endParaRPr>
          </a:p>
          <a:p>
            <a:r>
              <a:rPr lang="en-US" dirty="0">
                <a:solidFill>
                  <a:srgbClr val="002060"/>
                </a:solidFill>
                <a:latin typeface="Helvetica" pitchFamily="2" charset="0"/>
              </a:rPr>
              <a:t>SRR – What’s in it for you</a:t>
            </a:r>
          </a:p>
          <a:p>
            <a:pPr marL="411480" lvl="1" indent="0">
              <a:buNone/>
            </a:pPr>
            <a:endParaRPr lang="en-US" b="1" i="1" dirty="0">
              <a:solidFill>
                <a:srgbClr val="001D5F"/>
              </a:solidFill>
              <a:latin typeface="Helvetica" pitchFamily="2" charset="0"/>
            </a:endParaRPr>
          </a:p>
          <a:p>
            <a:pPr marL="411480" lvl="1" indent="0">
              <a:buNone/>
            </a:pPr>
            <a:r>
              <a:rPr lang="en-US" b="1" i="1" dirty="0">
                <a:solidFill>
                  <a:srgbClr val="001D5F"/>
                </a:solidFill>
                <a:latin typeface="Helvetica" pitchFamily="2" charset="0"/>
              </a:rPr>
              <a:t>Promotes experimental quality:  </a:t>
            </a:r>
            <a:r>
              <a:rPr lang="en-US" b="1" i="1" dirty="0">
                <a:solidFill>
                  <a:srgbClr val="A20001"/>
                </a:solidFill>
                <a:latin typeface="Helvetica" pitchFamily="2" charset="0"/>
              </a:rPr>
              <a:t>learn something new every experiment</a:t>
            </a:r>
          </a:p>
          <a:p>
            <a:pPr marL="411480" lvl="1" indent="0">
              <a:buNone/>
            </a:pPr>
            <a:endParaRPr lang="en-US" b="1" i="1" dirty="0">
              <a:solidFill>
                <a:srgbClr val="001D5F"/>
              </a:solidFill>
              <a:latin typeface="Helvetica" pitchFamily="2" charset="0"/>
            </a:endParaRPr>
          </a:p>
          <a:p>
            <a:pPr marL="411480" lvl="1" indent="0">
              <a:buNone/>
            </a:pPr>
            <a:r>
              <a:rPr lang="en-US" b="1" i="1" dirty="0">
                <a:solidFill>
                  <a:srgbClr val="001D5F"/>
                </a:solidFill>
                <a:latin typeface="Helvetica" pitchFamily="2" charset="0"/>
              </a:rPr>
              <a:t>Facilitates reproducibility</a:t>
            </a:r>
          </a:p>
          <a:p>
            <a:pPr marL="411480" lvl="1" indent="0">
              <a:buNone/>
            </a:pPr>
            <a:endParaRPr lang="en-US" b="1" i="1" dirty="0">
              <a:solidFill>
                <a:srgbClr val="001D5F"/>
              </a:solidFill>
              <a:latin typeface="Helvetica" pitchFamily="2" charset="0"/>
            </a:endParaRPr>
          </a:p>
          <a:p>
            <a:pPr marL="411480" lvl="1" indent="0">
              <a:buNone/>
            </a:pPr>
            <a:r>
              <a:rPr lang="en-US" b="1" i="1" dirty="0">
                <a:solidFill>
                  <a:srgbClr val="001D5F"/>
                </a:solidFill>
                <a:latin typeface="Helvetica" pitchFamily="2" charset="0"/>
              </a:rPr>
              <a:t>Avoids bias</a:t>
            </a:r>
          </a:p>
          <a:p>
            <a:pPr marL="411480" lvl="1" indent="0">
              <a:buNone/>
            </a:pPr>
            <a:endParaRPr lang="en-US" b="1" i="1" dirty="0">
              <a:solidFill>
                <a:srgbClr val="001D5F"/>
              </a:solidFill>
              <a:latin typeface="Helvetica" pitchFamily="2" charset="0"/>
            </a:endParaRPr>
          </a:p>
          <a:p>
            <a:pPr marL="411480" lvl="1" indent="0">
              <a:buNone/>
            </a:pPr>
            <a:r>
              <a:rPr lang="en-US" b="1" i="1" dirty="0">
                <a:solidFill>
                  <a:srgbClr val="001D5F"/>
                </a:solidFill>
                <a:latin typeface="Helvetica" pitchFamily="2" charset="0"/>
              </a:rPr>
              <a:t>Saves time, resources, and avoids frustration (</a:t>
            </a:r>
            <a:r>
              <a:rPr lang="en-US" dirty="0">
                <a:solidFill>
                  <a:srgbClr val="002060"/>
                </a:solidFill>
                <a:latin typeface="Helvetica" pitchFamily="2" charset="0"/>
              </a:rPr>
              <a:t>mainly yours)</a:t>
            </a:r>
          </a:p>
        </p:txBody>
      </p:sp>
      <p:sp>
        <p:nvSpPr>
          <p:cNvPr id="4" name="Slide Number Placeholder 3"/>
          <p:cNvSpPr>
            <a:spLocks noGrp="1"/>
          </p:cNvSpPr>
          <p:nvPr>
            <p:ph type="sldNum" sz="quarter" idx="5"/>
          </p:nvPr>
        </p:nvSpPr>
        <p:spPr/>
        <p:txBody>
          <a:bodyPr/>
          <a:lstStyle/>
          <a:p>
            <a:fld id="{4E5FF243-91AF-0049-992A-6FF3650F644B}" type="slidenum">
              <a:rPr lang="en-US" smtClean="0"/>
              <a:t>49</a:t>
            </a:fld>
            <a:endParaRPr lang="en-US"/>
          </a:p>
        </p:txBody>
      </p:sp>
    </p:spTree>
    <p:extLst>
      <p:ext uri="{BB962C8B-B14F-4D97-AF65-F5344CB8AC3E}">
        <p14:creationId xmlns:p14="http://schemas.microsoft.com/office/powerpoint/2010/main" val="3615603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solidFill>
                  <a:srgbClr val="002060"/>
                </a:solidFill>
                <a:latin typeface="Helvetica" pitchFamily="2" charset="0"/>
              </a:rPr>
              <a:t>What are your goals?  Give me some words…</a:t>
            </a:r>
          </a:p>
          <a:p>
            <a:endParaRPr lang="en-US" dirty="0">
              <a:solidFill>
                <a:srgbClr val="002060"/>
              </a:solidFill>
              <a:latin typeface="Helvetica" pitchFamily="2" charset="0"/>
            </a:endParaRPr>
          </a:p>
          <a:p>
            <a:r>
              <a:rPr lang="en-US" dirty="0">
                <a:solidFill>
                  <a:srgbClr val="002060"/>
                </a:solidFill>
                <a:latin typeface="Helvetica" pitchFamily="2" charset="0"/>
              </a:rPr>
              <a:t>Do good science – we are all curious and like solving problems</a:t>
            </a:r>
          </a:p>
          <a:p>
            <a:r>
              <a:rPr lang="en-US" dirty="0">
                <a:solidFill>
                  <a:srgbClr val="002060"/>
                </a:solidFill>
                <a:latin typeface="Helvetica" pitchFamily="2" charset="0"/>
              </a:rPr>
              <a:t>Recognize good science</a:t>
            </a:r>
          </a:p>
          <a:p>
            <a:r>
              <a:rPr lang="en-US" dirty="0">
                <a:solidFill>
                  <a:srgbClr val="002060"/>
                </a:solidFill>
                <a:latin typeface="Helvetica" pitchFamily="2" charset="0"/>
              </a:rPr>
              <a:t>Help Others – Kelly Jordan-Sciutto talked about this a lot from the point of view of you getting mentorship from others.  Remember that you guide others, too</a:t>
            </a:r>
          </a:p>
          <a:p>
            <a:endParaRPr lang="en-US" dirty="0">
              <a:solidFill>
                <a:srgbClr val="002060"/>
              </a:solidFill>
              <a:latin typeface="Helvetica" pitchFamily="2" charset="0"/>
            </a:endParaRPr>
          </a:p>
          <a:p>
            <a:r>
              <a:rPr lang="en-US" dirty="0">
                <a:solidFill>
                  <a:srgbClr val="002060"/>
                </a:solidFill>
                <a:latin typeface="Helvetica" pitchFamily="2" charset="0"/>
              </a:rPr>
              <a:t>You are creating your professional self.</a:t>
            </a:r>
          </a:p>
          <a:p>
            <a:endParaRPr lang="en-US" dirty="0">
              <a:solidFill>
                <a:srgbClr val="002060"/>
              </a:solidFill>
              <a:latin typeface="Helvetica" pitchFamily="2" charset="0"/>
            </a:endParaRPr>
          </a:p>
          <a:p>
            <a:r>
              <a:rPr lang="en-US" dirty="0">
                <a:solidFill>
                  <a:srgbClr val="002060"/>
                </a:solidFill>
                <a:latin typeface="Helvetica" pitchFamily="2" charset="0"/>
              </a:rPr>
              <a:t>One characteristic of some highly-successful trainees:  always had a plan for the next step in their career. When they started their PhDs, they were already thinking about where they would do their postdocs.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2BC122C-7AD9-AB48-A88B-459B90E1C581}" type="slidenum">
              <a:rPr lang="en-US" smtClean="0"/>
              <a:pPr>
                <a:defRPr/>
              </a:pPr>
              <a:t>5</a:t>
            </a:fld>
            <a:endParaRPr lang="en-US"/>
          </a:p>
        </p:txBody>
      </p:sp>
    </p:spTree>
    <p:extLst>
      <p:ext uri="{BB962C8B-B14F-4D97-AF65-F5344CB8AC3E}">
        <p14:creationId xmlns:p14="http://schemas.microsoft.com/office/powerpoint/2010/main" val="3905240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85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1D5F"/>
                </a:solidFill>
                <a:latin typeface="Helvetica" pitchFamily="2" charset="0"/>
                <a:ea typeface="Helvetica" charset="0"/>
                <a:cs typeface="Helvetica" charset="0"/>
              </a:rPr>
              <a:t>For the remaining minutes, I would like to explain the myriad ways you will be trained and exposed to aspects of experimental design as part of your formal graduate education at Penn.</a:t>
            </a:r>
          </a:p>
          <a:p>
            <a:endParaRPr lang="en-US" dirty="0">
              <a:solidFill>
                <a:srgbClr val="001D5F"/>
              </a:solidFill>
              <a:latin typeface="Helvetica" pitchFamily="2" charset="0"/>
            </a:endParaRPr>
          </a:p>
          <a:p>
            <a:r>
              <a:rPr lang="en-US" dirty="0">
                <a:solidFill>
                  <a:srgbClr val="001D5F"/>
                </a:solidFill>
                <a:latin typeface="Helvetica" pitchFamily="2" charset="0"/>
              </a:rPr>
              <a:t>Critical Scientist</a:t>
            </a:r>
          </a:p>
          <a:p>
            <a:r>
              <a:rPr lang="en-US" dirty="0">
                <a:solidFill>
                  <a:srgbClr val="001D5F"/>
                </a:solidFill>
                <a:latin typeface="Helvetica" pitchFamily="2" charset="0"/>
              </a:rPr>
              <a:t>Lab Rotations/Modeling:  Labs perform science differently. </a:t>
            </a:r>
            <a:r>
              <a:rPr lang="en-US" sz="1200" kern="1200" dirty="0">
                <a:solidFill>
                  <a:srgbClr val="001D5F"/>
                </a:solidFill>
                <a:effectLst/>
                <a:latin typeface="Helvetica" pitchFamily="2" charset="0"/>
                <a:ea typeface="ＭＳ Ｐゴシック" charset="-128"/>
              </a:rPr>
              <a:t>  Scientists can be </a:t>
            </a:r>
            <a:r>
              <a:rPr lang="en-US" sz="1200" kern="1200" dirty="0">
                <a:solidFill>
                  <a:srgbClr val="001D5F"/>
                </a:solidFill>
                <a:effectLst/>
                <a:latin typeface="Helvetica" pitchFamily="2" charset="0"/>
                <a:ea typeface="ＭＳ Ｐゴシック" charset="-128"/>
                <a:cs typeface="ＭＳ Ｐゴシック" charset="-128"/>
              </a:rPr>
              <a:t>passionately critical of different approaches to a given problem.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solidFill>
                <a:srgbClr val="001D5F"/>
              </a:solidFill>
              <a:latin typeface="Helvetica"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rgbClr val="001D5F"/>
                </a:solidFill>
                <a:latin typeface="Helvetica" pitchFamily="2" charset="0"/>
              </a:rPr>
              <a:t>Preliminary Exams:  is a detailed plan of your thesis research</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solidFill>
                <a:srgbClr val="001D5F"/>
              </a:solidFill>
              <a:latin typeface="Helvetica" pitchFamily="2" charset="0"/>
            </a:endParaRPr>
          </a:p>
          <a:p>
            <a:pPr algn="l"/>
            <a:r>
              <a:rPr lang="en-US" u="sng" dirty="0">
                <a:solidFill>
                  <a:srgbClr val="001D5F"/>
                </a:solidFill>
                <a:latin typeface="Helvetica" pitchFamily="2" charset="0"/>
              </a:rPr>
              <a:t>Training</a:t>
            </a:r>
          </a:p>
          <a:p>
            <a:pPr algn="l"/>
            <a:r>
              <a:rPr lang="en-US" sz="1200" dirty="0">
                <a:solidFill>
                  <a:srgbClr val="001D5F"/>
                </a:solidFill>
                <a:latin typeface="Helvetica" pitchFamily="2" charset="0"/>
              </a:rPr>
              <a:t>Connectivity with Responsible Conduct of Research and Scientific Rigor and Reproducibility</a:t>
            </a:r>
          </a:p>
          <a:p>
            <a:pPr algn="l"/>
            <a:endParaRPr lang="en-US" sz="1200" dirty="0">
              <a:solidFill>
                <a:srgbClr val="001D5F"/>
              </a:solidFill>
              <a:latin typeface="Helvetica" pitchFamily="2" charset="0"/>
            </a:endParaRPr>
          </a:p>
          <a:p>
            <a:pPr algn="l"/>
            <a:r>
              <a:rPr lang="en-US" u="sng" dirty="0">
                <a:solidFill>
                  <a:srgbClr val="001D5F"/>
                </a:solidFill>
                <a:latin typeface="Helvetica" pitchFamily="2" charset="0"/>
              </a:rPr>
              <a:t>Classes</a:t>
            </a:r>
          </a:p>
          <a:p>
            <a:pPr algn="l"/>
            <a:r>
              <a:rPr lang="en-US" sz="1200" dirty="0">
                <a:solidFill>
                  <a:srgbClr val="001D5F"/>
                </a:solidFill>
                <a:latin typeface="Helvetica" pitchFamily="2" charset="0"/>
              </a:rPr>
              <a:t>Basis of knowledge</a:t>
            </a:r>
          </a:p>
          <a:p>
            <a:pPr algn="l"/>
            <a:r>
              <a:rPr lang="en-US" sz="1200" dirty="0">
                <a:solidFill>
                  <a:srgbClr val="001D5F"/>
                </a:solidFill>
                <a:latin typeface="Helvetica" pitchFamily="2" charset="0"/>
              </a:rPr>
              <a:t>Exam Questions</a:t>
            </a:r>
          </a:p>
          <a:p>
            <a:pPr algn="l"/>
            <a:r>
              <a:rPr lang="en-US" sz="1200" dirty="0">
                <a:solidFill>
                  <a:srgbClr val="001D5F"/>
                </a:solidFill>
                <a:latin typeface="Helvetica" pitchFamily="2" charset="0"/>
              </a:rPr>
              <a:t>Class Participation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solidFill>
                <a:srgbClr val="001D5F"/>
              </a:solidFill>
              <a:latin typeface="Helvetica" pitchFamily="2" charset="0"/>
              <a:ea typeface="Helvetica" charset="0"/>
              <a:cs typeface="Helvetica" charset="0"/>
            </a:endParaRPr>
          </a:p>
          <a:p>
            <a:pPr algn="l"/>
            <a:r>
              <a:rPr lang="en-US" sz="1200" u="sng" dirty="0">
                <a:solidFill>
                  <a:srgbClr val="001D5F"/>
                </a:solidFill>
                <a:latin typeface="Helvetica" pitchFamily="2" charset="0"/>
              </a:rPr>
              <a:t>Thesis Research</a:t>
            </a:r>
          </a:p>
          <a:p>
            <a:pPr algn="l"/>
            <a:r>
              <a:rPr lang="en-US" sz="1200" dirty="0">
                <a:solidFill>
                  <a:srgbClr val="001D5F"/>
                </a:solidFill>
                <a:latin typeface="Helvetica" pitchFamily="2" charset="0"/>
              </a:rPr>
              <a:t>Repeating experiments.  (yours and others)</a:t>
            </a:r>
          </a:p>
          <a:p>
            <a:pPr algn="l"/>
            <a:r>
              <a:rPr lang="en-US" sz="1200" dirty="0">
                <a:solidFill>
                  <a:srgbClr val="001D5F"/>
                </a:solidFill>
                <a:latin typeface="Helvetica" pitchFamily="2" charset="0"/>
              </a:rPr>
              <a:t>Extending</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1D5F"/>
                </a:solidFill>
                <a:latin typeface="Helvetica" pitchFamily="2" charset="0"/>
                <a:ea typeface="Helvetica" charset="0"/>
                <a:cs typeface="Helvetica"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rgbClr val="001D5F"/>
                </a:solidFill>
                <a:latin typeface="Helvetica" pitchFamily="2" charset="0"/>
              </a:rPr>
              <a:t>Throughout all your training, you will have to filter and execute.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solidFill>
                <a:srgbClr val="001D5F"/>
              </a:solidFill>
              <a:latin typeface="Helvetica"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rgbClr val="001D5F"/>
                </a:solidFill>
                <a:latin typeface="Helvetica" pitchFamily="2" charset="0"/>
              </a:rPr>
              <a:t>At the end of your grad school career:  </a:t>
            </a:r>
            <a:r>
              <a:rPr lang="en-US" sz="1200" dirty="0">
                <a:solidFill>
                  <a:srgbClr val="001D5F"/>
                </a:solidFill>
                <a:latin typeface="Helvetica" pitchFamily="2" charset="0"/>
                <a:ea typeface="Helvetica" charset="0"/>
                <a:cs typeface="Helvetica" charset="0"/>
              </a:rPr>
              <a:t>Have I done the experiment as well as I possibly could?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solidFill>
                <a:srgbClr val="001D5F"/>
              </a:solidFill>
              <a:latin typeface="Helvetica" pitchFamily="2" charset="0"/>
              <a:ea typeface="Helvetica" charset="0"/>
              <a:cs typeface="Helvetica"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solidFill>
                <a:srgbClr val="001D5F"/>
              </a:solidFill>
              <a:latin typeface="Helvetica" pitchFamily="2" charset="0"/>
              <a:ea typeface="Helvetica" charset="0"/>
              <a:cs typeface="Helvetica" charset="0"/>
            </a:endParaRP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50</a:t>
            </a:fld>
            <a:endParaRPr lang="en-US"/>
          </a:p>
        </p:txBody>
      </p:sp>
    </p:spTree>
    <p:extLst>
      <p:ext uri="{BB962C8B-B14F-4D97-AF65-F5344CB8AC3E}">
        <p14:creationId xmlns:p14="http://schemas.microsoft.com/office/powerpoint/2010/main" val="1946516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a:solidFill>
                  <a:srgbClr val="001D5F"/>
                </a:solidFill>
                <a:effectLst/>
                <a:latin typeface="Helvetica" pitchFamily="2" charset="0"/>
                <a:ea typeface="ＭＳ Ｐゴシック" charset="-128"/>
                <a:cs typeface="ＭＳ Ｐゴシック" charset="-128"/>
              </a:rPr>
              <a:t>In order to design an experiment that effectively adds to current knowledge, it is necessary to understand the current state of knowledge, as well as to have an idea of what the outcome of the experiment will add.</a:t>
            </a:r>
          </a:p>
        </p:txBody>
      </p:sp>
      <p:sp>
        <p:nvSpPr>
          <p:cNvPr id="4" name="Slide Number Placeholder 3"/>
          <p:cNvSpPr>
            <a:spLocks noGrp="1"/>
          </p:cNvSpPr>
          <p:nvPr>
            <p:ph type="sldNum" sz="quarter" idx="5"/>
          </p:nvPr>
        </p:nvSpPr>
        <p:spPr/>
        <p:txBody>
          <a:bodyPr/>
          <a:lstStyle/>
          <a:p>
            <a:fld id="{4E5FF243-91AF-0049-992A-6FF3650F644B}" type="slidenum">
              <a:rPr lang="en-US" smtClean="0"/>
              <a:t>51</a:t>
            </a:fld>
            <a:endParaRPr lang="en-US"/>
          </a:p>
        </p:txBody>
      </p:sp>
    </p:spTree>
    <p:extLst>
      <p:ext uri="{BB962C8B-B14F-4D97-AF65-F5344CB8AC3E}">
        <p14:creationId xmlns:p14="http://schemas.microsoft.com/office/powerpoint/2010/main" val="42035427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solidFill>
                  <a:srgbClr val="002060"/>
                </a:solidFill>
                <a:latin typeface="Helvetica" pitchFamily="2" charset="0"/>
              </a:rPr>
              <a:t>Lab Rotations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Lab cultures differ in structure, </a:t>
            </a:r>
            <a:r>
              <a:rPr lang="en-US" kern="1200" dirty="0">
                <a:solidFill>
                  <a:srgbClr val="002060"/>
                </a:solidFill>
                <a:effectLst/>
                <a:latin typeface="Helvetica" pitchFamily="2" charset="0"/>
              </a:rPr>
              <a:t>philosophy and mission.  Lab rotations allow sampling of different styles of performing science to see which best aligns with your values.</a:t>
            </a:r>
          </a:p>
          <a:p>
            <a:pPr marL="165100" marR="0" lvl="0" indent="-165100" algn="l" defTabSz="914400" rtl="0" eaLnBrk="1" fontAlgn="auto" latinLnBrk="0" hangingPunct="1">
              <a:lnSpc>
                <a:spcPct val="100000"/>
              </a:lnSpc>
              <a:spcBef>
                <a:spcPts val="0"/>
              </a:spcBef>
              <a:spcAft>
                <a:spcPts val="0"/>
              </a:spcAft>
              <a:buClrTx/>
              <a:buSzTx/>
              <a:buFontTx/>
              <a:buNone/>
              <a:defRPr/>
            </a:pPr>
            <a:endParaRPr lang="en-US" kern="1200" dirty="0">
              <a:solidFill>
                <a:srgbClr val="002060"/>
              </a:solidFill>
              <a:effectLst/>
              <a:latin typeface="Helvetica" pitchFamily="2" charset="0"/>
            </a:endParaRPr>
          </a:p>
          <a:p>
            <a:pPr marL="165100" lvl="1" indent="-165100">
              <a:buFont typeface="Arial" charset="0"/>
              <a:buChar char="•"/>
            </a:pPr>
            <a:r>
              <a:rPr lang="en-US" b="0" dirty="0">
                <a:solidFill>
                  <a:srgbClr val="002060"/>
                </a:solidFill>
                <a:latin typeface="Helvetica" pitchFamily="2" charset="0"/>
                <a:ea typeface="Helvetica" charset="0"/>
                <a:cs typeface="Helvetica" charset="0"/>
              </a:rPr>
              <a:t>No hard, fast rules – no mandate about science; not just one way to think about experimental design</a:t>
            </a:r>
          </a:p>
          <a:p>
            <a:pPr marL="165100" lvl="1" indent="-165100">
              <a:buFont typeface="Arial" charset="0"/>
              <a:buChar char="•"/>
            </a:pPr>
            <a:r>
              <a:rPr lang="en-US" b="0" dirty="0">
                <a:solidFill>
                  <a:srgbClr val="002060"/>
                </a:solidFill>
                <a:latin typeface="Helvetica" pitchFamily="2" charset="0"/>
                <a:ea typeface="Helvetica" charset="0"/>
                <a:cs typeface="Helvetica" charset="0"/>
              </a:rPr>
              <a:t>Its consideration applies to whether a lab would be a good fit as all PI's do not share ideas in exactly the same way.</a:t>
            </a:r>
          </a:p>
          <a:p>
            <a:pPr marL="165100" lvl="1" indent="-165100">
              <a:buFont typeface="Arial" charset="0"/>
              <a:buChar char="•"/>
            </a:pPr>
            <a:r>
              <a:rPr lang="en-US" b="0" dirty="0">
                <a:solidFill>
                  <a:srgbClr val="002060"/>
                </a:solidFill>
                <a:latin typeface="Helvetica" pitchFamily="2" charset="0"/>
                <a:ea typeface="Helvetica" charset="0"/>
                <a:cs typeface="Helvetica" charset="0"/>
              </a:rPr>
              <a:t>Example, focus on one well-developed project at a time or multiple less-developed ideas that have big payoffs (see Feasibility/Risk case study)</a:t>
            </a:r>
            <a:endParaRPr lang="en-US"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r>
              <a:rPr lang="en-US" b="1" dirty="0">
                <a:solidFill>
                  <a:srgbClr val="002060"/>
                </a:solidFill>
                <a:latin typeface="Helvetica" pitchFamily="2" charset="0"/>
              </a:rPr>
              <a:t>Hypothesis myopia </a:t>
            </a:r>
            <a:r>
              <a:rPr lang="en-US" dirty="0">
                <a:solidFill>
                  <a:srgbClr val="002060"/>
                </a:solidFill>
                <a:latin typeface="Helvetica" pitchFamily="2" charset="0"/>
              </a:rPr>
              <a:t>– collecting evidence in support a hypothesis, not looking for evidence against it, and ignoring other explanations.</a:t>
            </a:r>
          </a:p>
          <a:p>
            <a:endParaRPr lang="en-US" b="1" dirty="0">
              <a:solidFill>
                <a:srgbClr val="002060"/>
              </a:solidFill>
              <a:latin typeface="Helvetica" pitchFamily="2" charset="0"/>
              <a:ea typeface="Helvetica" charset="0"/>
              <a:cs typeface="Helvetica" charset="0"/>
            </a:endParaRPr>
          </a:p>
          <a:p>
            <a:r>
              <a:rPr lang="en-US" b="0" dirty="0">
                <a:solidFill>
                  <a:srgbClr val="002060"/>
                </a:solidFill>
                <a:latin typeface="Helvetica" pitchFamily="2" charset="0"/>
                <a:ea typeface="Helvetica" charset="0"/>
                <a:cs typeface="Helvetica" charset="0"/>
              </a:rPr>
              <a:t>Lab members encouraged to speak up about things that failed.  If PI is absent, senior lab members are in place.</a:t>
            </a:r>
          </a:p>
          <a:p>
            <a:endParaRPr lang="en-US" dirty="0">
              <a:solidFill>
                <a:srgbClr val="002060"/>
              </a:solidFill>
              <a:latin typeface="Helvetica" pitchFamily="2" charset="0"/>
            </a:endParaRPr>
          </a:p>
          <a:p>
            <a:r>
              <a:rPr lang="en-US" dirty="0">
                <a:solidFill>
                  <a:srgbClr val="002060"/>
                </a:solidFill>
                <a:latin typeface="Helvetica" pitchFamily="2" charset="0"/>
              </a:rPr>
              <a:t>Day-to-day reproducibility workflow</a:t>
            </a:r>
          </a:p>
          <a:p>
            <a:pPr marL="165100" lvl="1" indent="-165100">
              <a:buFont typeface="Arial" panose="020B0604020202020204" pitchFamily="34" charset="0"/>
              <a:buChar char="•"/>
            </a:pPr>
            <a:r>
              <a:rPr lang="en-US" dirty="0">
                <a:solidFill>
                  <a:srgbClr val="002060"/>
                </a:solidFill>
                <a:latin typeface="Helvetica" pitchFamily="2" charset="0"/>
              </a:rPr>
              <a:t>Equipment/reagent/protocol standardization with controls</a:t>
            </a:r>
          </a:p>
          <a:p>
            <a:pPr marL="165100" lvl="1" indent="-165100">
              <a:buFont typeface="Arial" panose="020B0604020202020204" pitchFamily="34" charset="0"/>
              <a:buChar char="•"/>
            </a:pPr>
            <a:r>
              <a:rPr lang="en-US" dirty="0">
                <a:solidFill>
                  <a:srgbClr val="002060"/>
                </a:solidFill>
                <a:latin typeface="Helvetica" pitchFamily="2" charset="0"/>
              </a:rPr>
              <a:t>Routinely seek to reproduce a scientific claim/reagent before commencing a research project/experiment</a:t>
            </a:r>
          </a:p>
          <a:p>
            <a:pPr marL="165100" lvl="1" indent="-165100">
              <a:buFont typeface="Arial" panose="020B0604020202020204" pitchFamily="34" charset="0"/>
              <a:buChar char="•"/>
            </a:pPr>
            <a:r>
              <a:rPr lang="en-US" b="0" dirty="0">
                <a:solidFill>
                  <a:srgbClr val="002060"/>
                </a:solidFill>
                <a:latin typeface="Helvetica" pitchFamily="2" charset="0"/>
                <a:ea typeface="Helvetica" charset="0"/>
                <a:cs typeface="Helvetica" charset="0"/>
              </a:rPr>
              <a:t>Introducing checks (example:  Independent observations in an objective manner</a:t>
            </a:r>
          </a:p>
          <a:p>
            <a:pPr algn="l"/>
            <a:endParaRPr lang="en-US" dirty="0">
              <a:solidFill>
                <a:srgbClr val="002060"/>
              </a:solidFill>
              <a:latin typeface="Helvetica" pitchFamily="2" charset="0"/>
            </a:endParaRPr>
          </a:p>
          <a:p>
            <a:r>
              <a:rPr lang="en-US" kern="1200" dirty="0">
                <a:solidFill>
                  <a:srgbClr val="002060"/>
                </a:solidFill>
                <a:effectLst/>
                <a:latin typeface="Helvetica" pitchFamily="2" charset="0"/>
              </a:rPr>
              <a:t>Data management, publication, and disseminating study results.</a:t>
            </a:r>
          </a:p>
          <a:p>
            <a:pPr marL="171450" indent="-171450">
              <a:buFont typeface="Arial" panose="020B0604020202020204" pitchFamily="34" charset="0"/>
              <a:buChar char="•"/>
            </a:pPr>
            <a:r>
              <a:rPr lang="en-US" dirty="0">
                <a:solidFill>
                  <a:srgbClr val="002060"/>
                </a:solidFill>
                <a:latin typeface="Helvetica" pitchFamily="2" charset="0"/>
              </a:rPr>
              <a:t>Data Management and sharing policy (DMSP)</a:t>
            </a:r>
            <a:endParaRPr lang="en-US" kern="1200" dirty="0">
              <a:solidFill>
                <a:srgbClr val="002060"/>
              </a:solidFill>
              <a:effectLst/>
              <a:latin typeface="Helvetica" pitchFamily="2" charset="0"/>
            </a:endParaRPr>
          </a:p>
          <a:p>
            <a:pPr marL="171450" indent="-171450">
              <a:buFont typeface="Arial" panose="020B0604020202020204" pitchFamily="34" charset="0"/>
              <a:buChar char="•"/>
            </a:pPr>
            <a:r>
              <a:rPr lang="en-US" kern="1200" dirty="0">
                <a:solidFill>
                  <a:srgbClr val="002060"/>
                </a:solidFill>
                <a:effectLst/>
                <a:latin typeface="Helvetica" pitchFamily="2" charset="0"/>
              </a:rPr>
              <a:t>Is the best experiment published rather than referencing the entire data set?</a:t>
            </a:r>
          </a:p>
          <a:p>
            <a:pPr algn="l"/>
            <a:endParaRPr lang="en-US" b="1" dirty="0">
              <a:solidFill>
                <a:srgbClr val="002060"/>
              </a:solidFill>
              <a:latin typeface="Helvetica" pitchFamily="2" charset="0"/>
            </a:endParaRPr>
          </a:p>
          <a:p>
            <a:pPr algn="l"/>
            <a:endParaRPr lang="en-US" b="1" dirty="0">
              <a:solidFill>
                <a:srgbClr val="002060"/>
              </a:solidFill>
              <a:latin typeface="Helvetica" pitchFamily="2" charset="0"/>
            </a:endParaRPr>
          </a:p>
          <a:p>
            <a:r>
              <a:rPr lang="en-US" dirty="0">
                <a:solidFill>
                  <a:srgbClr val="002060"/>
                </a:solidFill>
                <a:latin typeface="Helvetica" pitchFamily="2" charset="0"/>
              </a:rPr>
              <a:t>Laboratory Management</a:t>
            </a:r>
          </a:p>
          <a:p>
            <a:endParaRPr lang="en-US" dirty="0">
              <a:solidFill>
                <a:srgbClr val="002060"/>
              </a:solidFill>
              <a:latin typeface="Helvetica" pitchFamily="2" charset="0"/>
            </a:endParaRPr>
          </a:p>
          <a:p>
            <a:r>
              <a:rPr lang="en-US" dirty="0">
                <a:solidFill>
                  <a:srgbClr val="002060"/>
                </a:solidFill>
                <a:latin typeface="Helvetica" pitchFamily="2" charset="0"/>
              </a:rPr>
              <a:t>Day-to-day reproducibility workflow</a:t>
            </a:r>
          </a:p>
          <a:p>
            <a:pPr lvl="1"/>
            <a:r>
              <a:rPr lang="en-US" dirty="0">
                <a:solidFill>
                  <a:srgbClr val="002060"/>
                </a:solidFill>
                <a:latin typeface="Helvetica" pitchFamily="2" charset="0"/>
              </a:rPr>
              <a:t>Equipment/reagent/protocol standardization with controls</a:t>
            </a:r>
          </a:p>
          <a:p>
            <a:pPr lvl="1"/>
            <a:r>
              <a:rPr lang="en-US" dirty="0">
                <a:solidFill>
                  <a:srgbClr val="002060"/>
                </a:solidFill>
                <a:latin typeface="Helvetica" pitchFamily="2" charset="0"/>
              </a:rPr>
              <a:t>Routinely seek to reproduce a scientific claim/reagent before commencing a research project/experiment</a:t>
            </a:r>
          </a:p>
          <a:p>
            <a:pPr marL="114300" indent="0">
              <a:buNone/>
            </a:pPr>
            <a:endParaRPr lang="en-US" dirty="0">
              <a:solidFill>
                <a:srgbClr val="002060"/>
              </a:solidFill>
              <a:latin typeface="Helvetica" pitchFamily="2" charset="0"/>
            </a:endParaRPr>
          </a:p>
          <a:p>
            <a:r>
              <a:rPr lang="en-US" dirty="0">
                <a:solidFill>
                  <a:srgbClr val="002060"/>
                </a:solidFill>
                <a:latin typeface="Helvetica" pitchFamily="2" charset="0"/>
              </a:rPr>
              <a:t>Archive management plan</a:t>
            </a:r>
          </a:p>
          <a:p>
            <a:pPr lvl="1"/>
            <a:r>
              <a:rPr lang="en-US" dirty="0">
                <a:solidFill>
                  <a:srgbClr val="002060"/>
                </a:solidFill>
                <a:latin typeface="Helvetica" pitchFamily="2" charset="0"/>
              </a:rPr>
              <a:t>Organization:  Electronic notebooks/documentation</a:t>
            </a:r>
          </a:p>
          <a:p>
            <a:pPr lvl="1"/>
            <a:r>
              <a:rPr lang="en-US" dirty="0">
                <a:solidFill>
                  <a:srgbClr val="002060"/>
                </a:solidFill>
                <a:latin typeface="Helvetica" pitchFamily="2" charset="0"/>
              </a:rPr>
              <a:t>File naming (latest version, location)</a:t>
            </a:r>
          </a:p>
          <a:p>
            <a:pPr lvl="1"/>
            <a:r>
              <a:rPr lang="en-US" dirty="0">
                <a:solidFill>
                  <a:srgbClr val="002060"/>
                </a:solidFill>
                <a:latin typeface="Helvetica" pitchFamily="2" charset="0"/>
              </a:rPr>
              <a:t>Computer codes (versions, settings)</a:t>
            </a:r>
          </a:p>
          <a:p>
            <a:pPr lvl="1"/>
            <a:r>
              <a:rPr lang="en-US" dirty="0">
                <a:solidFill>
                  <a:srgbClr val="002060"/>
                </a:solidFill>
                <a:latin typeface="Helvetica" pitchFamily="2" charset="0"/>
              </a:rPr>
              <a:t>Data analysis workflows</a:t>
            </a:r>
          </a:p>
          <a:p>
            <a:pPr marL="411480" lvl="1" indent="0">
              <a:buNone/>
            </a:pPr>
            <a:endParaRPr lang="en-US" dirty="0">
              <a:solidFill>
                <a:srgbClr val="002060"/>
              </a:solidFill>
              <a:latin typeface="Helvetica" pitchFamily="2" charset="0"/>
            </a:endParaRPr>
          </a:p>
          <a:p>
            <a:pPr marL="342900" lvl="1" indent="-342900"/>
            <a:r>
              <a:rPr lang="en-US" dirty="0">
                <a:solidFill>
                  <a:srgbClr val="002060"/>
                </a:solidFill>
                <a:latin typeface="Helvetica" pitchFamily="2" charset="0"/>
              </a:rPr>
              <a:t>Accessibility/dissemination and sharing by all lab members</a:t>
            </a:r>
          </a:p>
          <a:p>
            <a:pPr algn="l"/>
            <a:endParaRPr lang="en-US" b="1" dirty="0">
              <a:solidFill>
                <a:srgbClr val="002060"/>
              </a:solidFill>
              <a:latin typeface="Helvetica" pitchFamily="2" charset="0"/>
            </a:endParaRPr>
          </a:p>
          <a:p>
            <a:endParaRPr lang="en-US" dirty="0">
              <a:solidFill>
                <a:srgbClr val="002060"/>
              </a:solidFill>
              <a:latin typeface="Helvetica" pitchFamily="2" charset="0"/>
            </a:endParaRPr>
          </a:p>
        </p:txBody>
      </p:sp>
      <p:sp>
        <p:nvSpPr>
          <p:cNvPr id="4" name="Slide Number Placeholder 3"/>
          <p:cNvSpPr>
            <a:spLocks noGrp="1"/>
          </p:cNvSpPr>
          <p:nvPr>
            <p:ph type="sldNum" sz="quarter" idx="10"/>
          </p:nvPr>
        </p:nvSpPr>
        <p:spPr/>
        <p:txBody>
          <a:bodyPr/>
          <a:lstStyle/>
          <a:p>
            <a:pPr>
              <a:defRPr/>
            </a:pPr>
            <a:fld id="{6A98CD31-1096-7F48-B0D9-E5ECB20773B1}" type="slidenum">
              <a:rPr lang="en-US" smtClean="0"/>
              <a:pPr>
                <a:defRPr/>
              </a:pPr>
              <a:t>52</a:t>
            </a:fld>
            <a:endParaRPr lang="en-US"/>
          </a:p>
        </p:txBody>
      </p:sp>
    </p:spTree>
    <p:extLst>
      <p:ext uri="{BB962C8B-B14F-4D97-AF65-F5344CB8AC3E}">
        <p14:creationId xmlns:p14="http://schemas.microsoft.com/office/powerpoint/2010/main" val="560403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rgbClr val="002060"/>
                </a:solidFill>
                <a:effectLst/>
                <a:latin typeface="Helvetica" pitchFamily="2" charset="0"/>
              </a:rPr>
              <a:t>Once the hypothesis, question, or model is set, you will need to define in depth the path to test the hypothesis, answer the question, or probe the model. </a:t>
            </a:r>
            <a:br>
              <a:rPr lang="en-US" sz="1200" dirty="0">
                <a:solidFill>
                  <a:srgbClr val="002060"/>
                </a:solidFill>
                <a:effectLst/>
                <a:latin typeface="Helvetica" pitchFamily="2" charset="0"/>
              </a:rPr>
            </a:br>
            <a:endParaRPr lang="en-US" dirty="0">
              <a:solidFill>
                <a:srgbClr val="002060"/>
              </a:solidFill>
              <a:latin typeface="Helvetica" pitchFamily="2" charset="0"/>
            </a:endParaRPr>
          </a:p>
          <a:p>
            <a:pPr marL="171450" indent="-171450">
              <a:buFont typeface="Arial" panose="020B0604020202020204" pitchFamily="34" charset="0"/>
              <a:buChar char="•"/>
            </a:pPr>
            <a:r>
              <a:rPr lang="en-US" sz="1200" kern="1200" dirty="0">
                <a:solidFill>
                  <a:srgbClr val="002060"/>
                </a:solidFill>
                <a:effectLst/>
                <a:latin typeface="Helvetica" pitchFamily="2" charset="0"/>
              </a:rPr>
              <a:t>think through the whole process from end-to-end</a:t>
            </a:r>
            <a:r>
              <a:rPr lang="en-US" sz="1200" dirty="0">
                <a:solidFill>
                  <a:srgbClr val="002060"/>
                </a:solidFill>
                <a:effectLst/>
                <a:latin typeface="Helvetica" pitchFamily="2" charset="0"/>
              </a:rPr>
              <a:t> </a:t>
            </a:r>
            <a:endParaRPr lang="en-US" dirty="0">
              <a:solidFill>
                <a:srgbClr val="002060"/>
              </a:solidFill>
              <a:latin typeface="Helvetica" pitchFamily="2" charset="0"/>
            </a:endParaRPr>
          </a:p>
          <a:p>
            <a:pPr marL="171450" indent="-171450">
              <a:buFont typeface="Arial" panose="020B0604020202020204" pitchFamily="34" charset="0"/>
              <a:buChar char="•"/>
            </a:pPr>
            <a:r>
              <a:rPr lang="en-US" sz="1200" kern="1200" dirty="0">
                <a:solidFill>
                  <a:srgbClr val="002060"/>
                </a:solidFill>
                <a:effectLst/>
                <a:latin typeface="Helvetica" pitchFamily="2" charset="0"/>
              </a:rPr>
              <a:t>identify the novel parts, the easy and hard parts</a:t>
            </a:r>
            <a:endParaRPr lang="en-US" dirty="0">
              <a:solidFill>
                <a:srgbClr val="002060"/>
              </a:solidFill>
              <a:latin typeface="Helvetica" pitchFamily="2" charset="0"/>
            </a:endParaRPr>
          </a:p>
          <a:p>
            <a:pPr marL="171450" indent="-171450">
              <a:buFont typeface="Arial" panose="020B0604020202020204" pitchFamily="34" charset="0"/>
              <a:buChar char="•"/>
            </a:pPr>
            <a:r>
              <a:rPr lang="en-US" sz="1200" kern="1200" dirty="0">
                <a:solidFill>
                  <a:srgbClr val="002060"/>
                </a:solidFill>
                <a:effectLst/>
                <a:latin typeface="Helvetica" pitchFamily="2" charset="0"/>
              </a:rPr>
              <a:t>define the key milestones and create a road map</a:t>
            </a:r>
          </a:p>
          <a:p>
            <a:pPr marL="171450" indent="-171450">
              <a:buFont typeface="Arial" panose="020B0604020202020204" pitchFamily="34" charset="0"/>
              <a:buChar char="•"/>
            </a:pPr>
            <a:endParaRPr lang="en-US" dirty="0">
              <a:solidFill>
                <a:srgbClr val="002060"/>
              </a:solidFill>
              <a:latin typeface="Helvetica" pitchFamily="2" charset="0"/>
            </a:endParaRPr>
          </a:p>
          <a:p>
            <a:endParaRPr lang="en-US" b="1" dirty="0">
              <a:solidFill>
                <a:srgbClr val="002060"/>
              </a:solidFill>
              <a:latin typeface="Helvetica" pitchFamily="2" charset="0"/>
              <a:ea typeface="Helvetica" charset="0"/>
              <a:cs typeface="Helvetica" charset="0"/>
            </a:endParaRPr>
          </a:p>
          <a:p>
            <a:r>
              <a:rPr lang="en-US" b="1" i="1" dirty="0">
                <a:solidFill>
                  <a:srgbClr val="002060"/>
                </a:solidFill>
                <a:latin typeface="Helvetica" pitchFamily="2" charset="0"/>
                <a:ea typeface="Helvetica" charset="0"/>
                <a:cs typeface="Helvetica" charset="0"/>
              </a:rPr>
              <a:t>Statistics</a:t>
            </a:r>
            <a:endParaRPr lang="en-US" b="1" dirty="0">
              <a:solidFill>
                <a:srgbClr val="002060"/>
              </a:solidFill>
              <a:latin typeface="Helvetica" pitchFamily="2" charset="0"/>
              <a:ea typeface="Helvetica" charset="0"/>
              <a:cs typeface="Helvetica" charset="0"/>
            </a:endParaRPr>
          </a:p>
          <a:p>
            <a:r>
              <a:rPr lang="en-US" b="1" dirty="0">
                <a:solidFill>
                  <a:srgbClr val="002060"/>
                </a:solidFill>
                <a:latin typeface="Helvetica" pitchFamily="2" charset="0"/>
                <a:ea typeface="Helvetica" charset="0"/>
                <a:cs typeface="Helvetica" charset="0"/>
              </a:rPr>
              <a:t>Statisticians need this information up front</a:t>
            </a:r>
          </a:p>
          <a:p>
            <a:pPr lvl="1"/>
            <a:r>
              <a:rPr lang="en-US" b="1" dirty="0">
                <a:solidFill>
                  <a:srgbClr val="002060"/>
                </a:solidFill>
                <a:latin typeface="Helvetica" pitchFamily="2" charset="0"/>
                <a:ea typeface="Helvetica" charset="0"/>
                <a:cs typeface="Helvetica" charset="0"/>
              </a:rPr>
              <a:t>How to collect</a:t>
            </a:r>
          </a:p>
          <a:p>
            <a:pPr lvl="1"/>
            <a:r>
              <a:rPr lang="en-US" b="1" dirty="0">
                <a:solidFill>
                  <a:srgbClr val="002060"/>
                </a:solidFill>
                <a:latin typeface="Helvetica" pitchFamily="2" charset="0"/>
                <a:ea typeface="Helvetica" charset="0"/>
                <a:cs typeface="Helvetica" charset="0"/>
              </a:rPr>
              <a:t>What to control for</a:t>
            </a:r>
          </a:p>
          <a:p>
            <a:pPr lvl="1"/>
            <a:r>
              <a:rPr lang="en-US" b="1" dirty="0">
                <a:solidFill>
                  <a:srgbClr val="002060"/>
                </a:solidFill>
                <a:latin typeface="Helvetica" pitchFamily="2" charset="0"/>
                <a:ea typeface="Helvetica" charset="0"/>
                <a:cs typeface="Helvetica" charset="0"/>
              </a:rPr>
              <a:t>Number of data points</a:t>
            </a:r>
          </a:p>
          <a:p>
            <a:pPr lvl="1"/>
            <a:r>
              <a:rPr lang="en-US" b="1" dirty="0">
                <a:solidFill>
                  <a:srgbClr val="002060"/>
                </a:solidFill>
                <a:latin typeface="Helvetica" pitchFamily="2" charset="0"/>
                <a:ea typeface="Helvetica" charset="0"/>
                <a:cs typeface="Helvetica" charset="0"/>
              </a:rPr>
              <a:t>What things you will quantify?</a:t>
            </a:r>
          </a:p>
          <a:p>
            <a:endParaRPr lang="en-US" b="1" dirty="0">
              <a:solidFill>
                <a:srgbClr val="002060"/>
              </a:solidFill>
              <a:latin typeface="Helvetica" pitchFamily="2" charset="0"/>
              <a:ea typeface="Helvetica" charset="0"/>
              <a:cs typeface="Helvetica" charset="0"/>
            </a:endParaRPr>
          </a:p>
          <a:p>
            <a:pPr lvl="1"/>
            <a:r>
              <a:rPr lang="en-US" b="1" dirty="0">
                <a:solidFill>
                  <a:srgbClr val="002060"/>
                </a:solidFill>
                <a:latin typeface="Helvetica" pitchFamily="2" charset="0"/>
                <a:ea typeface="Helvetica" charset="0"/>
                <a:cs typeface="Helvetica" charset="0"/>
              </a:rPr>
              <a:t> </a:t>
            </a:r>
          </a:p>
          <a:p>
            <a:pPr lvl="1"/>
            <a:r>
              <a:rPr lang="en-US" b="1" dirty="0">
                <a:solidFill>
                  <a:srgbClr val="002060"/>
                </a:solidFill>
                <a:latin typeface="Helvetica" pitchFamily="2" charset="0"/>
              </a:rPr>
              <a:t>Vet experimental details with your PI or some other qualified researcher.</a:t>
            </a:r>
            <a:endParaRPr lang="en-US" dirty="0">
              <a:solidFill>
                <a:srgbClr val="002060"/>
              </a:solidFill>
              <a:latin typeface="Helvetica" pitchFamily="2" charset="0"/>
            </a:endParaRP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53</a:t>
            </a:fld>
            <a:endParaRPr lang="en-US"/>
          </a:p>
        </p:txBody>
      </p:sp>
    </p:spTree>
    <p:extLst>
      <p:ext uri="{BB962C8B-B14F-4D97-AF65-F5344CB8AC3E}">
        <p14:creationId xmlns:p14="http://schemas.microsoft.com/office/powerpoint/2010/main" val="5607080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1" defTabSz="914400" rtl="0" eaLnBrk="1" fontAlgn="auto" latinLnBrk="0" hangingPunct="1">
              <a:lnSpc>
                <a:spcPct val="100000"/>
              </a:lnSpc>
              <a:spcBef>
                <a:spcPts val="0"/>
              </a:spcBef>
              <a:spcAft>
                <a:spcPts val="0"/>
              </a:spcAft>
              <a:buClrTx/>
              <a:buSzTx/>
              <a:buFontTx/>
              <a:buNone/>
              <a:defRPr/>
            </a:pPr>
            <a:r>
              <a:rPr lang="en-US" b="0" dirty="0">
                <a:solidFill>
                  <a:srgbClr val="002060"/>
                </a:solidFill>
                <a:latin typeface="Helvetica" pitchFamily="2" charset="0"/>
                <a:ea typeface="Helvetica" charset="0"/>
                <a:cs typeface="Helvetica" charset="0"/>
              </a:rPr>
              <a:t>Statements can be vague and provoke misunderstandings.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2060"/>
              </a:solidFill>
              <a:latin typeface="Helvetica" pitchFamily="2" charset="0"/>
              <a:ea typeface="Helvetica" charset="0"/>
              <a:cs typeface="Helvetica" charset="0"/>
            </a:endParaRPr>
          </a:p>
          <a:p>
            <a:r>
              <a:rPr lang="en-US" b="1" dirty="0">
                <a:solidFill>
                  <a:srgbClr val="002060"/>
                </a:solidFill>
                <a:latin typeface="Helvetica" pitchFamily="2" charset="0"/>
                <a:ea typeface="Helvetica" charset="0"/>
                <a:cs typeface="Helvetica" charset="0"/>
              </a:rPr>
              <a:t>Example:  </a:t>
            </a:r>
            <a:r>
              <a:rPr lang="en-US" kern="1200" dirty="0">
                <a:solidFill>
                  <a:srgbClr val="002060"/>
                </a:solidFill>
                <a:effectLst/>
                <a:latin typeface="Helvetica" pitchFamily="2" charset="0"/>
              </a:rPr>
              <a:t>is there a difference between “transcription factor X </a:t>
            </a:r>
            <a:r>
              <a:rPr lang="en-US" i="1" kern="1200" dirty="0">
                <a:solidFill>
                  <a:srgbClr val="002060"/>
                </a:solidFill>
                <a:effectLst/>
                <a:latin typeface="Helvetica" pitchFamily="2" charset="0"/>
              </a:rPr>
              <a:t>activates</a:t>
            </a:r>
            <a:r>
              <a:rPr lang="en-US" kern="1200" dirty="0">
                <a:solidFill>
                  <a:srgbClr val="002060"/>
                </a:solidFill>
                <a:effectLst/>
                <a:latin typeface="Helvetica" pitchFamily="2" charset="0"/>
              </a:rPr>
              <a:t> the expression of gene Y” and “transcription factor X </a:t>
            </a:r>
            <a:r>
              <a:rPr lang="en-US" i="1" kern="1200" dirty="0">
                <a:solidFill>
                  <a:srgbClr val="002060"/>
                </a:solidFill>
                <a:effectLst/>
                <a:latin typeface="Helvetica" pitchFamily="2" charset="0"/>
              </a:rPr>
              <a:t>promotes</a:t>
            </a:r>
            <a:r>
              <a:rPr lang="en-US" kern="1200" dirty="0">
                <a:solidFill>
                  <a:srgbClr val="002060"/>
                </a:solidFill>
                <a:effectLst/>
                <a:latin typeface="Helvetica" pitchFamily="2" charset="0"/>
              </a:rPr>
              <a:t> the expression of gene Y”?  Mathematical equations provide clarity over language descriptions.</a:t>
            </a:r>
          </a:p>
        </p:txBody>
      </p:sp>
      <p:sp>
        <p:nvSpPr>
          <p:cNvPr id="4" name="Slide Number Placeholder 3"/>
          <p:cNvSpPr>
            <a:spLocks noGrp="1"/>
          </p:cNvSpPr>
          <p:nvPr>
            <p:ph type="sldNum" sz="quarter" idx="5"/>
          </p:nvPr>
        </p:nvSpPr>
        <p:spPr/>
        <p:txBody>
          <a:bodyPr/>
          <a:lstStyle/>
          <a:p>
            <a:fld id="{4E5FF243-91AF-0049-992A-6FF3650F644B}" type="slidenum">
              <a:rPr lang="en-US" smtClean="0"/>
              <a:t>54</a:t>
            </a:fld>
            <a:endParaRPr lang="en-US"/>
          </a:p>
        </p:txBody>
      </p:sp>
    </p:spTree>
    <p:extLst>
      <p:ext uri="{BB962C8B-B14F-4D97-AF65-F5344CB8AC3E}">
        <p14:creationId xmlns:p14="http://schemas.microsoft.com/office/powerpoint/2010/main" val="40332663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Careful documentation of the experimental set-up is crucial to improving the replicability of experiments.</a:t>
            </a: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Keep good scientific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lvl="0"/>
            <a:r>
              <a:rPr lang="en-US" sz="1200" b="1" kern="1200" dirty="0">
                <a:solidFill>
                  <a:srgbClr val="002060"/>
                </a:solidFill>
                <a:effectLst/>
                <a:latin typeface="Helvetica" pitchFamily="2" charset="0"/>
              </a:rPr>
              <a:t>Develop practices for curating and preserving all the data that underpin a paper, including replicates </a:t>
            </a:r>
            <a:endParaRPr lang="en-US" sz="1200" kern="1200" dirty="0">
              <a:solidFill>
                <a:srgbClr val="002060"/>
              </a:solidFill>
              <a:effectLst/>
              <a:latin typeface="Helvetica" pitchFamily="2" charset="0"/>
            </a:endParaRPr>
          </a:p>
          <a:p>
            <a:pPr marL="171450" lvl="0" indent="-171450">
              <a:buFont typeface="Arial" panose="020B0604020202020204" pitchFamily="34" charset="0"/>
              <a:buChar char="•"/>
            </a:pPr>
            <a:r>
              <a:rPr lang="en-US" sz="1200" kern="1200" dirty="0">
                <a:solidFill>
                  <a:srgbClr val="002060"/>
                </a:solidFill>
                <a:effectLst/>
                <a:latin typeface="Helvetica" pitchFamily="2" charset="0"/>
              </a:rPr>
              <a:t>a designated central drive </a:t>
            </a:r>
          </a:p>
          <a:p>
            <a:pPr marL="171450" lvl="0" indent="-171450">
              <a:buFont typeface="Arial" panose="020B0604020202020204" pitchFamily="34" charset="0"/>
              <a:buChar char="•"/>
            </a:pPr>
            <a:r>
              <a:rPr lang="en-US" sz="1200" kern="1200" dirty="0">
                <a:solidFill>
                  <a:srgbClr val="002060"/>
                </a:solidFill>
                <a:effectLst/>
                <a:latin typeface="Helvetica" pitchFamily="2" charset="0"/>
              </a:rPr>
              <a:t>provide an honest representation of what you have found </a:t>
            </a:r>
          </a:p>
          <a:p>
            <a:pPr marL="171450" lvl="0" indent="-171450">
              <a:buFont typeface="Arial" panose="020B0604020202020204" pitchFamily="34" charset="0"/>
              <a:buChar char="•"/>
            </a:pPr>
            <a:r>
              <a:rPr lang="en-US" sz="1200" kern="1200" dirty="0">
                <a:solidFill>
                  <a:srgbClr val="002060"/>
                </a:solidFill>
                <a:effectLst/>
                <a:latin typeface="Helvetica" pitchFamily="2" charset="0"/>
              </a:rPr>
              <a:t>provide video of methods so other laboratories can see every procedural 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 </a:t>
            </a:r>
          </a:p>
        </p:txBody>
      </p:sp>
      <p:sp>
        <p:nvSpPr>
          <p:cNvPr id="4" name="Slide Number Placeholder 3"/>
          <p:cNvSpPr>
            <a:spLocks noGrp="1"/>
          </p:cNvSpPr>
          <p:nvPr>
            <p:ph type="sldNum" sz="quarter" idx="5"/>
          </p:nvPr>
        </p:nvSpPr>
        <p:spPr/>
        <p:txBody>
          <a:bodyPr/>
          <a:lstStyle/>
          <a:p>
            <a:fld id="{4E5FF243-91AF-0049-992A-6FF3650F644B}" type="slidenum">
              <a:rPr lang="en-US" smtClean="0"/>
              <a:t>55</a:t>
            </a:fld>
            <a:endParaRPr lang="en-US"/>
          </a:p>
        </p:txBody>
      </p:sp>
    </p:spTree>
    <p:extLst>
      <p:ext uri="{BB962C8B-B14F-4D97-AF65-F5344CB8AC3E}">
        <p14:creationId xmlns:p14="http://schemas.microsoft.com/office/powerpoint/2010/main" val="246516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dirty="0">
                <a:solidFill>
                  <a:srgbClr val="001D5F"/>
                </a:solidFill>
                <a:effectLst/>
                <a:latin typeface="Helvetica" pitchFamily="2" charset="0"/>
                <a:ea typeface="ＭＳ Ｐゴシック" charset="-128"/>
                <a:cs typeface="ＭＳ Ｐゴシック" charset="-128"/>
              </a:rPr>
              <a:t>Science is in the business of learning from its mistakes.</a:t>
            </a:r>
          </a:p>
          <a:p>
            <a:endParaRPr lang="en-US" sz="1200" kern="1200" dirty="0">
              <a:solidFill>
                <a:srgbClr val="001D5F"/>
              </a:solidFill>
              <a:effectLst/>
              <a:latin typeface="Helvetica" pitchFamily="2" charset="0"/>
              <a:ea typeface="ＭＳ Ｐゴシック" charset="-128"/>
              <a:cs typeface="ＭＳ Ｐゴシック" charset="-128"/>
            </a:endParaRPr>
          </a:p>
          <a:p>
            <a:r>
              <a:rPr lang="en-US" sz="1200" kern="1200" dirty="0">
                <a:solidFill>
                  <a:srgbClr val="001D5F"/>
                </a:solidFill>
                <a:effectLst/>
                <a:latin typeface="Helvetica" pitchFamily="2" charset="0"/>
                <a:ea typeface="ＭＳ Ｐゴシック" charset="-128"/>
                <a:cs typeface="ＭＳ Ｐゴシック" charset="-128"/>
              </a:rPr>
              <a:t>Science course-corrects as new insights are gained and as old theories are overturned. And despite the important debates about research integrity, reproducibility, robustness and the factors that can pull against good practice in these times of scarce funding, the system and the culture of science delivers. Knowledge is advanced, new medicines are made, human suffering is reduced.</a:t>
            </a:r>
          </a:p>
          <a:p>
            <a:endParaRPr lang="en-US" dirty="0">
              <a:solidFill>
                <a:srgbClr val="001D5F"/>
              </a:solidFill>
              <a:latin typeface="Helvetica" pitchFamily="2" charset="0"/>
            </a:endParaRPr>
          </a:p>
          <a:p>
            <a:endParaRPr lang="en-US" dirty="0">
              <a:solidFill>
                <a:srgbClr val="001D5F"/>
              </a:solidFill>
              <a:latin typeface="Helvetica" pitchFamily="2" charset="0"/>
            </a:endParaRPr>
          </a:p>
          <a:p>
            <a:pPr marL="171450" indent="-171450">
              <a:buFont typeface="Arial" panose="020B0604020202020204" pitchFamily="34" charset="0"/>
              <a:buChar char="•"/>
            </a:pPr>
            <a:r>
              <a:rPr lang="en-US" dirty="0">
                <a:solidFill>
                  <a:srgbClr val="001D5F"/>
                </a:solidFill>
                <a:latin typeface="Helvetica" pitchFamily="2" charset="0"/>
              </a:rPr>
              <a:t>Self-correcting</a:t>
            </a:r>
          </a:p>
          <a:p>
            <a:pPr marL="171450" indent="-171450">
              <a:buFont typeface="Arial" panose="020B0604020202020204" pitchFamily="34" charset="0"/>
              <a:buChar char="•"/>
            </a:pPr>
            <a:r>
              <a:rPr lang="en-US" dirty="0">
                <a:solidFill>
                  <a:srgbClr val="001D5F"/>
                </a:solidFill>
                <a:latin typeface="Helvetica" pitchFamily="2" charset="0"/>
              </a:rPr>
              <a:t>United in the spirit of inquiry</a:t>
            </a:r>
          </a:p>
          <a:p>
            <a:pPr marL="171450" indent="-171450">
              <a:buFont typeface="Arial" panose="020B0604020202020204" pitchFamily="34" charset="0"/>
              <a:buChar char="•"/>
            </a:pPr>
            <a:r>
              <a:rPr lang="en-US" dirty="0">
                <a:solidFill>
                  <a:srgbClr val="001D5F"/>
                </a:solidFill>
                <a:latin typeface="Helvetica" pitchFamily="2" charset="0"/>
              </a:rPr>
              <a:t>Importance of being open about methods, data and mistakes</a:t>
            </a:r>
          </a:p>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56</a:t>
            </a:fld>
            <a:endParaRPr lang="en-US"/>
          </a:p>
        </p:txBody>
      </p:sp>
    </p:spTree>
    <p:extLst>
      <p:ext uri="{BB962C8B-B14F-4D97-AF65-F5344CB8AC3E}">
        <p14:creationId xmlns:p14="http://schemas.microsoft.com/office/powerpoint/2010/main" val="34763005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solidFill>
                  <a:srgbClr val="001D5F"/>
                </a:solidFill>
                <a:latin typeface="Helvetica" pitchFamily="2" charset="0"/>
              </a:rPr>
              <a:t>The case studies are starting points for discussion.  There are no right/wrong answers.  </a:t>
            </a:r>
          </a:p>
        </p:txBody>
      </p:sp>
      <p:sp>
        <p:nvSpPr>
          <p:cNvPr id="4" name="Slide Number Placeholder 3"/>
          <p:cNvSpPr>
            <a:spLocks noGrp="1"/>
          </p:cNvSpPr>
          <p:nvPr>
            <p:ph type="sldNum" sz="quarter" idx="5"/>
          </p:nvPr>
        </p:nvSpPr>
        <p:spPr/>
        <p:txBody>
          <a:bodyPr/>
          <a:lstStyle/>
          <a:p>
            <a:fld id="{4E5FF243-91AF-0049-992A-6FF3650F644B}" type="slidenum">
              <a:rPr lang="en-US" smtClean="0"/>
              <a:t>57</a:t>
            </a:fld>
            <a:endParaRPr lang="en-US"/>
          </a:p>
        </p:txBody>
      </p:sp>
    </p:spTree>
    <p:extLst>
      <p:ext uri="{BB962C8B-B14F-4D97-AF65-F5344CB8AC3E}">
        <p14:creationId xmlns:p14="http://schemas.microsoft.com/office/powerpoint/2010/main" val="37538896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5FF243-91AF-0049-992A-6FF3650F644B}" type="slidenum">
              <a:rPr lang="en-US" smtClean="0"/>
              <a:t>58</a:t>
            </a:fld>
            <a:endParaRPr lang="en-US"/>
          </a:p>
        </p:txBody>
      </p:sp>
    </p:spTree>
    <p:extLst>
      <p:ext uri="{BB962C8B-B14F-4D97-AF65-F5344CB8AC3E}">
        <p14:creationId xmlns:p14="http://schemas.microsoft.com/office/powerpoint/2010/main" val="23110627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https://c4r.io/</a:t>
            </a:r>
          </a:p>
          <a:p>
            <a:endParaRPr lang="en-US" dirty="0"/>
          </a:p>
          <a:p>
            <a:r>
              <a:rPr lang="en-US" dirty="0"/>
              <a:t>Community for Rigor is an open-access educational resource network that helps researchers of all kinds learn, practice, and promote scientific rigor.</a:t>
            </a:r>
          </a:p>
          <a:p>
            <a:endParaRPr lang="en-US" dirty="0"/>
          </a:p>
          <a:p>
            <a:pPr marL="171450" indent="-171450">
              <a:buFont typeface="Arial" panose="020B0604020202020204" pitchFamily="34" charset="0"/>
              <a:buChar char="•"/>
            </a:pPr>
            <a:r>
              <a:rPr lang="en-US" dirty="0"/>
              <a:t>Find answers to topic-specific questions</a:t>
            </a:r>
          </a:p>
          <a:p>
            <a:pPr marL="171450" indent="-171450">
              <a:buFont typeface="Arial" panose="020B0604020202020204" pitchFamily="34" charset="0"/>
              <a:buChar char="•"/>
            </a:pPr>
            <a:r>
              <a:rPr lang="en-US" dirty="0"/>
              <a:t>Learn how to question “best” practices</a:t>
            </a:r>
          </a:p>
          <a:p>
            <a:pPr marL="171450" indent="-171450">
              <a:buFont typeface="Arial" panose="020B0604020202020204" pitchFamily="34" charset="0"/>
              <a:buChar char="•"/>
            </a:pPr>
            <a:r>
              <a:rPr lang="en-US" dirty="0"/>
              <a:t>Collaborate for positive change</a:t>
            </a:r>
          </a:p>
          <a:p>
            <a:pPr marL="171450" indent="-171450">
              <a:buFont typeface="Arial" panose="020B0604020202020204" pitchFamily="34" charset="0"/>
              <a:buChar char="•"/>
            </a:pPr>
            <a:r>
              <a:rPr lang="en-US" dirty="0"/>
              <a:t>Practice your skills with interactive learning modules</a:t>
            </a:r>
          </a:p>
          <a:p>
            <a:pPr marL="171450" indent="-171450">
              <a:buFont typeface="Arial" panose="020B0604020202020204" pitchFamily="34" charset="0"/>
              <a:buChar char="•"/>
            </a:pPr>
            <a:r>
              <a:rPr lang="en-US" dirty="0"/>
              <a:t>Connect directly with peers for actionable support</a:t>
            </a:r>
          </a:p>
          <a:p>
            <a:pPr marL="171450" indent="-171450">
              <a:buFont typeface="Arial" panose="020B0604020202020204" pitchFamily="34" charset="0"/>
              <a:buChar char="•"/>
            </a:pPr>
            <a:r>
              <a:rPr lang="en-US" dirty="0"/>
              <a:t>Share your knowledge through open-source curriculum</a:t>
            </a:r>
          </a:p>
        </p:txBody>
      </p:sp>
      <p:sp>
        <p:nvSpPr>
          <p:cNvPr id="4" name="Slide Number Placeholder 3"/>
          <p:cNvSpPr>
            <a:spLocks noGrp="1"/>
          </p:cNvSpPr>
          <p:nvPr>
            <p:ph type="sldNum" sz="quarter" idx="5"/>
          </p:nvPr>
        </p:nvSpPr>
        <p:spPr/>
        <p:txBody>
          <a:bodyPr/>
          <a:lstStyle/>
          <a:p>
            <a:fld id="{4E5FF243-91AF-0049-992A-6FF3650F644B}" type="slidenum">
              <a:rPr lang="en-US" smtClean="0"/>
              <a:t>59</a:t>
            </a:fld>
            <a:endParaRPr lang="en-US"/>
          </a:p>
        </p:txBody>
      </p:sp>
    </p:spTree>
    <p:extLst>
      <p:ext uri="{BB962C8B-B14F-4D97-AF65-F5344CB8AC3E}">
        <p14:creationId xmlns:p14="http://schemas.microsoft.com/office/powerpoint/2010/main" val="207348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fontScale="70000" lnSpcReduction="20000"/>
          </a:bodyPr>
          <a:lstStyle/>
          <a:p>
            <a:r>
              <a:rPr lang="en-US" dirty="0">
                <a:solidFill>
                  <a:srgbClr val="002060"/>
                </a:solidFill>
                <a:latin typeface="Helvetica" pitchFamily="2" charset="0"/>
              </a:rPr>
              <a:t>Good science codified!</a:t>
            </a:r>
          </a:p>
          <a:p>
            <a:endParaRPr lang="en-US" dirty="0">
              <a:solidFill>
                <a:srgbClr val="002060"/>
              </a:solidFill>
              <a:latin typeface="Helvetica" pitchFamily="2" charset="0"/>
            </a:endParaRPr>
          </a:p>
          <a:p>
            <a:r>
              <a:rPr lang="en-US" dirty="0">
                <a:solidFill>
                  <a:srgbClr val="002060"/>
                </a:solidFill>
                <a:latin typeface="Helvetica" pitchFamily="2" charset="0"/>
              </a:rPr>
              <a:t>https://</a:t>
            </a:r>
            <a:r>
              <a:rPr lang="en-US" dirty="0" err="1">
                <a:solidFill>
                  <a:srgbClr val="002060"/>
                </a:solidFill>
                <a:latin typeface="Helvetica" pitchFamily="2" charset="0"/>
              </a:rPr>
              <a:t>grants.nih.gov</a:t>
            </a:r>
            <a:r>
              <a:rPr lang="en-US" dirty="0">
                <a:solidFill>
                  <a:srgbClr val="002060"/>
                </a:solidFill>
                <a:latin typeface="Helvetica" pitchFamily="2" charset="0"/>
              </a:rPr>
              <a:t>/policy/</a:t>
            </a:r>
            <a:r>
              <a:rPr lang="en-US" dirty="0" err="1">
                <a:solidFill>
                  <a:srgbClr val="002060"/>
                </a:solidFill>
                <a:latin typeface="Helvetica" pitchFamily="2" charset="0"/>
              </a:rPr>
              <a:t>research_integrity</a:t>
            </a:r>
            <a:r>
              <a:rPr lang="en-US" dirty="0">
                <a:solidFill>
                  <a:srgbClr val="002060"/>
                </a:solidFill>
                <a:latin typeface="Helvetica" pitchFamily="2" charset="0"/>
              </a:rPr>
              <a:t>/what-</a:t>
            </a:r>
            <a:r>
              <a:rPr lang="en-US" dirty="0" err="1">
                <a:solidFill>
                  <a:srgbClr val="002060"/>
                </a:solidFill>
                <a:latin typeface="Helvetica" pitchFamily="2" charset="0"/>
              </a:rPr>
              <a:t>is.htm</a:t>
            </a:r>
            <a:endParaRPr lang="en-US" dirty="0">
              <a:solidFill>
                <a:srgbClr val="002060"/>
              </a:solidFill>
              <a:latin typeface="Helvetica" pitchFamily="2" charset="0"/>
            </a:endParaRPr>
          </a:p>
          <a:p>
            <a:endParaRPr lang="en-US" dirty="0">
              <a:solidFill>
                <a:srgbClr val="002060"/>
              </a:solidFill>
              <a:latin typeface="Helvetica" pitchFamily="2" charset="0"/>
            </a:endParaRPr>
          </a:p>
          <a:p>
            <a:r>
              <a:rPr lang="en-US" dirty="0">
                <a:solidFill>
                  <a:srgbClr val="002060"/>
                </a:solidFill>
                <a:latin typeface="Helvetica" pitchFamily="2" charset="0"/>
              </a:rPr>
              <a:t>Honesty</a:t>
            </a:r>
          </a:p>
          <a:p>
            <a:pPr marL="171450" indent="-171450">
              <a:buFont typeface="Arial" panose="020B0604020202020204" pitchFamily="34" charset="0"/>
              <a:buChar char="•"/>
            </a:pPr>
            <a:r>
              <a:rPr lang="en-US" sz="1200" kern="1200" dirty="0">
                <a:solidFill>
                  <a:srgbClr val="002060"/>
                </a:solidFill>
                <a:effectLst/>
                <a:latin typeface="Helvetica" pitchFamily="2" charset="0"/>
              </a:rPr>
              <a:t>reporting the research process accurately</a:t>
            </a:r>
          </a:p>
          <a:p>
            <a:pPr marL="171450" indent="-171450">
              <a:buFont typeface="Arial" panose="020B0604020202020204" pitchFamily="34" charset="0"/>
              <a:buChar char="•"/>
            </a:pPr>
            <a:r>
              <a:rPr lang="en-US" sz="1200" kern="1200" dirty="0">
                <a:solidFill>
                  <a:srgbClr val="002060"/>
                </a:solidFill>
                <a:effectLst/>
                <a:latin typeface="Helvetica" pitchFamily="2" charset="0"/>
              </a:rPr>
              <a:t>taking alternative opinions and counterarguments seriously</a:t>
            </a:r>
          </a:p>
          <a:p>
            <a:pPr marL="171450" indent="-171450">
              <a:buFont typeface="Arial" panose="020B0604020202020204" pitchFamily="34" charset="0"/>
              <a:buChar char="•"/>
            </a:pPr>
            <a:r>
              <a:rPr lang="en-US" sz="1200" kern="1200" dirty="0">
                <a:solidFill>
                  <a:srgbClr val="002060"/>
                </a:solidFill>
                <a:effectLst/>
                <a:latin typeface="Helvetica" pitchFamily="2" charset="0"/>
              </a:rPr>
              <a:t>being open about margins of uncertainty</a:t>
            </a:r>
          </a:p>
          <a:p>
            <a:pPr marL="171450" indent="-171450">
              <a:buFont typeface="Arial" panose="020B0604020202020204" pitchFamily="34" charset="0"/>
              <a:buChar char="•"/>
            </a:pPr>
            <a:r>
              <a:rPr lang="en-US" sz="1200" kern="1200" dirty="0">
                <a:solidFill>
                  <a:srgbClr val="002060"/>
                </a:solidFill>
                <a:effectLst/>
                <a:latin typeface="Helvetica" pitchFamily="2" charset="0"/>
              </a:rPr>
              <a:t>refraining from making unfounded claims</a:t>
            </a:r>
          </a:p>
          <a:p>
            <a:pPr marL="171450" indent="-171450">
              <a:buFont typeface="Arial" panose="020B0604020202020204" pitchFamily="34" charset="0"/>
              <a:buChar char="•"/>
            </a:pPr>
            <a:r>
              <a:rPr lang="en-US" sz="1200" kern="1200" dirty="0">
                <a:solidFill>
                  <a:srgbClr val="002060"/>
                </a:solidFill>
                <a:effectLst/>
                <a:latin typeface="Helvetica" pitchFamily="2" charset="0"/>
              </a:rPr>
              <a:t>refraining from fabricating or falsifying data or sources and refraining from presenting results more favorably or unfavorably than they actually are</a:t>
            </a:r>
          </a:p>
          <a:p>
            <a:pPr marL="171450" indent="-171450">
              <a:buFont typeface="Arial" panose="020B0604020202020204" pitchFamily="34" charset="0"/>
              <a:buChar char="•"/>
            </a:pPr>
            <a:endParaRPr lang="en-US" sz="1200" kern="1200" dirty="0">
              <a:solidFill>
                <a:srgbClr val="002060"/>
              </a:solidFill>
              <a:effectLst/>
              <a:latin typeface="Helvetica" pitchFamily="2" charset="0"/>
            </a:endParaRPr>
          </a:p>
          <a:p>
            <a:pPr marL="0" indent="0">
              <a:buFont typeface="Arial" panose="020B0604020202020204" pitchFamily="34" charset="0"/>
              <a:buNone/>
            </a:pPr>
            <a:r>
              <a:rPr lang="en-US" sz="1200" kern="1200" dirty="0">
                <a:solidFill>
                  <a:srgbClr val="002060"/>
                </a:solidFill>
                <a:effectLst/>
                <a:latin typeface="Helvetica" pitchFamily="2" charset="0"/>
              </a:rPr>
              <a:t>Scrupulousness</a:t>
            </a:r>
          </a:p>
          <a:p>
            <a:pPr marL="171450" indent="-171450">
              <a:buFont typeface="Arial" panose="020B0604020202020204" pitchFamily="34" charset="0"/>
              <a:buChar char="•"/>
            </a:pPr>
            <a:r>
              <a:rPr lang="en-US" sz="1200" kern="1200" dirty="0">
                <a:solidFill>
                  <a:srgbClr val="002060"/>
                </a:solidFill>
                <a:effectLst/>
                <a:latin typeface="Helvetica" pitchFamily="2" charset="0"/>
              </a:rPr>
              <a:t>Using methods that are scientific or scholarly</a:t>
            </a:r>
          </a:p>
          <a:p>
            <a:pPr marL="171450" indent="-171450">
              <a:buFont typeface="Arial" panose="020B0604020202020204" pitchFamily="34" charset="0"/>
              <a:buChar char="•"/>
            </a:pPr>
            <a:r>
              <a:rPr lang="en-US" sz="1200" kern="1200" dirty="0">
                <a:solidFill>
                  <a:srgbClr val="002060"/>
                </a:solidFill>
                <a:effectLst/>
                <a:latin typeface="Helvetica" pitchFamily="2" charset="0"/>
              </a:rPr>
              <a:t>Exercising the best possible care in designing, undertaking, reporting and disseminating research</a:t>
            </a:r>
          </a:p>
          <a:p>
            <a:pPr marL="171450" indent="-171450">
              <a:buFont typeface="Arial" panose="020B0604020202020204" pitchFamily="34" charset="0"/>
              <a:buChar char="•"/>
            </a:pPr>
            <a:endParaRPr lang="en-US" sz="1200" kern="1200" dirty="0">
              <a:solidFill>
                <a:srgbClr val="002060"/>
              </a:solidFill>
              <a:effectLst/>
              <a:latin typeface="Helvetica" pitchFamily="2" charset="0"/>
            </a:endParaRPr>
          </a:p>
          <a:p>
            <a:pPr marL="0" indent="0">
              <a:buFont typeface="Arial" panose="020B0604020202020204" pitchFamily="34" charset="0"/>
              <a:buNone/>
            </a:pPr>
            <a:r>
              <a:rPr lang="en-US" sz="1200" kern="1200" dirty="0">
                <a:solidFill>
                  <a:srgbClr val="002060"/>
                </a:solidFill>
                <a:effectLst/>
                <a:latin typeface="Helvetica" pitchFamily="2" charset="0"/>
              </a:rPr>
              <a:t>Transparency</a:t>
            </a:r>
          </a:p>
          <a:p>
            <a:pPr marL="171450" indent="-171450">
              <a:buFont typeface="Arial" panose="020B0604020202020204" pitchFamily="34" charset="0"/>
              <a:buChar char="•"/>
            </a:pPr>
            <a:r>
              <a:rPr lang="en-US" sz="1200" kern="1200" dirty="0">
                <a:solidFill>
                  <a:srgbClr val="002060"/>
                </a:solidFill>
                <a:effectLst/>
                <a:latin typeface="Helvetica" pitchFamily="2" charset="0"/>
              </a:rPr>
              <a:t>ensuring that it is clear to others what data the research was based on, how the data were obtained, what and how results were achieved and what role was played by external stakeholders</a:t>
            </a:r>
          </a:p>
          <a:p>
            <a:pPr marL="171450" indent="-171450">
              <a:buFont typeface="Arial" panose="020B0604020202020204" pitchFamily="34" charset="0"/>
              <a:buChar char="•"/>
            </a:pPr>
            <a:r>
              <a:rPr lang="en-US" sz="1200" kern="1200" dirty="0">
                <a:solidFill>
                  <a:srgbClr val="002060"/>
                </a:solidFill>
                <a:effectLst/>
                <a:latin typeface="Helvetica" pitchFamily="2" charset="0"/>
              </a:rPr>
              <a:t>line of reasoning must be clear and that the steps in the research process must be verifiable</a:t>
            </a:r>
          </a:p>
          <a:p>
            <a:pPr marL="171450" indent="-171450">
              <a:buFont typeface="Arial" panose="020B0604020202020204" pitchFamily="34" charset="0"/>
              <a:buChar char="•"/>
            </a:pPr>
            <a:endParaRPr lang="en-US" sz="1200" kern="1200" dirty="0">
              <a:solidFill>
                <a:srgbClr val="002060"/>
              </a:solidFill>
              <a:effectLst/>
              <a:latin typeface="Helvetica" pitchFamily="2" charset="0"/>
            </a:endParaRPr>
          </a:p>
          <a:p>
            <a:pPr marL="0" indent="0">
              <a:buFont typeface="Arial" panose="020B0604020202020204" pitchFamily="34" charset="0"/>
              <a:buNone/>
            </a:pPr>
            <a:r>
              <a:rPr lang="en-US" sz="1200" kern="1200" dirty="0">
                <a:solidFill>
                  <a:srgbClr val="002060"/>
                </a:solidFill>
                <a:effectLst/>
                <a:latin typeface="Helvetica" pitchFamily="2" charset="0"/>
              </a:rPr>
              <a:t>Objectivity</a:t>
            </a:r>
          </a:p>
          <a:p>
            <a:pPr marL="171450" indent="-171450">
              <a:buFont typeface="Arial" panose="020B0604020202020204" pitchFamily="34" charset="0"/>
              <a:buChar char="•"/>
            </a:pPr>
            <a:r>
              <a:rPr lang="en-US" sz="1200" kern="1200" dirty="0">
                <a:solidFill>
                  <a:srgbClr val="002060"/>
                </a:solidFill>
                <a:effectLst/>
                <a:latin typeface="Helvetica" pitchFamily="2" charset="0"/>
              </a:rPr>
              <a:t>not guided by non-scientific or non-scholarly considerations (e.g., those of a commercial or political nature)</a:t>
            </a:r>
          </a:p>
          <a:p>
            <a:pPr marL="171450" indent="-171450">
              <a:buFont typeface="Arial" panose="020B0604020202020204" pitchFamily="34" charset="0"/>
              <a:buChar char="•"/>
            </a:pPr>
            <a:r>
              <a:rPr lang="en-US" sz="1200" kern="1200" dirty="0">
                <a:solidFill>
                  <a:srgbClr val="002060"/>
                </a:solidFill>
                <a:effectLst/>
                <a:latin typeface="Helvetica" pitchFamily="2" charset="0"/>
              </a:rPr>
              <a:t>Impartiality/avoiding bias</a:t>
            </a:r>
          </a:p>
          <a:p>
            <a:pPr marL="171450" indent="-171450">
              <a:buFont typeface="Arial" panose="020B0604020202020204" pitchFamily="34" charset="0"/>
              <a:buChar char="•"/>
            </a:pPr>
            <a:r>
              <a:rPr lang="en-US" dirty="0">
                <a:solidFill>
                  <a:srgbClr val="002060"/>
                </a:solidFill>
                <a:latin typeface="Helvetica" pitchFamily="2" charset="0"/>
              </a:rPr>
              <a:t>letting the data speak for itself and</a:t>
            </a:r>
            <a:endParaRPr lang="en-US" sz="1200" kern="1200" dirty="0">
              <a:solidFill>
                <a:srgbClr val="002060"/>
              </a:solidFill>
              <a:effectLst/>
              <a:latin typeface="Helvetica" pitchFamily="2" charset="0"/>
            </a:endParaRPr>
          </a:p>
          <a:p>
            <a:pPr marL="171450" indent="-171450">
              <a:buFont typeface="Arial" panose="020B0604020202020204" pitchFamily="34" charset="0"/>
              <a:buChar char="•"/>
            </a:pPr>
            <a:endParaRPr lang="en-US" sz="1200" kern="1200" dirty="0">
              <a:solidFill>
                <a:srgbClr val="002060"/>
              </a:solidFill>
              <a:effectLst/>
              <a:latin typeface="Helvetica" pitchFamily="2" charset="0"/>
            </a:endParaRPr>
          </a:p>
          <a:p>
            <a:pPr marL="0" indent="0">
              <a:buFont typeface="Arial" panose="020B0604020202020204" pitchFamily="34" charset="0"/>
              <a:buNone/>
            </a:pPr>
            <a:r>
              <a:rPr lang="en-US" sz="1200" kern="1200" dirty="0">
                <a:solidFill>
                  <a:srgbClr val="002060"/>
                </a:solidFill>
                <a:effectLst/>
                <a:latin typeface="Helvetica" pitchFamily="2" charset="0"/>
              </a:rPr>
              <a:t>Responsibility</a:t>
            </a:r>
          </a:p>
          <a:p>
            <a:pPr marL="171450" indent="-171450">
              <a:buFont typeface="Arial" panose="020B0604020202020204" pitchFamily="34" charset="0"/>
              <a:buChar char="•"/>
            </a:pPr>
            <a:r>
              <a:rPr lang="en-US" sz="1200" kern="1200" dirty="0">
                <a:solidFill>
                  <a:srgbClr val="002060"/>
                </a:solidFill>
                <a:effectLst/>
                <a:latin typeface="Helvetica" pitchFamily="2" charset="0"/>
              </a:rPr>
              <a:t>Consider the legitimate interests of human and animal test subjects, as well as those of commissioning parties, funding bodies and the environment</a:t>
            </a:r>
          </a:p>
          <a:p>
            <a:pPr marL="171450" indent="-171450">
              <a:buFont typeface="Arial" panose="020B0604020202020204" pitchFamily="34" charset="0"/>
              <a:buChar char="•"/>
            </a:pPr>
            <a:r>
              <a:rPr lang="en-US" sz="1200" kern="1200" dirty="0">
                <a:solidFill>
                  <a:srgbClr val="002060"/>
                </a:solidFill>
                <a:effectLst/>
                <a:latin typeface="Helvetica" pitchFamily="2" charset="0"/>
              </a:rPr>
              <a:t>Conducting research that is scientifically and/or societally relevant.</a:t>
            </a:r>
          </a:p>
          <a:p>
            <a:pPr marL="171450" indent="-171450">
              <a:buFont typeface="Arial" panose="020B0604020202020204" pitchFamily="34" charset="0"/>
              <a:buChar char="•"/>
            </a:pPr>
            <a:endParaRPr lang="en-US" sz="1200" kern="1200" dirty="0">
              <a:solidFill>
                <a:srgbClr val="002060"/>
              </a:solidFill>
              <a:effectLst/>
              <a:latin typeface="Helvetica" pitchFamily="2" charset="0"/>
            </a:endParaRPr>
          </a:p>
          <a:p>
            <a:r>
              <a:rPr lang="en-US" sz="1200" kern="1200" dirty="0">
                <a:solidFill>
                  <a:srgbClr val="002060"/>
                </a:solidFill>
                <a:effectLst/>
                <a:latin typeface="Helvetica" pitchFamily="2" charset="0"/>
              </a:rPr>
              <a:t>code of conduct</a:t>
            </a:r>
          </a:p>
          <a:p>
            <a:r>
              <a:rPr lang="en-US" sz="1200" kern="1200" dirty="0">
                <a:solidFill>
                  <a:srgbClr val="002060"/>
                </a:solidFill>
                <a:effectLst/>
                <a:latin typeface="Helvetica" pitchFamily="2" charset="0"/>
              </a:rPr>
              <a:t>(https://</a:t>
            </a:r>
            <a:r>
              <a:rPr lang="en-US" sz="1200" kern="1200" dirty="0" err="1">
                <a:solidFill>
                  <a:srgbClr val="002060"/>
                </a:solidFill>
                <a:effectLst/>
                <a:latin typeface="Helvetica" pitchFamily="2" charset="0"/>
              </a:rPr>
              <a:t>www.universiteitenvannederland.nl</a:t>
            </a:r>
            <a:r>
              <a:rPr lang="en-US" sz="1200" kern="1200" dirty="0">
                <a:solidFill>
                  <a:srgbClr val="002060"/>
                </a:solidFill>
                <a:effectLst/>
                <a:latin typeface="Helvetica" pitchFamily="2" charset="0"/>
              </a:rPr>
              <a:t>/files/documents</a:t>
            </a:r>
          </a:p>
          <a:p>
            <a:r>
              <a:rPr lang="en-US" sz="1200" kern="1200" dirty="0">
                <a:solidFill>
                  <a:srgbClr val="002060"/>
                </a:solidFill>
                <a:effectLst/>
                <a:latin typeface="Helvetica" pitchFamily="2" charset="0"/>
              </a:rPr>
              <a:t>/Netherlands%20Code%20of%20Conduct%20for%20Research%20Integrity%202018.pdf)</a:t>
            </a:r>
          </a:p>
          <a:p>
            <a:endParaRPr lang="en-US" dirty="0">
              <a:solidFill>
                <a:srgbClr val="002060"/>
              </a:solidFill>
              <a:latin typeface="Helvetica" pitchFamily="2" charset="0"/>
            </a:endParaRPr>
          </a:p>
        </p:txBody>
      </p:sp>
      <p:sp>
        <p:nvSpPr>
          <p:cNvPr id="4" name="Slide Number Placeholder 3"/>
          <p:cNvSpPr>
            <a:spLocks noGrp="1"/>
          </p:cNvSpPr>
          <p:nvPr>
            <p:ph type="sldNum" sz="quarter" idx="5"/>
          </p:nvPr>
        </p:nvSpPr>
        <p:spPr/>
        <p:txBody>
          <a:bodyPr/>
          <a:lstStyle/>
          <a:p>
            <a:fld id="{4E5FF243-91AF-0049-992A-6FF3650F644B}" type="slidenum">
              <a:rPr lang="en-US" smtClean="0"/>
              <a:t>6</a:t>
            </a:fld>
            <a:endParaRPr lang="en-US"/>
          </a:p>
        </p:txBody>
      </p:sp>
    </p:spTree>
    <p:extLst>
      <p:ext uri="{BB962C8B-B14F-4D97-AF65-F5344CB8AC3E}">
        <p14:creationId xmlns:p14="http://schemas.microsoft.com/office/powerpoint/2010/main" val="5863729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5FF243-91AF-0049-992A-6FF3650F644B}" type="slidenum">
              <a:rPr lang="en-US" smtClean="0"/>
              <a:t>60</a:t>
            </a:fld>
            <a:endParaRPr lang="en-US"/>
          </a:p>
        </p:txBody>
      </p:sp>
    </p:spTree>
    <p:extLst>
      <p:ext uri="{BB962C8B-B14F-4D97-AF65-F5344CB8AC3E}">
        <p14:creationId xmlns:p14="http://schemas.microsoft.com/office/powerpoint/2010/main" val="11738406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61</a:t>
            </a:fld>
            <a:endParaRPr lang="en-US"/>
          </a:p>
        </p:txBody>
      </p:sp>
    </p:spTree>
    <p:extLst>
      <p:ext uri="{BB962C8B-B14F-4D97-AF65-F5344CB8AC3E}">
        <p14:creationId xmlns:p14="http://schemas.microsoft.com/office/powerpoint/2010/main" val="25184572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5FF243-91AF-0049-992A-6FF3650F644B}" type="slidenum">
              <a:rPr lang="en-US" smtClean="0"/>
              <a:t>62</a:t>
            </a:fld>
            <a:endParaRPr lang="en-US"/>
          </a:p>
        </p:txBody>
      </p:sp>
    </p:spTree>
    <p:extLst>
      <p:ext uri="{BB962C8B-B14F-4D97-AF65-F5344CB8AC3E}">
        <p14:creationId xmlns:p14="http://schemas.microsoft.com/office/powerpoint/2010/main" val="12286247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2BC122C-7AD9-AB48-A88B-459B90E1C581}" type="slidenum">
              <a:rPr lang="en-US" smtClean="0"/>
              <a:pPr>
                <a:defRPr/>
              </a:pPr>
              <a:t>63</a:t>
            </a:fld>
            <a:endParaRPr lang="en-US"/>
          </a:p>
        </p:txBody>
      </p:sp>
    </p:spTree>
    <p:extLst>
      <p:ext uri="{BB962C8B-B14F-4D97-AF65-F5344CB8AC3E}">
        <p14:creationId xmlns:p14="http://schemas.microsoft.com/office/powerpoint/2010/main" val="3071979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2060"/>
                </a:solidFill>
                <a:effectLst/>
                <a:latin typeface="Helvetica" pitchFamily="2" charset="0"/>
              </a:rPr>
              <a:t>Academic plagiarism:  intellectual theft.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rgbClr val="00206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2060"/>
                </a:solidFill>
                <a:effectLst/>
                <a:latin typeface="Helvetica" pitchFamily="2" charset="0"/>
              </a:rPr>
              <a:t>Paraphrasing is academically dishonest:  cite the source </a:t>
            </a:r>
            <a:r>
              <a:rPr lang="en-US" dirty="0">
                <a:solidFill>
                  <a:srgbClr val="002060"/>
                </a:solidFill>
                <a:latin typeface="Helvetica" pitchFamily="2" charset="0"/>
              </a:rPr>
              <a:t>when</a:t>
            </a:r>
            <a:r>
              <a:rPr lang="en-US" sz="1200" b="0" kern="1200" dirty="0">
                <a:solidFill>
                  <a:srgbClr val="002060"/>
                </a:solidFill>
                <a:effectLst/>
                <a:latin typeface="Helvetica" pitchFamily="2" charset="0"/>
              </a:rPr>
              <a:t> using the idea.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rgbClr val="002060"/>
              </a:solidFill>
              <a:effectLst/>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2060"/>
                </a:solidFill>
                <a:effectLst/>
                <a:latin typeface="Helvetica" pitchFamily="2" charset="0"/>
                <a:ea typeface="+mn-ea"/>
                <a:cs typeface="+mn-cs"/>
              </a:rPr>
              <a:t>Using content generated by generative AI</a:t>
            </a:r>
            <a:r>
              <a:rPr lang="en-US" sz="1200" kern="1200" dirty="0">
                <a:solidFill>
                  <a:srgbClr val="002060"/>
                </a:solidFill>
                <a:effectLst/>
                <a:latin typeface="Helvetica" pitchFamily="2" charset="0"/>
                <a:ea typeface="+mn-ea"/>
                <a:cs typeface="+mn-cs"/>
              </a:rPr>
              <a:t> </a:t>
            </a:r>
            <a:r>
              <a:rPr lang="en-US" sz="1200" b="1" kern="1200" dirty="0">
                <a:solidFill>
                  <a:srgbClr val="002060"/>
                </a:solidFill>
                <a:effectLst/>
                <a:latin typeface="Helvetica" pitchFamily="2" charset="0"/>
                <a:ea typeface="+mn-ea"/>
                <a:cs typeface="+mn-cs"/>
              </a:rPr>
              <a:t>in any context without providing clear and proper attribution of its origins is plagiarism</a:t>
            </a:r>
            <a:r>
              <a:rPr lang="en-US" sz="1200" kern="1200" dirty="0">
                <a:solidFill>
                  <a:srgbClr val="002060"/>
                </a:solidFill>
                <a:effectLst/>
                <a:latin typeface="Helvetica" pitchFamily="2" charset="0"/>
                <a:ea typeface="+mn-ea"/>
                <a:cs typeface="+mn-cs"/>
              </a:rPr>
              <a:t>. </a:t>
            </a:r>
          </a:p>
        </p:txBody>
      </p:sp>
      <p:sp>
        <p:nvSpPr>
          <p:cNvPr id="4" name="Slide Number Placeholder 3"/>
          <p:cNvSpPr>
            <a:spLocks noGrp="1"/>
          </p:cNvSpPr>
          <p:nvPr>
            <p:ph type="sldNum" sz="quarter" idx="5"/>
          </p:nvPr>
        </p:nvSpPr>
        <p:spPr/>
        <p:txBody>
          <a:bodyPr/>
          <a:lstStyle/>
          <a:p>
            <a:fld id="{4E5FF243-91AF-0049-992A-6FF3650F644B}" type="slidenum">
              <a:rPr lang="en-US" smtClean="0"/>
              <a:t>7</a:t>
            </a:fld>
            <a:endParaRPr lang="en-US"/>
          </a:p>
        </p:txBody>
      </p:sp>
    </p:spTree>
    <p:extLst>
      <p:ext uri="{BB962C8B-B14F-4D97-AF65-F5344CB8AC3E}">
        <p14:creationId xmlns:p14="http://schemas.microsoft.com/office/powerpoint/2010/main" val="380451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5FF243-91AF-0049-992A-6FF3650F644B}" type="slidenum">
              <a:rPr lang="en-US" smtClean="0"/>
              <a:t>8</a:t>
            </a:fld>
            <a:endParaRPr lang="en-US"/>
          </a:p>
        </p:txBody>
      </p:sp>
    </p:spTree>
    <p:extLst>
      <p:ext uri="{BB962C8B-B14F-4D97-AF65-F5344CB8AC3E}">
        <p14:creationId xmlns:p14="http://schemas.microsoft.com/office/powerpoint/2010/main" val="4208746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Serious deviation from accepted practices includes but is not limited to stealing, destroying, or damaging the research property of others with the intent to alter the research record; and directing or encouraging others to engage in fabrication, falsification or plagiarism. As defined here, it is limited to activity related to the proposing, performing, or reviewing of research, or in the reporting of research results and does not include misconduct that occurs in the research setting but that does not affect the integrity of the research record, such as misallocation of funds, sexual harassment, and discrimination, which are covered by other University policies.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 pitchFamily="2" charset="0"/>
              </a:rPr>
              <a:t>As defined here, it is limited to activity related to the proposing, performing, or reviewing of research, or in the reporting of research results and does not include misconduct that occurs in the research setting but that does not affect the integrity of the research record, such as misallocation of funds, sexual harassment, and discrimination, which are covered by other University policies.</a:t>
            </a:r>
          </a:p>
        </p:txBody>
      </p:sp>
      <p:sp>
        <p:nvSpPr>
          <p:cNvPr id="4" name="Slide Number Placeholder 3"/>
          <p:cNvSpPr>
            <a:spLocks noGrp="1"/>
          </p:cNvSpPr>
          <p:nvPr>
            <p:ph type="sldNum" sz="quarter" idx="5"/>
          </p:nvPr>
        </p:nvSpPr>
        <p:spPr/>
        <p:txBody>
          <a:bodyPr/>
          <a:lstStyle/>
          <a:p>
            <a:fld id="{4E5FF243-91AF-0049-992A-6FF3650F644B}" type="slidenum">
              <a:rPr lang="en-US" smtClean="0"/>
              <a:t>9</a:t>
            </a:fld>
            <a:endParaRPr lang="en-US"/>
          </a:p>
        </p:txBody>
      </p:sp>
    </p:spTree>
    <p:extLst>
      <p:ext uri="{BB962C8B-B14F-4D97-AF65-F5344CB8AC3E}">
        <p14:creationId xmlns:p14="http://schemas.microsoft.com/office/powerpoint/2010/main" val="1113561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FA84A37A-AFC2-4A01-80A1-FC20F2C0D5BB}" type="slidenum">
              <a:rPr lang="en-US" smtClean="0"/>
              <a:pPr/>
              <a:t>‹#›</a:t>
            </a:fld>
            <a:endParaRPr lang="en-US" dirty="0"/>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
        <p:nvSpPr>
          <p:cNvPr id="15" name="Slide Number Placeholder 5">
            <a:extLst>
              <a:ext uri="{FF2B5EF4-FFF2-40B4-BE49-F238E27FC236}">
                <a16:creationId xmlns:a16="http://schemas.microsoft.com/office/drawing/2014/main" id="{2E4A93E4-5E10-F141-B666-79F1E650660D}"/>
              </a:ext>
            </a:extLst>
          </p:cNvPr>
          <p:cNvSpPr txBox="1">
            <a:spLocks/>
          </p:cNvSpPr>
          <p:nvPr userDrawn="1"/>
        </p:nvSpPr>
        <p:spPr>
          <a:xfrm>
            <a:off x="9144000" y="640080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sz="1200" baseline="0" smtClean="0">
                <a:solidFill>
                  <a:srgbClr val="002060"/>
                </a:solidFill>
              </a:rPr>
              <a:pPr/>
              <a:t>‹#›</a:t>
            </a:fld>
            <a:endParaRPr lang="en-US" sz="1200" baseline="0" dirty="0">
              <a:solidFill>
                <a:srgbClr val="00206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9785C6-EBAF-49D5-AD4D-BABF4DFAAD59}" type="datetime1">
              <a:rPr lang="en-US" smtClean="0"/>
              <a:pPr/>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398103" y="395428"/>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04122-9A3A-4FD8-98B8-22631F32846C}" type="datetime1">
              <a:rPr lang="en-US" smtClean="0"/>
              <a:pPr/>
              <a:t>8/19/24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59A7B8-0EC4-44C9-AFEF-25E144F11C06}" type="datetime1">
              <a:rPr lang="en-US" smtClean="0"/>
              <a:pPr/>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82BB47B5-C739-4DAE-AACD-CC58CA843AC4}" type="datetime1">
              <a:rPr lang="en-US" smtClean="0"/>
              <a:pPr/>
              <a:t>8/19/24</a:t>
            </a:fld>
            <a:endParaRPr lang="en-US" dirty="0"/>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72AE48-94E6-46E0-BE32-5F0716DE9115}" type="datetime1">
              <a:rPr lang="en-US" smtClean="0"/>
              <a:pPr/>
              <a:t>8/19/24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84C285-8BCE-48FC-97D9-E2837AF38351}" type="datetime1">
              <a:rPr lang="en-US" smtClean="0"/>
              <a:pPr/>
              <a:t>8/19/24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70D3E6-EF16-4488-94A4-211508FE4682}" type="datetime1">
              <a:rPr lang="en-US" smtClean="0"/>
              <a:pPr/>
              <a:t>8/19/24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7077FB3B-20DA-4D0E-BF16-8262B7156612}" type="datetime1">
              <a:rPr lang="en-US" smtClean="0"/>
              <a:pPr/>
              <a:t>8/19/24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73C2C-6BD0-40EC-8D8D-4D51F089C5EB}" type="datetime1">
              <a:rPr lang="en-US" smtClean="0"/>
              <a:pPr/>
              <a:t>8/19/24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D377F5C-EDA7-4864-9756-35769B0E62CF}" type="datetime1">
              <a:rPr lang="en-US" smtClean="0"/>
              <a:pPr/>
              <a:t>8/19/24</a:t>
            </a:fld>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88B99C93-F56F-46AB-9EB8-53614A95B15F}" type="datetime1">
              <a:rPr lang="en-US" smtClean="0"/>
              <a:pPr/>
              <a:t>8/19/24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research.upenn.edu/resource/labarchiv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92500" lnSpcReduction="10000"/>
          </a:bodyPr>
          <a:lstStyle/>
          <a:p>
            <a:r>
              <a:rPr lang="en-US" sz="1300" b="1" i="1" dirty="0">
                <a:solidFill>
                  <a:schemeClr val="bg1"/>
                </a:solidFill>
                <a:latin typeface="Helvetica" pitchFamily="2" charset="0"/>
              </a:rPr>
              <a:t>New Student Welcome and Orientation</a:t>
            </a:r>
          </a:p>
          <a:p>
            <a:r>
              <a:rPr lang="en-US" sz="1300" b="1" i="1" dirty="0">
                <a:solidFill>
                  <a:schemeClr val="bg1"/>
                </a:solidFill>
                <a:latin typeface="Helvetica" pitchFamily="2" charset="0"/>
              </a:rPr>
              <a:t>2024</a:t>
            </a:r>
          </a:p>
          <a:p>
            <a:endParaRPr lang="en-US" dirty="0"/>
          </a:p>
        </p:txBody>
      </p:sp>
      <p:sp>
        <p:nvSpPr>
          <p:cNvPr id="3" name="Title 2"/>
          <p:cNvSpPr>
            <a:spLocks noGrp="1"/>
          </p:cNvSpPr>
          <p:nvPr>
            <p:ph type="ctrTitle"/>
          </p:nvPr>
        </p:nvSpPr>
        <p:spPr/>
        <p:txBody>
          <a:bodyPr/>
          <a:lstStyle/>
          <a:p>
            <a:r>
              <a:rPr lang="en-US" sz="3200" b="1" i="1" dirty="0">
                <a:solidFill>
                  <a:srgbClr val="001D5F"/>
                </a:solidFill>
              </a:rPr>
              <a:t>RCR AND SRR at PENN</a:t>
            </a:r>
            <a:br>
              <a:rPr lang="en-US" sz="3200" b="1" i="1" dirty="0">
                <a:solidFill>
                  <a:srgbClr val="001D5F"/>
                </a:solidFill>
              </a:rPr>
            </a:br>
            <a:endParaRPr lang="en-US" sz="3200" b="1" i="1" dirty="0">
              <a:solidFill>
                <a:srgbClr val="001D5F"/>
              </a:solidFill>
            </a:endParaRPr>
          </a:p>
        </p:txBody>
      </p:sp>
      <p:sp>
        <p:nvSpPr>
          <p:cNvPr id="7" name="TextBox 6">
            <a:extLst>
              <a:ext uri="{FF2B5EF4-FFF2-40B4-BE49-F238E27FC236}">
                <a16:creationId xmlns:a16="http://schemas.microsoft.com/office/drawing/2014/main" id="{2C9510CB-5BC2-DC4C-935C-B0BD80FADFAC}"/>
              </a:ext>
            </a:extLst>
          </p:cNvPr>
          <p:cNvSpPr txBox="1">
            <a:spLocks noChangeArrowheads="1"/>
          </p:cNvSpPr>
          <p:nvPr/>
        </p:nvSpPr>
        <p:spPr bwMode="auto">
          <a:xfrm>
            <a:off x="515378" y="5687203"/>
            <a:ext cx="6324600"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002060"/>
                </a:solidFill>
                <a:latin typeface="+mn-lt"/>
                <a:cs typeface="Arial" charset="0"/>
              </a:rPr>
              <a:t>Kurt A. </a:t>
            </a:r>
            <a:r>
              <a:rPr lang="en-US" sz="2000" dirty="0" err="1">
                <a:solidFill>
                  <a:srgbClr val="002060"/>
                </a:solidFill>
                <a:latin typeface="+mn-lt"/>
                <a:cs typeface="Arial" charset="0"/>
              </a:rPr>
              <a:t>Engleka</a:t>
            </a:r>
            <a:r>
              <a:rPr lang="en-US" sz="2000" dirty="0">
                <a:solidFill>
                  <a:srgbClr val="002060"/>
                </a:solidFill>
                <a:latin typeface="+mn-lt"/>
                <a:cs typeface="Arial" charset="0"/>
              </a:rPr>
              <a:t> (</a:t>
            </a:r>
            <a:r>
              <a:rPr lang="en-US" sz="2000" dirty="0" err="1">
                <a:solidFill>
                  <a:srgbClr val="002060"/>
                </a:solidFill>
                <a:latin typeface="+mn-lt"/>
                <a:cs typeface="Arial" charset="0"/>
              </a:rPr>
              <a:t>Ingelkay</a:t>
            </a:r>
            <a:r>
              <a:rPr lang="en-US" sz="2000" dirty="0">
                <a:solidFill>
                  <a:srgbClr val="002060"/>
                </a:solidFill>
                <a:latin typeface="+mn-lt"/>
                <a:cs typeface="Arial" charset="0"/>
              </a:rPr>
              <a:t>, hard “g”) (he/him)</a:t>
            </a:r>
          </a:p>
          <a:p>
            <a:pPr eaLnBrk="1" hangingPunct="1"/>
            <a:endParaRPr lang="en-US" sz="1000" dirty="0">
              <a:solidFill>
                <a:srgbClr val="002060"/>
              </a:solidFill>
              <a:latin typeface="+mn-lt"/>
              <a:cs typeface="Arial" charset="0"/>
            </a:endParaRPr>
          </a:p>
          <a:p>
            <a:pPr eaLnBrk="1" hangingPunct="1"/>
            <a:r>
              <a:rPr lang="en-US" sz="1400" dirty="0">
                <a:solidFill>
                  <a:srgbClr val="002060"/>
                </a:solidFill>
                <a:latin typeface="+mn-lt"/>
                <a:cs typeface="Arial" charset="0"/>
              </a:rPr>
              <a:t>Adjunct Assistant Professor, Cell &amp; Dev </a:t>
            </a:r>
            <a:r>
              <a:rPr lang="en-US" sz="1400" dirty="0" err="1">
                <a:solidFill>
                  <a:srgbClr val="002060"/>
                </a:solidFill>
                <a:latin typeface="+mn-lt"/>
                <a:cs typeface="Arial" charset="0"/>
              </a:rPr>
              <a:t>Biol</a:t>
            </a:r>
            <a:endParaRPr lang="en-US" sz="1400" dirty="0">
              <a:solidFill>
                <a:srgbClr val="002060"/>
              </a:solidFill>
              <a:latin typeface="+mn-lt"/>
              <a:cs typeface="Arial" charset="0"/>
            </a:endParaRPr>
          </a:p>
          <a:p>
            <a:pPr eaLnBrk="1" hangingPunct="1"/>
            <a:r>
              <a:rPr lang="en-US" sz="1400" dirty="0">
                <a:solidFill>
                  <a:srgbClr val="002060"/>
                </a:solidFill>
                <a:latin typeface="+mn-lt"/>
                <a:cs typeface="Arial" charset="0"/>
              </a:rPr>
              <a:t>Director of Curriculum, BGS</a:t>
            </a:r>
          </a:p>
        </p:txBody>
      </p:sp>
      <p:sp>
        <p:nvSpPr>
          <p:cNvPr id="8" name="TextBox 7">
            <a:extLst>
              <a:ext uri="{FF2B5EF4-FFF2-40B4-BE49-F238E27FC236}">
                <a16:creationId xmlns:a16="http://schemas.microsoft.com/office/drawing/2014/main" id="{397DFFE5-4D43-2649-A98E-48C67DB839E6}"/>
              </a:ext>
            </a:extLst>
          </p:cNvPr>
          <p:cNvSpPr txBox="1"/>
          <p:nvPr/>
        </p:nvSpPr>
        <p:spPr>
          <a:xfrm>
            <a:off x="4475275" y="6134579"/>
            <a:ext cx="3433953" cy="523220"/>
          </a:xfrm>
          <a:prstGeom prst="rect">
            <a:avLst/>
          </a:prstGeom>
          <a:noFill/>
        </p:spPr>
        <p:txBody>
          <a:bodyPr wrap="none" rtlCol="0">
            <a:spAutoFit/>
          </a:bodyPr>
          <a:lstStyle/>
          <a:p>
            <a:r>
              <a:rPr lang="en-US" sz="1400" dirty="0" err="1">
                <a:solidFill>
                  <a:srgbClr val="002060"/>
                </a:solidFill>
                <a:cs typeface="Arial" charset="0"/>
              </a:rPr>
              <a:t>kengleka@pennmedicine.upenn.edu</a:t>
            </a:r>
            <a:endParaRPr lang="en-US" sz="1400" dirty="0">
              <a:solidFill>
                <a:srgbClr val="002060"/>
              </a:solidFill>
              <a:cs typeface="Arial" charset="0"/>
            </a:endParaRPr>
          </a:p>
          <a:p>
            <a:r>
              <a:rPr lang="en-US" sz="1400" dirty="0" err="1">
                <a:solidFill>
                  <a:srgbClr val="002060"/>
                </a:solidFill>
              </a:rPr>
              <a:t>orcid.org</a:t>
            </a:r>
            <a:r>
              <a:rPr lang="en-US" sz="1400" dirty="0">
                <a:solidFill>
                  <a:srgbClr val="002060"/>
                </a:solidFill>
              </a:rPr>
              <a:t>/0000-0001-5539-4076</a:t>
            </a:r>
          </a:p>
        </p:txBody>
      </p:sp>
    </p:spTree>
    <p:extLst>
      <p:ext uri="{BB962C8B-B14F-4D97-AF65-F5344CB8AC3E}">
        <p14:creationId xmlns:p14="http://schemas.microsoft.com/office/powerpoint/2010/main" val="91362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AE4A8-1182-5C4B-8BCA-A7F185FDAEF9}"/>
              </a:ext>
            </a:extLst>
          </p:cNvPr>
          <p:cNvSpPr>
            <a:spLocks noGrp="1"/>
          </p:cNvSpPr>
          <p:nvPr>
            <p:ph type="title"/>
          </p:nvPr>
        </p:nvSpPr>
        <p:spPr/>
        <p:txBody>
          <a:bodyPr/>
          <a:lstStyle/>
          <a:p>
            <a:r>
              <a:rPr lang="en-US" dirty="0"/>
              <a:t>Research Misconduct</a:t>
            </a:r>
          </a:p>
        </p:txBody>
      </p:sp>
      <p:sp>
        <p:nvSpPr>
          <p:cNvPr id="5" name="Content Placeholder 4">
            <a:extLst>
              <a:ext uri="{FF2B5EF4-FFF2-40B4-BE49-F238E27FC236}">
                <a16:creationId xmlns:a16="http://schemas.microsoft.com/office/drawing/2014/main" id="{FF8C3B8A-A61B-4D49-99BD-1E219147220C}"/>
              </a:ext>
            </a:extLst>
          </p:cNvPr>
          <p:cNvSpPr>
            <a:spLocks noGrp="1"/>
          </p:cNvSpPr>
          <p:nvPr>
            <p:ph idx="1"/>
          </p:nvPr>
        </p:nvSpPr>
        <p:spPr/>
        <p:txBody>
          <a:bodyPr>
            <a:normAutofit/>
          </a:bodyPr>
          <a:lstStyle/>
          <a:p>
            <a:r>
              <a:rPr lang="en-US" dirty="0">
                <a:solidFill>
                  <a:srgbClr val="B44A5B"/>
                </a:solidFill>
              </a:rPr>
              <a:t>Fabrication</a:t>
            </a:r>
          </a:p>
          <a:p>
            <a:endParaRPr lang="en-US" dirty="0">
              <a:solidFill>
                <a:srgbClr val="B44A5B"/>
              </a:solidFill>
            </a:endParaRPr>
          </a:p>
          <a:p>
            <a:r>
              <a:rPr lang="en-US" dirty="0">
                <a:solidFill>
                  <a:srgbClr val="B44A5B"/>
                </a:solidFill>
              </a:rPr>
              <a:t>Falsification</a:t>
            </a:r>
          </a:p>
          <a:p>
            <a:endParaRPr lang="en-US" dirty="0">
              <a:solidFill>
                <a:srgbClr val="B44A5B"/>
              </a:solidFill>
            </a:endParaRPr>
          </a:p>
          <a:p>
            <a:r>
              <a:rPr lang="en-US" dirty="0">
                <a:solidFill>
                  <a:srgbClr val="B44A5B"/>
                </a:solidFill>
              </a:rPr>
              <a:t>Plagiarism</a:t>
            </a:r>
          </a:p>
          <a:p>
            <a:endParaRPr lang="en-US" dirty="0">
              <a:solidFill>
                <a:srgbClr val="B44A5B"/>
              </a:solidFill>
            </a:endParaRPr>
          </a:p>
          <a:p>
            <a:r>
              <a:rPr lang="en-US" dirty="0">
                <a:solidFill>
                  <a:srgbClr val="B44A5B"/>
                </a:solidFill>
              </a:rPr>
              <a:t>Serious deviation from research practices</a:t>
            </a:r>
          </a:p>
        </p:txBody>
      </p:sp>
      <p:sp>
        <p:nvSpPr>
          <p:cNvPr id="6" name="Rectangle 5">
            <a:extLst>
              <a:ext uri="{FF2B5EF4-FFF2-40B4-BE49-F238E27FC236}">
                <a16:creationId xmlns:a16="http://schemas.microsoft.com/office/drawing/2014/main" id="{D23CBB16-77A1-3A45-8259-B5BDAF1990CA}"/>
              </a:ext>
            </a:extLst>
          </p:cNvPr>
          <p:cNvSpPr/>
          <p:nvPr/>
        </p:nvSpPr>
        <p:spPr>
          <a:xfrm>
            <a:off x="1981200" y="5059067"/>
            <a:ext cx="8359436" cy="1631216"/>
          </a:xfrm>
          <a:prstGeom prst="rect">
            <a:avLst/>
          </a:prstGeom>
        </p:spPr>
        <p:txBody>
          <a:bodyPr wrap="square">
            <a:spAutoFit/>
          </a:bodyPr>
          <a:lstStyle/>
          <a:p>
            <a:pPr marL="800100" lvl="1" indent="-342900">
              <a:buFont typeface="Arial" panose="020B0604020202020204" pitchFamily="34" charset="0"/>
              <a:buChar char="•"/>
            </a:pPr>
            <a:r>
              <a:rPr lang="en-US" sz="2400" dirty="0">
                <a:solidFill>
                  <a:srgbClr val="001D5F"/>
                </a:solidFill>
                <a:latin typeface="Century Gothic" charset="0"/>
              </a:rPr>
              <a:t>Proposing</a:t>
            </a:r>
          </a:p>
          <a:p>
            <a:pPr marL="800100" lvl="1" indent="-342900">
              <a:buFont typeface="Arial" panose="020B0604020202020204" pitchFamily="34" charset="0"/>
              <a:buChar char="•"/>
            </a:pPr>
            <a:r>
              <a:rPr lang="en-US" sz="2400" dirty="0">
                <a:solidFill>
                  <a:srgbClr val="001D5F"/>
                </a:solidFill>
                <a:latin typeface="Century Gothic" charset="0"/>
              </a:rPr>
              <a:t>Performing</a:t>
            </a:r>
          </a:p>
          <a:p>
            <a:pPr marL="800100" lvl="1" indent="-342900">
              <a:buFont typeface="Arial" panose="020B0604020202020204" pitchFamily="34" charset="0"/>
              <a:buChar char="•"/>
            </a:pPr>
            <a:r>
              <a:rPr lang="en-US" sz="2400" dirty="0">
                <a:solidFill>
                  <a:srgbClr val="001D5F"/>
                </a:solidFill>
                <a:latin typeface="Century Gothic" charset="0"/>
              </a:rPr>
              <a:t>Reviewing</a:t>
            </a:r>
          </a:p>
          <a:p>
            <a:pPr marL="800100" lvl="1" indent="-342900">
              <a:buFont typeface="Arial" panose="020B0604020202020204" pitchFamily="34" charset="0"/>
              <a:buChar char="•"/>
            </a:pPr>
            <a:r>
              <a:rPr lang="en-US" sz="2400" dirty="0">
                <a:solidFill>
                  <a:srgbClr val="001D5F"/>
                </a:solidFill>
                <a:latin typeface="Century Gothic" charset="0"/>
              </a:rPr>
              <a:t>Reporting</a:t>
            </a:r>
            <a:endParaRPr lang="en-US" sz="2800" dirty="0">
              <a:solidFill>
                <a:srgbClr val="001D5F"/>
              </a:solidFill>
              <a:latin typeface="Century Gothic" charset="0"/>
            </a:endParaRPr>
          </a:p>
        </p:txBody>
      </p:sp>
      <p:sp>
        <p:nvSpPr>
          <p:cNvPr id="2" name="TextBox 1">
            <a:extLst>
              <a:ext uri="{FF2B5EF4-FFF2-40B4-BE49-F238E27FC236}">
                <a16:creationId xmlns:a16="http://schemas.microsoft.com/office/drawing/2014/main" id="{3D289D9E-822A-B944-89C8-F3F057F71311}"/>
              </a:ext>
            </a:extLst>
          </p:cNvPr>
          <p:cNvSpPr txBox="1"/>
          <p:nvPr/>
        </p:nvSpPr>
        <p:spPr>
          <a:xfrm>
            <a:off x="6080464" y="2122715"/>
            <a:ext cx="3371850" cy="1569660"/>
          </a:xfrm>
          <a:prstGeom prst="rect">
            <a:avLst/>
          </a:prstGeom>
          <a:solidFill>
            <a:srgbClr val="FFFEFF"/>
          </a:solidFill>
          <a:ln>
            <a:solidFill>
              <a:srgbClr val="FFFEFF"/>
            </a:solidFill>
          </a:ln>
        </p:spPr>
        <p:txBody>
          <a:bodyPr wrap="square" rtlCol="0">
            <a:spAutoFit/>
          </a:bodyPr>
          <a:lstStyle/>
          <a:p>
            <a:pPr algn="ctr"/>
            <a:r>
              <a:rPr lang="en-US" sz="2400" dirty="0">
                <a:solidFill>
                  <a:srgbClr val="001D5F"/>
                </a:solidFill>
              </a:rPr>
              <a:t>Does not include honest error, differences of opinion</a:t>
            </a:r>
          </a:p>
        </p:txBody>
      </p:sp>
      <p:sp>
        <p:nvSpPr>
          <p:cNvPr id="8" name="Right Brace 7">
            <a:extLst>
              <a:ext uri="{FF2B5EF4-FFF2-40B4-BE49-F238E27FC236}">
                <a16:creationId xmlns:a16="http://schemas.microsoft.com/office/drawing/2014/main" id="{804EB9DA-45C4-EE4B-A8EB-B441F65D9C8B}"/>
              </a:ext>
            </a:extLst>
          </p:cNvPr>
          <p:cNvSpPr/>
          <p:nvPr/>
        </p:nvSpPr>
        <p:spPr>
          <a:xfrm>
            <a:off x="4538663" y="5113043"/>
            <a:ext cx="514350" cy="1536037"/>
          </a:xfrm>
          <a:prstGeom prst="rightBrace">
            <a:avLst/>
          </a:prstGeom>
          <a:ln>
            <a:solidFill>
              <a:srgbClr val="001D5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r>
              <a:rPr lang="en-US" dirty="0"/>
              <a:t> </a:t>
            </a:r>
          </a:p>
        </p:txBody>
      </p:sp>
      <p:sp>
        <p:nvSpPr>
          <p:cNvPr id="3" name="TextBox 2">
            <a:extLst>
              <a:ext uri="{FF2B5EF4-FFF2-40B4-BE49-F238E27FC236}">
                <a16:creationId xmlns:a16="http://schemas.microsoft.com/office/drawing/2014/main" id="{217E41B1-8898-8B46-A574-DFF44D4786F5}"/>
              </a:ext>
            </a:extLst>
          </p:cNvPr>
          <p:cNvSpPr txBox="1"/>
          <p:nvPr/>
        </p:nvSpPr>
        <p:spPr>
          <a:xfrm>
            <a:off x="5123202" y="5643843"/>
            <a:ext cx="4620176" cy="461665"/>
          </a:xfrm>
          <a:prstGeom prst="rect">
            <a:avLst/>
          </a:prstGeom>
          <a:noFill/>
        </p:spPr>
        <p:txBody>
          <a:bodyPr wrap="none" rtlCol="0">
            <a:spAutoFit/>
          </a:bodyPr>
          <a:lstStyle/>
          <a:p>
            <a:r>
              <a:rPr lang="en-US" sz="2400" dirty="0">
                <a:solidFill>
                  <a:srgbClr val="001D5F"/>
                </a:solidFill>
                <a:latin typeface="Century Gothic" charset="0"/>
              </a:rPr>
              <a:t>…research or research results.</a:t>
            </a:r>
            <a:endParaRPr lang="en-US" sz="2400" dirty="0"/>
          </a:p>
        </p:txBody>
      </p:sp>
      <p:sp>
        <p:nvSpPr>
          <p:cNvPr id="7" name="Rounded Rectangle 6">
            <a:extLst>
              <a:ext uri="{FF2B5EF4-FFF2-40B4-BE49-F238E27FC236}">
                <a16:creationId xmlns:a16="http://schemas.microsoft.com/office/drawing/2014/main" id="{2CA7CBC4-BB60-8C42-8D74-7B441C4A41D9}"/>
              </a:ext>
            </a:extLst>
          </p:cNvPr>
          <p:cNvSpPr/>
          <p:nvPr/>
        </p:nvSpPr>
        <p:spPr>
          <a:xfrm>
            <a:off x="2141179" y="4994127"/>
            <a:ext cx="7543800" cy="1761095"/>
          </a:xfrm>
          <a:prstGeom prst="roundRect">
            <a:avLst/>
          </a:prstGeom>
          <a:solidFill>
            <a:srgbClr val="DDDEDD"/>
          </a:solidFill>
          <a:ln>
            <a:solidFill>
              <a:srgbClr val="DF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50545EFA-D84C-574F-BD60-2F64970FD1C6}"/>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10</a:t>
            </a:fld>
            <a:endParaRPr lang="en-US" dirty="0">
              <a:solidFill>
                <a:srgbClr val="002060"/>
              </a:solidFill>
            </a:endParaRPr>
          </a:p>
        </p:txBody>
      </p:sp>
    </p:spTree>
    <p:extLst>
      <p:ext uri="{BB962C8B-B14F-4D97-AF65-F5344CB8AC3E}">
        <p14:creationId xmlns:p14="http://schemas.microsoft.com/office/powerpoint/2010/main" val="287183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CCD-6B95-4749-A14B-51B997095115}"/>
              </a:ext>
            </a:extLst>
          </p:cNvPr>
          <p:cNvSpPr>
            <a:spLocks noGrp="1"/>
          </p:cNvSpPr>
          <p:nvPr>
            <p:ph type="title"/>
          </p:nvPr>
        </p:nvSpPr>
        <p:spPr/>
        <p:txBody>
          <a:bodyPr/>
          <a:lstStyle/>
          <a:p>
            <a:r>
              <a:rPr lang="en-US" dirty="0"/>
              <a:t>Unreliable Research …</a:t>
            </a:r>
          </a:p>
        </p:txBody>
      </p:sp>
      <p:sp>
        <p:nvSpPr>
          <p:cNvPr id="3" name="Content Placeholder 2">
            <a:extLst>
              <a:ext uri="{FF2B5EF4-FFF2-40B4-BE49-F238E27FC236}">
                <a16:creationId xmlns:a16="http://schemas.microsoft.com/office/drawing/2014/main" id="{BF20E82C-DFE2-7443-A6F3-BF276B0BF798}"/>
              </a:ext>
            </a:extLst>
          </p:cNvPr>
          <p:cNvSpPr>
            <a:spLocks noGrp="1"/>
          </p:cNvSpPr>
          <p:nvPr>
            <p:ph idx="1"/>
          </p:nvPr>
        </p:nvSpPr>
        <p:spPr>
          <a:xfrm>
            <a:off x="1981200" y="1752601"/>
            <a:ext cx="8229600" cy="4373563"/>
          </a:xfrm>
        </p:spPr>
        <p:txBody>
          <a:bodyPr>
            <a:normAutofit lnSpcReduction="10000"/>
          </a:bodyPr>
          <a:lstStyle/>
          <a:p>
            <a:pPr marL="114300" indent="0">
              <a:buNone/>
            </a:pPr>
            <a:r>
              <a:rPr lang="en-US" b="1" dirty="0">
                <a:solidFill>
                  <a:srgbClr val="002060"/>
                </a:solidFill>
              </a:rPr>
              <a:t>Stifles advances in science and medicine</a:t>
            </a:r>
          </a:p>
          <a:p>
            <a:pPr lvl="1"/>
            <a:r>
              <a:rPr lang="en-US" dirty="0">
                <a:solidFill>
                  <a:srgbClr val="002060"/>
                </a:solidFill>
              </a:rPr>
              <a:t>Research (including yours) relies on rigor of previous work</a:t>
            </a:r>
          </a:p>
          <a:p>
            <a:pPr lvl="1"/>
            <a:r>
              <a:rPr lang="en-US" dirty="0">
                <a:solidFill>
                  <a:srgbClr val="002060"/>
                </a:solidFill>
              </a:rPr>
              <a:t>Barrier to effective therapies for patients and increasing life- and health spans</a:t>
            </a:r>
          </a:p>
          <a:p>
            <a:endParaRPr lang="en-US" b="1" dirty="0">
              <a:solidFill>
                <a:srgbClr val="002060"/>
              </a:solidFill>
            </a:endParaRPr>
          </a:p>
          <a:p>
            <a:pPr marL="114300" indent="0">
              <a:buNone/>
            </a:pPr>
            <a:r>
              <a:rPr lang="en-US" b="1" dirty="0">
                <a:solidFill>
                  <a:srgbClr val="002060"/>
                </a:solidFill>
              </a:rPr>
              <a:t>Wastes resources (including yours)</a:t>
            </a:r>
          </a:p>
          <a:p>
            <a:endParaRPr lang="en-US" b="1" dirty="0">
              <a:solidFill>
                <a:srgbClr val="002060"/>
              </a:solidFill>
            </a:endParaRPr>
          </a:p>
          <a:p>
            <a:pPr marL="114300" indent="0">
              <a:buNone/>
            </a:pPr>
            <a:r>
              <a:rPr lang="en-US" b="1" dirty="0">
                <a:solidFill>
                  <a:srgbClr val="002060"/>
                </a:solidFill>
              </a:rPr>
              <a:t>Fails current (you) and future generations</a:t>
            </a:r>
          </a:p>
          <a:p>
            <a:endParaRPr lang="en-US" b="1" dirty="0">
              <a:solidFill>
                <a:srgbClr val="002060"/>
              </a:solidFill>
            </a:endParaRPr>
          </a:p>
          <a:p>
            <a:pPr marL="114300" indent="0">
              <a:buNone/>
            </a:pPr>
            <a:r>
              <a:rPr lang="en-US" b="1" dirty="0">
                <a:solidFill>
                  <a:srgbClr val="002060"/>
                </a:solidFill>
              </a:rPr>
              <a:t>Damages credibility of the scientific community and reduces public support</a:t>
            </a:r>
          </a:p>
          <a:p>
            <a:pPr marL="114300" indent="0">
              <a:buNone/>
            </a:pPr>
            <a:endParaRPr lang="en-US" b="1" dirty="0">
              <a:solidFill>
                <a:srgbClr val="002060"/>
              </a:solidFill>
            </a:endParaRPr>
          </a:p>
        </p:txBody>
      </p:sp>
      <p:sp>
        <p:nvSpPr>
          <p:cNvPr id="4" name="Rounded Rectangle 3">
            <a:extLst>
              <a:ext uri="{FF2B5EF4-FFF2-40B4-BE49-F238E27FC236}">
                <a16:creationId xmlns:a16="http://schemas.microsoft.com/office/drawing/2014/main" id="{50281082-F3D7-7842-A061-EA062F7158D0}"/>
              </a:ext>
            </a:extLst>
          </p:cNvPr>
          <p:cNvSpPr/>
          <p:nvPr/>
        </p:nvSpPr>
        <p:spPr>
          <a:xfrm>
            <a:off x="2012272" y="1651796"/>
            <a:ext cx="8229600" cy="1662113"/>
          </a:xfrm>
          <a:prstGeom prst="roundRect">
            <a:avLst/>
          </a:prstGeom>
          <a:solidFill>
            <a:srgbClr val="DF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BBF3117-5A32-C44F-8970-91FC3934C01E}"/>
              </a:ext>
            </a:extLst>
          </p:cNvPr>
          <p:cNvSpPr/>
          <p:nvPr/>
        </p:nvSpPr>
        <p:spPr>
          <a:xfrm>
            <a:off x="1981200" y="5088732"/>
            <a:ext cx="8229600" cy="912020"/>
          </a:xfrm>
          <a:prstGeom prst="roundRect">
            <a:avLst/>
          </a:prstGeom>
          <a:solidFill>
            <a:srgbClr val="DF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9DC2E98-1A32-124F-8A3B-13EDB1009799}"/>
              </a:ext>
            </a:extLst>
          </p:cNvPr>
          <p:cNvSpPr/>
          <p:nvPr/>
        </p:nvSpPr>
        <p:spPr>
          <a:xfrm>
            <a:off x="1981200" y="3364713"/>
            <a:ext cx="8229600" cy="686588"/>
          </a:xfrm>
          <a:prstGeom prst="roundRect">
            <a:avLst/>
          </a:prstGeom>
          <a:solidFill>
            <a:srgbClr val="DF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AA9E893-D51D-8F48-99D9-73AB24E8BB02}"/>
              </a:ext>
            </a:extLst>
          </p:cNvPr>
          <p:cNvSpPr/>
          <p:nvPr/>
        </p:nvSpPr>
        <p:spPr>
          <a:xfrm>
            <a:off x="1981200" y="4226722"/>
            <a:ext cx="8229600" cy="686588"/>
          </a:xfrm>
          <a:prstGeom prst="roundRect">
            <a:avLst/>
          </a:prstGeom>
          <a:solidFill>
            <a:srgbClr val="DF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2593BA31-CC0F-D149-9D84-667B76EF4590}"/>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11</a:t>
            </a:fld>
            <a:endParaRPr lang="en-US" dirty="0">
              <a:solidFill>
                <a:srgbClr val="002060"/>
              </a:solidFill>
            </a:endParaRPr>
          </a:p>
        </p:txBody>
      </p:sp>
    </p:spTree>
    <p:extLst>
      <p:ext uri="{BB962C8B-B14F-4D97-AF65-F5344CB8AC3E}">
        <p14:creationId xmlns:p14="http://schemas.microsoft.com/office/powerpoint/2010/main" val="102852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16568B-8929-EF46-9851-C605CAE9033A}"/>
              </a:ext>
            </a:extLst>
          </p:cNvPr>
          <p:cNvSpPr txBox="1"/>
          <p:nvPr/>
        </p:nvSpPr>
        <p:spPr>
          <a:xfrm>
            <a:off x="1923982" y="2162950"/>
            <a:ext cx="3748462" cy="2308324"/>
          </a:xfrm>
          <a:prstGeom prst="rect">
            <a:avLst/>
          </a:prstGeom>
          <a:solidFill>
            <a:srgbClr val="FEFEFF"/>
          </a:solidFill>
        </p:spPr>
        <p:txBody>
          <a:bodyPr wrap="none" rtlCol="0">
            <a:spAutoFit/>
          </a:bodyPr>
          <a:lstStyle/>
          <a:p>
            <a:pPr algn="ctr"/>
            <a:r>
              <a:rPr lang="en-US" sz="2400" b="1" dirty="0">
                <a:solidFill>
                  <a:srgbClr val="001D5F"/>
                </a:solidFill>
              </a:rPr>
              <a:t>Survival</a:t>
            </a:r>
          </a:p>
          <a:p>
            <a:pPr algn="ctr"/>
            <a:endParaRPr lang="en-US" sz="2400" b="1" dirty="0">
              <a:solidFill>
                <a:srgbClr val="001D5F"/>
              </a:solidFill>
            </a:endParaRPr>
          </a:p>
          <a:p>
            <a:pPr marL="465138" indent="-254000">
              <a:buFont typeface="Arial" panose="020B0604020202020204" pitchFamily="34" charset="0"/>
              <a:buChar char="•"/>
            </a:pPr>
            <a:r>
              <a:rPr lang="en-US" sz="2400" dirty="0">
                <a:solidFill>
                  <a:srgbClr val="001D5F"/>
                </a:solidFill>
              </a:rPr>
              <a:t>Publish lots of papers</a:t>
            </a:r>
          </a:p>
          <a:p>
            <a:pPr marL="465138" indent="-254000">
              <a:buFont typeface="Arial" panose="020B0604020202020204" pitchFamily="34" charset="0"/>
              <a:buChar char="•"/>
            </a:pPr>
            <a:r>
              <a:rPr lang="en-US" sz="2400" dirty="0">
                <a:solidFill>
                  <a:srgbClr val="001D5F"/>
                </a:solidFill>
              </a:rPr>
              <a:t>Get lots of citations</a:t>
            </a:r>
          </a:p>
          <a:p>
            <a:pPr marL="465138" indent="-254000">
              <a:buFont typeface="Arial" panose="020B0604020202020204" pitchFamily="34" charset="0"/>
              <a:buChar char="•"/>
            </a:pPr>
            <a:r>
              <a:rPr lang="en-US" sz="2400" dirty="0">
                <a:solidFill>
                  <a:srgbClr val="001D5F"/>
                </a:solidFill>
              </a:rPr>
              <a:t>Acquire funding</a:t>
            </a:r>
          </a:p>
          <a:p>
            <a:pPr marL="465138" indent="-254000">
              <a:buFont typeface="Arial" panose="020B0604020202020204" pitchFamily="34" charset="0"/>
              <a:buChar char="•"/>
            </a:pPr>
            <a:r>
              <a:rPr lang="en-US" sz="2400" dirty="0">
                <a:solidFill>
                  <a:srgbClr val="001D5F"/>
                </a:solidFill>
              </a:rPr>
              <a:t>Get promoted</a:t>
            </a:r>
          </a:p>
        </p:txBody>
      </p:sp>
      <p:sp>
        <p:nvSpPr>
          <p:cNvPr id="6" name="TextBox 5">
            <a:extLst>
              <a:ext uri="{FF2B5EF4-FFF2-40B4-BE49-F238E27FC236}">
                <a16:creationId xmlns:a16="http://schemas.microsoft.com/office/drawing/2014/main" id="{4EEDF11D-81D6-924A-B133-94405A296D45}"/>
              </a:ext>
            </a:extLst>
          </p:cNvPr>
          <p:cNvSpPr txBox="1"/>
          <p:nvPr/>
        </p:nvSpPr>
        <p:spPr>
          <a:xfrm>
            <a:off x="6156723" y="2162950"/>
            <a:ext cx="4168449" cy="2308324"/>
          </a:xfrm>
          <a:prstGeom prst="rect">
            <a:avLst/>
          </a:prstGeom>
          <a:solidFill>
            <a:srgbClr val="FEFEFF"/>
          </a:solidFill>
        </p:spPr>
        <p:txBody>
          <a:bodyPr wrap="none" rtlCol="0">
            <a:spAutoFit/>
          </a:bodyPr>
          <a:lstStyle/>
          <a:p>
            <a:r>
              <a:rPr lang="en-US" sz="2400" b="1" dirty="0">
                <a:solidFill>
                  <a:srgbClr val="001D5F"/>
                </a:solidFill>
              </a:rPr>
              <a:t>Good Research Practices</a:t>
            </a:r>
          </a:p>
          <a:p>
            <a:endParaRPr lang="en-US" sz="2400" b="1" dirty="0">
              <a:solidFill>
                <a:srgbClr val="001D5F"/>
              </a:solidFill>
            </a:endParaRPr>
          </a:p>
          <a:p>
            <a:pPr marL="465138" indent="-254000">
              <a:buFont typeface="Arial" panose="020B0604020202020204" pitchFamily="34" charset="0"/>
              <a:buChar char="•"/>
            </a:pPr>
            <a:r>
              <a:rPr lang="en-US" sz="2400" dirty="0">
                <a:solidFill>
                  <a:srgbClr val="001D5F"/>
                </a:solidFill>
              </a:rPr>
              <a:t>Rigor/reproducibility</a:t>
            </a:r>
          </a:p>
          <a:p>
            <a:pPr marL="465138" indent="-254000">
              <a:buFont typeface="Arial" panose="020B0604020202020204" pitchFamily="34" charset="0"/>
              <a:buChar char="•"/>
            </a:pPr>
            <a:r>
              <a:rPr lang="en-US" sz="2400" dirty="0">
                <a:solidFill>
                  <a:srgbClr val="001D5F"/>
                </a:solidFill>
              </a:rPr>
              <a:t>Scientific collaboration</a:t>
            </a:r>
          </a:p>
          <a:p>
            <a:pPr marL="465138" indent="-254000">
              <a:buFont typeface="Arial" panose="020B0604020202020204" pitchFamily="34" charset="0"/>
              <a:buChar char="•"/>
            </a:pPr>
            <a:r>
              <a:rPr lang="en-US" sz="2400" dirty="0">
                <a:solidFill>
                  <a:srgbClr val="001D5F"/>
                </a:solidFill>
              </a:rPr>
              <a:t>Unrestricted access</a:t>
            </a:r>
          </a:p>
          <a:p>
            <a:pPr marL="465138" indent="-254000">
              <a:buFont typeface="Arial" panose="020B0604020202020204" pitchFamily="34" charset="0"/>
              <a:buChar char="•"/>
            </a:pPr>
            <a:r>
              <a:rPr lang="en-US" sz="2400" dirty="0">
                <a:solidFill>
                  <a:srgbClr val="001D5F"/>
                </a:solidFill>
              </a:rPr>
              <a:t>Freely sharing data</a:t>
            </a:r>
          </a:p>
        </p:txBody>
      </p:sp>
      <p:sp>
        <p:nvSpPr>
          <p:cNvPr id="9" name="Rectangle 8">
            <a:extLst>
              <a:ext uri="{FF2B5EF4-FFF2-40B4-BE49-F238E27FC236}">
                <a16:creationId xmlns:a16="http://schemas.microsoft.com/office/drawing/2014/main" id="{100C7212-EB1A-104F-8C0C-F56DC684A21C}"/>
              </a:ext>
            </a:extLst>
          </p:cNvPr>
          <p:cNvSpPr/>
          <p:nvPr/>
        </p:nvSpPr>
        <p:spPr>
          <a:xfrm>
            <a:off x="1924051" y="524174"/>
            <a:ext cx="8253087" cy="954107"/>
          </a:xfrm>
          <a:prstGeom prst="rect">
            <a:avLst/>
          </a:prstGeom>
          <a:solidFill>
            <a:schemeClr val="bg1"/>
          </a:solidFill>
        </p:spPr>
        <p:txBody>
          <a:bodyPr wrap="square">
            <a:spAutoFit/>
          </a:bodyPr>
          <a:lstStyle/>
          <a:p>
            <a:pPr algn="ctr"/>
            <a:r>
              <a:rPr lang="en-US" sz="2800" dirty="0">
                <a:solidFill>
                  <a:srgbClr val="001D5F"/>
                </a:solidFill>
              </a:rPr>
              <a:t>Which reward system leads to misconduct and questionable research practices?</a:t>
            </a:r>
            <a:endParaRPr lang="en-US" sz="2800" dirty="0"/>
          </a:p>
        </p:txBody>
      </p:sp>
      <p:sp>
        <p:nvSpPr>
          <p:cNvPr id="3" name="TextBox 2">
            <a:extLst>
              <a:ext uri="{FF2B5EF4-FFF2-40B4-BE49-F238E27FC236}">
                <a16:creationId xmlns:a16="http://schemas.microsoft.com/office/drawing/2014/main" id="{0AD6ABB7-8CA3-C14C-8D22-7760AB5E93F1}"/>
              </a:ext>
            </a:extLst>
          </p:cNvPr>
          <p:cNvSpPr txBox="1"/>
          <p:nvPr/>
        </p:nvSpPr>
        <p:spPr>
          <a:xfrm>
            <a:off x="1923983" y="5129212"/>
            <a:ext cx="8401189" cy="1128899"/>
          </a:xfrm>
          <a:prstGeom prst="rect">
            <a:avLst/>
          </a:prstGeom>
          <a:solidFill>
            <a:srgbClr val="FEFEFF"/>
          </a:solidFill>
        </p:spPr>
        <p:txBody>
          <a:bodyPr wrap="square" rtlCol="0">
            <a:spAutoFit/>
          </a:bodyPr>
          <a:lstStyle/>
          <a:p>
            <a:pPr algn="ctr">
              <a:lnSpc>
                <a:spcPct val="150000"/>
              </a:lnSpc>
            </a:pPr>
            <a:r>
              <a:rPr lang="en-US" sz="2400" b="1" dirty="0">
                <a:solidFill>
                  <a:srgbClr val="001D5F"/>
                </a:solidFill>
              </a:rPr>
              <a:t>Value </a:t>
            </a:r>
            <a:r>
              <a:rPr lang="en-US" sz="2400" b="1" dirty="0">
                <a:solidFill>
                  <a:srgbClr val="B44A5B"/>
                </a:solidFill>
              </a:rPr>
              <a:t>constancy of results</a:t>
            </a:r>
            <a:r>
              <a:rPr lang="en-US" sz="2400" b="1" dirty="0">
                <a:solidFill>
                  <a:srgbClr val="001D5F"/>
                </a:solidFill>
              </a:rPr>
              <a:t> with the goal of building </a:t>
            </a:r>
            <a:r>
              <a:rPr lang="en-US" sz="2400" b="1" dirty="0">
                <a:solidFill>
                  <a:srgbClr val="B44A5B"/>
                </a:solidFill>
              </a:rPr>
              <a:t>reliable knowledge</a:t>
            </a:r>
            <a:r>
              <a:rPr lang="en-US" sz="2400" b="1" dirty="0">
                <a:solidFill>
                  <a:srgbClr val="001D5F"/>
                </a:solidFill>
              </a:rPr>
              <a:t> about the world. </a:t>
            </a:r>
          </a:p>
        </p:txBody>
      </p:sp>
      <p:sp>
        <p:nvSpPr>
          <p:cNvPr id="8" name="Slide Number Placeholder 5">
            <a:extLst>
              <a:ext uri="{FF2B5EF4-FFF2-40B4-BE49-F238E27FC236}">
                <a16:creationId xmlns:a16="http://schemas.microsoft.com/office/drawing/2014/main" id="{CC9D6D07-F448-0241-A469-830A2ACBA237}"/>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12</a:t>
            </a:fld>
            <a:endParaRPr lang="en-US" dirty="0">
              <a:solidFill>
                <a:srgbClr val="002060"/>
              </a:solidFill>
            </a:endParaRPr>
          </a:p>
        </p:txBody>
      </p:sp>
    </p:spTree>
    <p:extLst>
      <p:ext uri="{BB962C8B-B14F-4D97-AF65-F5344CB8AC3E}">
        <p14:creationId xmlns:p14="http://schemas.microsoft.com/office/powerpoint/2010/main" val="87806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DD3F-BE61-C04E-9ED8-33072A4A80AA}"/>
              </a:ext>
            </a:extLst>
          </p:cNvPr>
          <p:cNvSpPr>
            <a:spLocks noGrp="1"/>
          </p:cNvSpPr>
          <p:nvPr>
            <p:ph type="title" idx="4294967295"/>
          </p:nvPr>
        </p:nvSpPr>
        <p:spPr>
          <a:xfrm>
            <a:off x="1835824" y="260206"/>
            <a:ext cx="3232150" cy="1039812"/>
          </a:xfrm>
          <a:solidFill>
            <a:srgbClr val="FEFEFF"/>
          </a:solidFill>
        </p:spPr>
        <p:txBody>
          <a:bodyPr/>
          <a:lstStyle/>
          <a:p>
            <a:r>
              <a:rPr lang="en-US" dirty="0">
                <a:solidFill>
                  <a:srgbClr val="002060"/>
                </a:solidFill>
              </a:rPr>
              <a:t>TRAGEDIES</a:t>
            </a:r>
          </a:p>
        </p:txBody>
      </p:sp>
      <p:sp>
        <p:nvSpPr>
          <p:cNvPr id="5" name="TextBox 4">
            <a:extLst>
              <a:ext uri="{FF2B5EF4-FFF2-40B4-BE49-F238E27FC236}">
                <a16:creationId xmlns:a16="http://schemas.microsoft.com/office/drawing/2014/main" id="{43FF2836-DFB9-FE42-BC11-F3DF492C488B}"/>
              </a:ext>
            </a:extLst>
          </p:cNvPr>
          <p:cNvSpPr txBox="1"/>
          <p:nvPr/>
        </p:nvSpPr>
        <p:spPr>
          <a:xfrm>
            <a:off x="1835824" y="1857369"/>
            <a:ext cx="3988710" cy="923330"/>
          </a:xfrm>
          <a:prstGeom prst="rect">
            <a:avLst/>
          </a:prstGeom>
          <a:solidFill>
            <a:schemeClr val="bg1"/>
          </a:solidFill>
        </p:spPr>
        <p:txBody>
          <a:bodyPr wrap="square" rtlCol="0">
            <a:spAutoFit/>
          </a:bodyPr>
          <a:lstStyle/>
          <a:p>
            <a:r>
              <a:rPr lang="en-US" dirty="0">
                <a:solidFill>
                  <a:srgbClr val="C00000"/>
                </a:solidFill>
              </a:rPr>
              <a:t>Temptation</a:t>
            </a:r>
          </a:p>
          <a:p>
            <a:r>
              <a:rPr lang="en-US" dirty="0">
                <a:solidFill>
                  <a:srgbClr val="001D5F"/>
                </a:solidFill>
              </a:rPr>
              <a:t>Getting my name on this article would look really good on my CV.</a:t>
            </a:r>
          </a:p>
        </p:txBody>
      </p:sp>
      <p:sp>
        <p:nvSpPr>
          <p:cNvPr id="6" name="TextBox 5">
            <a:extLst>
              <a:ext uri="{FF2B5EF4-FFF2-40B4-BE49-F238E27FC236}">
                <a16:creationId xmlns:a16="http://schemas.microsoft.com/office/drawing/2014/main" id="{95DE2D94-8E27-264E-98BD-19E00381770C}"/>
              </a:ext>
            </a:extLst>
          </p:cNvPr>
          <p:cNvSpPr txBox="1"/>
          <p:nvPr/>
        </p:nvSpPr>
        <p:spPr>
          <a:xfrm>
            <a:off x="1835824" y="2855589"/>
            <a:ext cx="3988710" cy="923330"/>
          </a:xfrm>
          <a:prstGeom prst="rect">
            <a:avLst/>
          </a:prstGeom>
          <a:solidFill>
            <a:schemeClr val="bg1"/>
          </a:solidFill>
        </p:spPr>
        <p:txBody>
          <a:bodyPr wrap="square" rtlCol="0">
            <a:spAutoFit/>
          </a:bodyPr>
          <a:lstStyle/>
          <a:p>
            <a:r>
              <a:rPr lang="en-US" dirty="0">
                <a:solidFill>
                  <a:srgbClr val="C00000"/>
                </a:solidFill>
              </a:rPr>
              <a:t>Rationalization</a:t>
            </a:r>
          </a:p>
          <a:p>
            <a:r>
              <a:rPr lang="en-US" dirty="0">
                <a:solidFill>
                  <a:srgbClr val="001D5F"/>
                </a:solidFill>
              </a:rPr>
              <a:t>It’s only a few data points, and those runs were flawed anyway.</a:t>
            </a:r>
          </a:p>
        </p:txBody>
      </p:sp>
      <p:sp>
        <p:nvSpPr>
          <p:cNvPr id="7" name="TextBox 6">
            <a:extLst>
              <a:ext uri="{FF2B5EF4-FFF2-40B4-BE49-F238E27FC236}">
                <a16:creationId xmlns:a16="http://schemas.microsoft.com/office/drawing/2014/main" id="{0C0D40E4-D422-874A-9EE4-B1BD5F94980F}"/>
              </a:ext>
            </a:extLst>
          </p:cNvPr>
          <p:cNvSpPr txBox="1"/>
          <p:nvPr/>
        </p:nvSpPr>
        <p:spPr>
          <a:xfrm>
            <a:off x="1835824" y="3853810"/>
            <a:ext cx="3988710" cy="1200329"/>
          </a:xfrm>
          <a:prstGeom prst="rect">
            <a:avLst/>
          </a:prstGeom>
          <a:solidFill>
            <a:schemeClr val="bg1"/>
          </a:solidFill>
        </p:spPr>
        <p:txBody>
          <a:bodyPr wrap="square" rtlCol="0">
            <a:spAutoFit/>
          </a:bodyPr>
          <a:lstStyle/>
          <a:p>
            <a:r>
              <a:rPr lang="en-US" dirty="0">
                <a:solidFill>
                  <a:srgbClr val="C00000"/>
                </a:solidFill>
              </a:rPr>
              <a:t>Ambition</a:t>
            </a:r>
          </a:p>
          <a:p>
            <a:r>
              <a:rPr lang="en-US" dirty="0">
                <a:solidFill>
                  <a:srgbClr val="001D5F"/>
                </a:solidFill>
              </a:rPr>
              <a:t>The better the story we can tell, the better a journal we can go for.</a:t>
            </a:r>
          </a:p>
        </p:txBody>
      </p:sp>
      <p:sp>
        <p:nvSpPr>
          <p:cNvPr id="8" name="TextBox 7">
            <a:extLst>
              <a:ext uri="{FF2B5EF4-FFF2-40B4-BE49-F238E27FC236}">
                <a16:creationId xmlns:a16="http://schemas.microsoft.com/office/drawing/2014/main" id="{0DABA6AF-08B7-364B-B827-4CE33266E4BB}"/>
              </a:ext>
            </a:extLst>
          </p:cNvPr>
          <p:cNvSpPr txBox="1"/>
          <p:nvPr/>
        </p:nvSpPr>
        <p:spPr>
          <a:xfrm>
            <a:off x="1835824" y="5129028"/>
            <a:ext cx="3988710" cy="1477328"/>
          </a:xfrm>
          <a:prstGeom prst="rect">
            <a:avLst/>
          </a:prstGeom>
          <a:solidFill>
            <a:schemeClr val="bg1"/>
          </a:solidFill>
        </p:spPr>
        <p:txBody>
          <a:bodyPr wrap="square" rtlCol="0">
            <a:spAutoFit/>
          </a:bodyPr>
          <a:lstStyle/>
          <a:p>
            <a:r>
              <a:rPr lang="en-US" dirty="0">
                <a:solidFill>
                  <a:srgbClr val="C00000"/>
                </a:solidFill>
              </a:rPr>
              <a:t>Group and Authority Pressure</a:t>
            </a:r>
          </a:p>
          <a:p>
            <a:r>
              <a:rPr lang="en-US" dirty="0">
                <a:solidFill>
                  <a:srgbClr val="001D5F"/>
                </a:solidFill>
              </a:rPr>
              <a:t>The PI’s instructions don’t exactly match the protocol approved by the ethics review board, but she is the senior researcher.</a:t>
            </a:r>
          </a:p>
        </p:txBody>
      </p:sp>
      <p:sp>
        <p:nvSpPr>
          <p:cNvPr id="10" name="TextBox 9">
            <a:extLst>
              <a:ext uri="{FF2B5EF4-FFF2-40B4-BE49-F238E27FC236}">
                <a16:creationId xmlns:a16="http://schemas.microsoft.com/office/drawing/2014/main" id="{C7E173E6-726B-C449-B57D-ADF1AE99A5C8}"/>
              </a:ext>
            </a:extLst>
          </p:cNvPr>
          <p:cNvSpPr txBox="1"/>
          <p:nvPr/>
        </p:nvSpPr>
        <p:spPr>
          <a:xfrm>
            <a:off x="6352042" y="1085652"/>
            <a:ext cx="3988710" cy="1200329"/>
          </a:xfrm>
          <a:prstGeom prst="rect">
            <a:avLst/>
          </a:prstGeom>
          <a:solidFill>
            <a:schemeClr val="bg1"/>
          </a:solidFill>
        </p:spPr>
        <p:txBody>
          <a:bodyPr wrap="square" rtlCol="0">
            <a:spAutoFit/>
          </a:bodyPr>
          <a:lstStyle/>
          <a:p>
            <a:r>
              <a:rPr lang="en-US" dirty="0">
                <a:solidFill>
                  <a:srgbClr val="C00000"/>
                </a:solidFill>
              </a:rPr>
              <a:t>Entitlement</a:t>
            </a:r>
          </a:p>
          <a:p>
            <a:r>
              <a:rPr lang="en-US" dirty="0">
                <a:solidFill>
                  <a:srgbClr val="001D5F"/>
                </a:solidFill>
              </a:rPr>
              <a:t>I’ve worked so hard on this, and I know this works, and I need to get this publication.</a:t>
            </a:r>
          </a:p>
        </p:txBody>
      </p:sp>
      <p:sp>
        <p:nvSpPr>
          <p:cNvPr id="17" name="TextBox 16">
            <a:extLst>
              <a:ext uri="{FF2B5EF4-FFF2-40B4-BE49-F238E27FC236}">
                <a16:creationId xmlns:a16="http://schemas.microsoft.com/office/drawing/2014/main" id="{5D84DB4D-F6E2-2645-8EBE-CA9625BF2399}"/>
              </a:ext>
            </a:extLst>
          </p:cNvPr>
          <p:cNvSpPr txBox="1"/>
          <p:nvPr/>
        </p:nvSpPr>
        <p:spPr>
          <a:xfrm>
            <a:off x="6352042" y="2373494"/>
            <a:ext cx="3988710" cy="923330"/>
          </a:xfrm>
          <a:prstGeom prst="rect">
            <a:avLst/>
          </a:prstGeom>
          <a:solidFill>
            <a:schemeClr val="bg1"/>
          </a:solidFill>
        </p:spPr>
        <p:txBody>
          <a:bodyPr wrap="square" rtlCol="0">
            <a:spAutoFit/>
          </a:bodyPr>
          <a:lstStyle/>
          <a:p>
            <a:r>
              <a:rPr lang="en-US" dirty="0">
                <a:solidFill>
                  <a:srgbClr val="C00000"/>
                </a:solidFill>
              </a:rPr>
              <a:t>Deception</a:t>
            </a:r>
          </a:p>
          <a:p>
            <a:r>
              <a:rPr lang="en-US" dirty="0">
                <a:solidFill>
                  <a:srgbClr val="001D5F"/>
                </a:solidFill>
              </a:rPr>
              <a:t>I’m sure it would have turned out this way (if I had done it).</a:t>
            </a:r>
          </a:p>
        </p:txBody>
      </p:sp>
      <p:sp>
        <p:nvSpPr>
          <p:cNvPr id="18" name="TextBox 17">
            <a:extLst>
              <a:ext uri="{FF2B5EF4-FFF2-40B4-BE49-F238E27FC236}">
                <a16:creationId xmlns:a16="http://schemas.microsoft.com/office/drawing/2014/main" id="{A2251728-FE73-BA4F-9812-C82E37F5F816}"/>
              </a:ext>
            </a:extLst>
          </p:cNvPr>
          <p:cNvSpPr txBox="1"/>
          <p:nvPr/>
        </p:nvSpPr>
        <p:spPr>
          <a:xfrm>
            <a:off x="6352042" y="3384338"/>
            <a:ext cx="3988710" cy="923330"/>
          </a:xfrm>
          <a:prstGeom prst="rect">
            <a:avLst/>
          </a:prstGeom>
          <a:solidFill>
            <a:schemeClr val="bg1"/>
          </a:solidFill>
        </p:spPr>
        <p:txBody>
          <a:bodyPr wrap="square" rtlCol="0">
            <a:spAutoFit/>
          </a:bodyPr>
          <a:lstStyle/>
          <a:p>
            <a:r>
              <a:rPr lang="en-US" dirty="0">
                <a:solidFill>
                  <a:srgbClr val="C00000"/>
                </a:solidFill>
              </a:rPr>
              <a:t>Incrementalism</a:t>
            </a:r>
          </a:p>
          <a:p>
            <a:r>
              <a:rPr lang="en-US" dirty="0">
                <a:solidFill>
                  <a:srgbClr val="001D5F"/>
                </a:solidFill>
              </a:rPr>
              <a:t>It’s only a single data point I’m excluding, and just this once.</a:t>
            </a:r>
          </a:p>
        </p:txBody>
      </p:sp>
      <p:sp>
        <p:nvSpPr>
          <p:cNvPr id="19" name="TextBox 18">
            <a:extLst>
              <a:ext uri="{FF2B5EF4-FFF2-40B4-BE49-F238E27FC236}">
                <a16:creationId xmlns:a16="http://schemas.microsoft.com/office/drawing/2014/main" id="{C8360D89-44EF-FB4A-811B-968887EE39E2}"/>
              </a:ext>
            </a:extLst>
          </p:cNvPr>
          <p:cNvSpPr txBox="1"/>
          <p:nvPr/>
        </p:nvSpPr>
        <p:spPr>
          <a:xfrm>
            <a:off x="6352042" y="4395182"/>
            <a:ext cx="3988710" cy="923330"/>
          </a:xfrm>
          <a:prstGeom prst="rect">
            <a:avLst/>
          </a:prstGeom>
          <a:solidFill>
            <a:schemeClr val="bg1"/>
          </a:solidFill>
        </p:spPr>
        <p:txBody>
          <a:bodyPr wrap="square" rtlCol="0">
            <a:spAutoFit/>
          </a:bodyPr>
          <a:lstStyle/>
          <a:p>
            <a:r>
              <a:rPr lang="en-US" dirty="0">
                <a:solidFill>
                  <a:srgbClr val="C00000"/>
                </a:solidFill>
              </a:rPr>
              <a:t>Embarrassment</a:t>
            </a:r>
          </a:p>
          <a:p>
            <a:r>
              <a:rPr lang="en-US" dirty="0">
                <a:solidFill>
                  <a:srgbClr val="001D5F"/>
                </a:solidFill>
              </a:rPr>
              <a:t>I don’t want to look foolish for not knowing how to do this.</a:t>
            </a:r>
          </a:p>
        </p:txBody>
      </p:sp>
      <p:sp>
        <p:nvSpPr>
          <p:cNvPr id="20" name="TextBox 19">
            <a:extLst>
              <a:ext uri="{FF2B5EF4-FFF2-40B4-BE49-F238E27FC236}">
                <a16:creationId xmlns:a16="http://schemas.microsoft.com/office/drawing/2014/main" id="{80D31DE9-8ACC-554F-B5D5-4A56DF0D4C8D}"/>
              </a:ext>
            </a:extLst>
          </p:cNvPr>
          <p:cNvSpPr txBox="1"/>
          <p:nvPr/>
        </p:nvSpPr>
        <p:spPr>
          <a:xfrm>
            <a:off x="6352042" y="5406028"/>
            <a:ext cx="3988710" cy="1200329"/>
          </a:xfrm>
          <a:prstGeom prst="rect">
            <a:avLst/>
          </a:prstGeom>
          <a:solidFill>
            <a:schemeClr val="bg1"/>
          </a:solidFill>
        </p:spPr>
        <p:txBody>
          <a:bodyPr wrap="square" rtlCol="0">
            <a:spAutoFit/>
          </a:bodyPr>
          <a:lstStyle/>
          <a:p>
            <a:r>
              <a:rPr lang="en-US" dirty="0">
                <a:solidFill>
                  <a:srgbClr val="C00000"/>
                </a:solidFill>
              </a:rPr>
              <a:t>Stupid Systems</a:t>
            </a:r>
          </a:p>
          <a:p>
            <a:r>
              <a:rPr lang="en-US" dirty="0">
                <a:solidFill>
                  <a:srgbClr val="001D5F"/>
                </a:solidFill>
              </a:rPr>
              <a:t>It counts more if we divide the manuscript into three submissions instead of just one.</a:t>
            </a:r>
          </a:p>
        </p:txBody>
      </p:sp>
      <p:sp>
        <p:nvSpPr>
          <p:cNvPr id="13" name="Slide Number Placeholder 5">
            <a:extLst>
              <a:ext uri="{FF2B5EF4-FFF2-40B4-BE49-F238E27FC236}">
                <a16:creationId xmlns:a16="http://schemas.microsoft.com/office/drawing/2014/main" id="{A3015389-A999-B040-887C-DA2B2EEA5E09}"/>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13</a:t>
            </a:fld>
            <a:endParaRPr lang="en-US" dirty="0">
              <a:solidFill>
                <a:srgbClr val="002060"/>
              </a:solidFill>
            </a:endParaRPr>
          </a:p>
        </p:txBody>
      </p:sp>
    </p:spTree>
    <p:extLst>
      <p:ext uri="{BB962C8B-B14F-4D97-AF65-F5344CB8AC3E}">
        <p14:creationId xmlns:p14="http://schemas.microsoft.com/office/powerpoint/2010/main" val="20343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9C8A8-670A-AA47-A337-E6FEB6E5B465}"/>
              </a:ext>
            </a:extLst>
          </p:cNvPr>
          <p:cNvSpPr>
            <a:spLocks noGrp="1"/>
          </p:cNvSpPr>
          <p:nvPr>
            <p:ph type="title"/>
          </p:nvPr>
        </p:nvSpPr>
        <p:spPr/>
        <p:txBody>
          <a:bodyPr>
            <a:normAutofit fontScale="90000"/>
          </a:bodyPr>
          <a:lstStyle/>
          <a:p>
            <a:r>
              <a:rPr lang="en-US" dirty="0"/>
              <a:t>areas that require</a:t>
            </a:r>
            <a:br>
              <a:rPr lang="en-US" dirty="0"/>
            </a:br>
            <a:r>
              <a:rPr lang="en-US" dirty="0"/>
              <a:t>Responsible Conduct</a:t>
            </a:r>
          </a:p>
        </p:txBody>
      </p:sp>
      <p:sp>
        <p:nvSpPr>
          <p:cNvPr id="4" name="Rectangle 3">
            <a:extLst>
              <a:ext uri="{FF2B5EF4-FFF2-40B4-BE49-F238E27FC236}">
                <a16:creationId xmlns:a16="http://schemas.microsoft.com/office/drawing/2014/main" id="{CF57005F-0637-9F42-8287-09973C4E0C91}"/>
              </a:ext>
            </a:extLst>
          </p:cNvPr>
          <p:cNvSpPr/>
          <p:nvPr/>
        </p:nvSpPr>
        <p:spPr>
          <a:xfrm>
            <a:off x="2138362" y="2473156"/>
            <a:ext cx="4572000" cy="3451907"/>
          </a:xfrm>
          <a:prstGeom prst="rect">
            <a:avLst/>
          </a:prstGeom>
        </p:spPr>
        <p:txBody>
          <a:bodyPr>
            <a:spAutoFit/>
          </a:bodyPr>
          <a:lstStyle/>
          <a:p>
            <a:pPr>
              <a:lnSpc>
                <a:spcPts val="2400"/>
              </a:lnSpc>
              <a:defRPr/>
            </a:pPr>
            <a:r>
              <a:rPr lang="en-US" b="1" dirty="0">
                <a:solidFill>
                  <a:srgbClr val="001D5F"/>
                </a:solidFill>
              </a:rPr>
              <a:t>Acquisition and Management of Data</a:t>
            </a:r>
          </a:p>
          <a:p>
            <a:pPr>
              <a:lnSpc>
                <a:spcPts val="2400"/>
              </a:lnSpc>
              <a:defRPr/>
            </a:pPr>
            <a:r>
              <a:rPr lang="en-US" b="1" dirty="0">
                <a:solidFill>
                  <a:srgbClr val="001D5F"/>
                </a:solidFill>
              </a:rPr>
              <a:t>Collaborative Science</a:t>
            </a:r>
          </a:p>
          <a:p>
            <a:pPr>
              <a:lnSpc>
                <a:spcPts val="2400"/>
              </a:lnSpc>
              <a:defRPr/>
            </a:pPr>
            <a:r>
              <a:rPr lang="en-US" b="1" dirty="0">
                <a:solidFill>
                  <a:srgbClr val="001D5F"/>
                </a:solidFill>
              </a:rPr>
              <a:t>Conflicts of Interest and Time</a:t>
            </a:r>
          </a:p>
          <a:p>
            <a:pPr>
              <a:lnSpc>
                <a:spcPts val="2400"/>
              </a:lnSpc>
              <a:defRPr/>
            </a:pPr>
            <a:r>
              <a:rPr lang="en-US" b="1" dirty="0">
                <a:solidFill>
                  <a:srgbClr val="001D5F"/>
                </a:solidFill>
              </a:rPr>
              <a:t>Mentoring</a:t>
            </a:r>
          </a:p>
          <a:p>
            <a:pPr>
              <a:lnSpc>
                <a:spcPts val="2400"/>
              </a:lnSpc>
              <a:defRPr/>
            </a:pPr>
            <a:r>
              <a:rPr lang="en-US" b="1" dirty="0">
                <a:solidFill>
                  <a:srgbClr val="001D5F"/>
                </a:solidFill>
              </a:rPr>
              <a:t>Peer Review</a:t>
            </a:r>
          </a:p>
          <a:p>
            <a:pPr>
              <a:lnSpc>
                <a:spcPts val="2400"/>
              </a:lnSpc>
              <a:defRPr/>
            </a:pPr>
            <a:r>
              <a:rPr lang="en-US" b="1" dirty="0">
                <a:solidFill>
                  <a:srgbClr val="001D5F"/>
                </a:solidFill>
              </a:rPr>
              <a:t>Research Misconduct</a:t>
            </a:r>
          </a:p>
          <a:p>
            <a:pPr>
              <a:lnSpc>
                <a:spcPts val="2400"/>
              </a:lnSpc>
              <a:defRPr/>
            </a:pPr>
            <a:r>
              <a:rPr lang="en-US" b="1" dirty="0">
                <a:solidFill>
                  <a:srgbClr val="001D5F"/>
                </a:solidFill>
              </a:rPr>
              <a:t>Responsible Authorship and Publication</a:t>
            </a:r>
          </a:p>
          <a:p>
            <a:pPr>
              <a:lnSpc>
                <a:spcPts val="2400"/>
              </a:lnSpc>
              <a:defRPr/>
            </a:pPr>
            <a:r>
              <a:rPr lang="en-US" b="1" dirty="0">
                <a:solidFill>
                  <a:srgbClr val="001D5F"/>
                </a:solidFill>
              </a:rPr>
              <a:t>Scientists as Responsible Members</a:t>
            </a:r>
            <a:br>
              <a:rPr lang="en-US" b="1" dirty="0">
                <a:solidFill>
                  <a:srgbClr val="001D5F"/>
                </a:solidFill>
              </a:rPr>
            </a:br>
            <a:r>
              <a:rPr lang="en-US" b="1" dirty="0">
                <a:solidFill>
                  <a:srgbClr val="001D5F"/>
                </a:solidFill>
              </a:rPr>
              <a:t>   of Society</a:t>
            </a:r>
          </a:p>
          <a:p>
            <a:pPr>
              <a:lnSpc>
                <a:spcPts val="2400"/>
              </a:lnSpc>
              <a:defRPr/>
            </a:pPr>
            <a:r>
              <a:rPr lang="en-US" b="1" dirty="0">
                <a:solidFill>
                  <a:srgbClr val="001D5F"/>
                </a:solidFill>
              </a:rPr>
              <a:t>Use of Animals in Research</a:t>
            </a:r>
          </a:p>
          <a:p>
            <a:pPr>
              <a:lnSpc>
                <a:spcPts val="2400"/>
              </a:lnSpc>
              <a:defRPr/>
            </a:pPr>
            <a:r>
              <a:rPr lang="en-US" b="1" dirty="0">
                <a:solidFill>
                  <a:srgbClr val="001D5F"/>
                </a:solidFill>
              </a:rPr>
              <a:t>Use of Humans in Research</a:t>
            </a:r>
            <a:endParaRPr lang="en-US" dirty="0">
              <a:solidFill>
                <a:srgbClr val="001D5F"/>
              </a:solidFill>
            </a:endParaRPr>
          </a:p>
        </p:txBody>
      </p:sp>
      <p:sp>
        <p:nvSpPr>
          <p:cNvPr id="5" name="Right Brace 4">
            <a:extLst>
              <a:ext uri="{FF2B5EF4-FFF2-40B4-BE49-F238E27FC236}">
                <a16:creationId xmlns:a16="http://schemas.microsoft.com/office/drawing/2014/main" id="{86FFAF91-19E3-9B4C-8262-64A9744DD8EF}"/>
              </a:ext>
            </a:extLst>
          </p:cNvPr>
          <p:cNvSpPr/>
          <p:nvPr/>
        </p:nvSpPr>
        <p:spPr>
          <a:xfrm>
            <a:off x="6705600" y="2332208"/>
            <a:ext cx="533400" cy="3733800"/>
          </a:xfrm>
          <a:prstGeom prst="rightBrace">
            <a:avLst/>
          </a:prstGeom>
          <a:ln>
            <a:solidFill>
              <a:srgbClr val="001D5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r>
              <a:rPr lang="en-US" dirty="0"/>
              <a:t> </a:t>
            </a:r>
          </a:p>
        </p:txBody>
      </p:sp>
      <p:sp>
        <p:nvSpPr>
          <p:cNvPr id="6" name="Rectangle 5">
            <a:extLst>
              <a:ext uri="{FF2B5EF4-FFF2-40B4-BE49-F238E27FC236}">
                <a16:creationId xmlns:a16="http://schemas.microsoft.com/office/drawing/2014/main" id="{2ECDE3EC-392F-A044-A811-2DED64C4B29A}"/>
              </a:ext>
            </a:extLst>
          </p:cNvPr>
          <p:cNvSpPr/>
          <p:nvPr/>
        </p:nvSpPr>
        <p:spPr>
          <a:xfrm>
            <a:off x="7427835" y="3537390"/>
            <a:ext cx="2675732" cy="1323439"/>
          </a:xfrm>
          <a:prstGeom prst="rect">
            <a:avLst/>
          </a:prstGeom>
          <a:solidFill>
            <a:srgbClr val="002060"/>
          </a:solidFill>
        </p:spPr>
        <p:txBody>
          <a:bodyPr wrap="none">
            <a:spAutoFit/>
          </a:bodyPr>
          <a:lstStyle/>
          <a:p>
            <a:pPr algn="ctr"/>
            <a:r>
              <a:rPr lang="en-US" sz="2000" b="1" dirty="0">
                <a:solidFill>
                  <a:schemeClr val="bg1"/>
                </a:solidFill>
              </a:rPr>
              <a:t>ETHICAL</a:t>
            </a:r>
            <a:r>
              <a:rPr lang="en-US" sz="2000" dirty="0">
                <a:solidFill>
                  <a:schemeClr val="bg1"/>
                </a:solidFill>
              </a:rPr>
              <a:t> </a:t>
            </a:r>
            <a:r>
              <a:rPr lang="en-US" sz="2000" b="1" dirty="0">
                <a:solidFill>
                  <a:schemeClr val="bg1"/>
                </a:solidFill>
              </a:rPr>
              <a:t>QUESTIONS</a:t>
            </a:r>
            <a:r>
              <a:rPr lang="en-US" sz="2000" dirty="0">
                <a:solidFill>
                  <a:schemeClr val="bg1"/>
                </a:solidFill>
              </a:rPr>
              <a:t> </a:t>
            </a:r>
          </a:p>
          <a:p>
            <a:pPr algn="ctr"/>
            <a:r>
              <a:rPr lang="en-US" sz="2000" strike="sngStrike" dirty="0">
                <a:solidFill>
                  <a:schemeClr val="bg1"/>
                </a:solidFill>
              </a:rPr>
              <a:t>CAN</a:t>
            </a:r>
            <a:r>
              <a:rPr lang="en-US" sz="2000" dirty="0">
                <a:solidFill>
                  <a:schemeClr val="bg1"/>
                </a:solidFill>
              </a:rPr>
              <a:t> WILL ARISE </a:t>
            </a:r>
          </a:p>
          <a:p>
            <a:pPr algn="ctr"/>
            <a:r>
              <a:rPr lang="en-US" sz="2000" dirty="0">
                <a:solidFill>
                  <a:schemeClr val="bg1"/>
                </a:solidFill>
              </a:rPr>
              <a:t>IN THESE </a:t>
            </a:r>
          </a:p>
          <a:p>
            <a:pPr algn="ctr"/>
            <a:r>
              <a:rPr lang="en-US" sz="2000" dirty="0">
                <a:solidFill>
                  <a:schemeClr val="bg1"/>
                </a:solidFill>
              </a:rPr>
              <a:t> SUBJECT AREAS</a:t>
            </a:r>
          </a:p>
        </p:txBody>
      </p:sp>
      <p:grpSp>
        <p:nvGrpSpPr>
          <p:cNvPr id="7" name="Group 6">
            <a:extLst>
              <a:ext uri="{FF2B5EF4-FFF2-40B4-BE49-F238E27FC236}">
                <a16:creationId xmlns:a16="http://schemas.microsoft.com/office/drawing/2014/main" id="{96E9FC48-8FB9-FD44-B104-E72594684800}"/>
              </a:ext>
            </a:extLst>
          </p:cNvPr>
          <p:cNvGrpSpPr/>
          <p:nvPr/>
        </p:nvGrpSpPr>
        <p:grpSpPr>
          <a:xfrm>
            <a:off x="7262810" y="2473155"/>
            <a:ext cx="3105151" cy="3393270"/>
            <a:chOff x="3435927" y="4545799"/>
            <a:chExt cx="3105151" cy="3393270"/>
          </a:xfrm>
        </p:grpSpPr>
        <p:sp>
          <p:nvSpPr>
            <p:cNvPr id="8" name="Rounded Rectangle 7">
              <a:extLst>
                <a:ext uri="{FF2B5EF4-FFF2-40B4-BE49-F238E27FC236}">
                  <a16:creationId xmlns:a16="http://schemas.microsoft.com/office/drawing/2014/main" id="{F1093199-8229-354D-BA4A-B05ED62E19BD}"/>
                </a:ext>
              </a:extLst>
            </p:cNvPr>
            <p:cNvSpPr/>
            <p:nvPr/>
          </p:nvSpPr>
          <p:spPr>
            <a:xfrm>
              <a:off x="3435927" y="4545799"/>
              <a:ext cx="3105151" cy="3393270"/>
            </a:xfrm>
            <a:prstGeom prst="roundRect">
              <a:avLst/>
            </a:prstGeom>
            <a:gradFill>
              <a:gsLst>
                <a:gs pos="15000">
                  <a:srgbClr val="011A5E"/>
                </a:gs>
                <a:gs pos="100000">
                  <a:schemeClr val="accent1">
                    <a:tint val="50000"/>
                    <a:shade val="100000"/>
                    <a:satMod val="350000"/>
                  </a:schemeClr>
                </a:gs>
              </a:gsLst>
              <a:lin ang="5400000" scaled="0"/>
            </a:gradFill>
            <a:ln w="38100">
              <a:solidFill>
                <a:srgbClr val="B44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7B3BAC4-23D3-9C40-B5BF-7F56589F6F61}"/>
                </a:ext>
              </a:extLst>
            </p:cNvPr>
            <p:cNvSpPr txBox="1"/>
            <p:nvPr/>
          </p:nvSpPr>
          <p:spPr>
            <a:xfrm>
              <a:off x="3603234" y="4700356"/>
              <a:ext cx="2770536" cy="1569660"/>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cs typeface="Helvetica"/>
                </a:rPr>
                <a:t>Provide you with </a:t>
              </a:r>
              <a:r>
                <a:rPr lang="en-US" sz="2400" b="1" dirty="0">
                  <a:solidFill>
                    <a:schemeClr val="bg1"/>
                  </a:solidFill>
                  <a:latin typeface="Century Gothic" panose="020B0502020202020204" pitchFamily="34" charset="0"/>
                  <a:cs typeface="Helvetica"/>
                </a:rPr>
                <a:t>resources and tools</a:t>
              </a:r>
              <a:r>
                <a:rPr lang="en-US" sz="2400" dirty="0">
                  <a:solidFill>
                    <a:schemeClr val="bg1"/>
                  </a:solidFill>
                  <a:latin typeface="Century Gothic" panose="020B0502020202020204" pitchFamily="34" charset="0"/>
                  <a:cs typeface="Helvetica"/>
                </a:rPr>
                <a:t> to promote best practices</a:t>
              </a:r>
            </a:p>
          </p:txBody>
        </p:sp>
        <p:pic>
          <p:nvPicPr>
            <p:cNvPr id="10" name="Picture 9">
              <a:extLst>
                <a:ext uri="{FF2B5EF4-FFF2-40B4-BE49-F238E27FC236}">
                  <a16:creationId xmlns:a16="http://schemas.microsoft.com/office/drawing/2014/main" id="{0DFB2960-C1D5-5341-AC9F-F35C32E1BE84}"/>
                </a:ext>
              </a:extLst>
            </p:cNvPr>
            <p:cNvPicPr>
              <a:picLocks noChangeAspect="1"/>
            </p:cNvPicPr>
            <p:nvPr/>
          </p:nvPicPr>
          <p:blipFill>
            <a:blip r:embed="rId3"/>
            <a:stretch>
              <a:fillRect/>
            </a:stretch>
          </p:blipFill>
          <p:spPr>
            <a:xfrm>
              <a:off x="4410256" y="6536180"/>
              <a:ext cx="1156493" cy="1136724"/>
            </a:xfrm>
            <a:prstGeom prst="rect">
              <a:avLst/>
            </a:prstGeom>
          </p:spPr>
        </p:pic>
      </p:grpSp>
      <p:sp>
        <p:nvSpPr>
          <p:cNvPr id="12" name="Slide Number Placeholder 5">
            <a:extLst>
              <a:ext uri="{FF2B5EF4-FFF2-40B4-BE49-F238E27FC236}">
                <a16:creationId xmlns:a16="http://schemas.microsoft.com/office/drawing/2014/main" id="{AA7077D7-4D12-7248-B9F9-479AF46580EA}"/>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14</a:t>
            </a:fld>
            <a:endParaRPr lang="en-US" dirty="0">
              <a:solidFill>
                <a:srgbClr val="002060"/>
              </a:solidFill>
            </a:endParaRPr>
          </a:p>
        </p:txBody>
      </p:sp>
    </p:spTree>
    <p:extLst>
      <p:ext uri="{BB962C8B-B14F-4D97-AF65-F5344CB8AC3E}">
        <p14:creationId xmlns:p14="http://schemas.microsoft.com/office/powerpoint/2010/main" val="344558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Training in RCR/SRR</a:t>
            </a:r>
          </a:p>
        </p:txBody>
      </p:sp>
      <p:sp>
        <p:nvSpPr>
          <p:cNvPr id="28674" name="Content Placeholder 2"/>
          <p:cNvSpPr>
            <a:spLocks noGrp="1"/>
          </p:cNvSpPr>
          <p:nvPr>
            <p:ph idx="1"/>
          </p:nvPr>
        </p:nvSpPr>
        <p:spPr>
          <a:xfrm>
            <a:off x="1981200" y="4191000"/>
            <a:ext cx="8229600" cy="2514600"/>
          </a:xfrm>
          <a:solidFill>
            <a:schemeClr val="bg1"/>
          </a:solidFill>
        </p:spPr>
        <p:txBody>
          <a:bodyPr/>
          <a:lstStyle/>
          <a:p>
            <a:pPr lvl="1"/>
            <a:r>
              <a:rPr lang="en-US" sz="2400" dirty="0">
                <a:solidFill>
                  <a:srgbClr val="002060"/>
                </a:solidFill>
                <a:latin typeface="Century Gothic" charset="0"/>
              </a:rPr>
              <a:t>On-line instruction (‘Knowledge Link’)</a:t>
            </a:r>
          </a:p>
          <a:p>
            <a:pPr lvl="1"/>
            <a:endParaRPr lang="en-US" sz="2400" dirty="0">
              <a:solidFill>
                <a:srgbClr val="002060"/>
              </a:solidFill>
              <a:latin typeface="Century Gothic" charset="0"/>
            </a:endParaRPr>
          </a:p>
          <a:p>
            <a:pPr lvl="1"/>
            <a:r>
              <a:rPr lang="en-US" sz="2400" dirty="0">
                <a:solidFill>
                  <a:srgbClr val="002060"/>
                </a:solidFill>
                <a:latin typeface="Century Gothic" charset="0"/>
              </a:rPr>
              <a:t>Workshop-based using ‘Case Studies’</a:t>
            </a:r>
          </a:p>
          <a:p>
            <a:pPr lvl="1"/>
            <a:endParaRPr lang="en-US" sz="2400" dirty="0">
              <a:solidFill>
                <a:srgbClr val="002060"/>
              </a:solidFill>
              <a:latin typeface="Century Gothic" charset="0"/>
            </a:endParaRPr>
          </a:p>
          <a:p>
            <a:pPr lvl="1"/>
            <a:r>
              <a:rPr lang="en-US" sz="2400" dirty="0">
                <a:solidFill>
                  <a:srgbClr val="002060"/>
                </a:solidFill>
                <a:latin typeface="Century Gothic" charset="0"/>
              </a:rPr>
              <a:t>RCR-focused lab meetings</a:t>
            </a:r>
          </a:p>
        </p:txBody>
      </p:sp>
      <p:sp>
        <p:nvSpPr>
          <p:cNvPr id="3" name="Rectangle 2">
            <a:extLst>
              <a:ext uri="{FF2B5EF4-FFF2-40B4-BE49-F238E27FC236}">
                <a16:creationId xmlns:a16="http://schemas.microsoft.com/office/drawing/2014/main" id="{A9816A1C-9A56-5D4F-B7AA-8E4741B05C68}"/>
              </a:ext>
            </a:extLst>
          </p:cNvPr>
          <p:cNvSpPr/>
          <p:nvPr/>
        </p:nvSpPr>
        <p:spPr>
          <a:xfrm>
            <a:off x="1779237" y="1943652"/>
            <a:ext cx="8413750" cy="1754326"/>
          </a:xfrm>
          <a:prstGeom prst="rect">
            <a:avLst/>
          </a:prstGeom>
        </p:spPr>
        <p:txBody>
          <a:bodyPr wrap="square">
            <a:spAutoFit/>
          </a:bodyPr>
          <a:lstStyle/>
          <a:p>
            <a:pPr algn="ctr"/>
            <a:r>
              <a:rPr lang="en-US" dirty="0">
                <a:solidFill>
                  <a:srgbClr val="002060"/>
                </a:solidFill>
                <a:latin typeface="Century Gothic" charset="0"/>
              </a:rPr>
              <a:t>Your training in RCR/SRR is continual.</a:t>
            </a:r>
          </a:p>
          <a:p>
            <a:pPr algn="ctr"/>
            <a:endParaRPr lang="en-US" dirty="0">
              <a:solidFill>
                <a:srgbClr val="002060"/>
              </a:solidFill>
              <a:latin typeface="Century Gothic" charset="0"/>
            </a:endParaRPr>
          </a:p>
          <a:p>
            <a:pPr algn="ctr"/>
            <a:r>
              <a:rPr lang="en-US" dirty="0">
                <a:solidFill>
                  <a:srgbClr val="002060"/>
                </a:solidFill>
                <a:latin typeface="Century Gothic" charset="0"/>
              </a:rPr>
              <a:t>Why?</a:t>
            </a:r>
          </a:p>
          <a:p>
            <a:pPr algn="ctr"/>
            <a:r>
              <a:rPr lang="en-US" dirty="0">
                <a:solidFill>
                  <a:srgbClr val="002060"/>
                </a:solidFill>
                <a:latin typeface="Century Gothic" charset="0"/>
              </a:rPr>
              <a:t>See concepts several times; In different </a:t>
            </a:r>
            <a:r>
              <a:rPr lang="en-US" b="1" dirty="0">
                <a:solidFill>
                  <a:srgbClr val="002060"/>
                </a:solidFill>
                <a:latin typeface="Century Gothic" charset="0"/>
              </a:rPr>
              <a:t>contexts</a:t>
            </a:r>
            <a:r>
              <a:rPr lang="en-US" dirty="0">
                <a:solidFill>
                  <a:srgbClr val="002060"/>
                </a:solidFill>
                <a:latin typeface="Century Gothic" charset="0"/>
              </a:rPr>
              <a:t> </a:t>
            </a:r>
          </a:p>
          <a:p>
            <a:pPr algn="ctr"/>
            <a:endParaRPr lang="en-US" dirty="0">
              <a:solidFill>
                <a:srgbClr val="002060"/>
              </a:solidFill>
              <a:latin typeface="Century Gothic" charset="0"/>
            </a:endParaRPr>
          </a:p>
          <a:p>
            <a:pPr algn="ctr"/>
            <a:r>
              <a:rPr lang="en-US" dirty="0">
                <a:solidFill>
                  <a:srgbClr val="002060"/>
                </a:solidFill>
                <a:latin typeface="Century Gothic" charset="0"/>
              </a:rPr>
              <a:t>= they are “sticky”!</a:t>
            </a:r>
          </a:p>
        </p:txBody>
      </p:sp>
      <p:sp>
        <p:nvSpPr>
          <p:cNvPr id="4" name="TextBox 3">
            <a:extLst>
              <a:ext uri="{FF2B5EF4-FFF2-40B4-BE49-F238E27FC236}">
                <a16:creationId xmlns:a16="http://schemas.microsoft.com/office/drawing/2014/main" id="{8FA4A0B7-347E-114F-B46B-A09105F842D3}"/>
              </a:ext>
            </a:extLst>
          </p:cNvPr>
          <p:cNvSpPr txBox="1"/>
          <p:nvPr/>
        </p:nvSpPr>
        <p:spPr>
          <a:xfrm>
            <a:off x="8146474" y="914400"/>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35F76FAB-AB06-C346-B1AA-D99CB1CD9C1D}"/>
              </a:ext>
            </a:extLst>
          </p:cNvPr>
          <p:cNvPicPr>
            <a:picLocks noChangeAspect="1"/>
          </p:cNvPicPr>
          <p:nvPr/>
        </p:nvPicPr>
        <p:blipFill>
          <a:blip r:embed="rId4"/>
          <a:stretch>
            <a:fillRect/>
          </a:stretch>
        </p:blipFill>
        <p:spPr>
          <a:xfrm>
            <a:off x="8238838" y="4209153"/>
            <a:ext cx="1930400" cy="355600"/>
          </a:xfrm>
          <a:prstGeom prst="rect">
            <a:avLst/>
          </a:prstGeom>
        </p:spPr>
      </p:pic>
      <p:sp>
        <p:nvSpPr>
          <p:cNvPr id="8" name="Slide Number Placeholder 5">
            <a:extLst>
              <a:ext uri="{FF2B5EF4-FFF2-40B4-BE49-F238E27FC236}">
                <a16:creationId xmlns:a16="http://schemas.microsoft.com/office/drawing/2014/main" id="{C6BB313A-69B7-D94C-BC0C-00999D9F2911}"/>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15</a:t>
            </a:fld>
            <a:endParaRPr lang="en-US" dirty="0">
              <a:solidFill>
                <a:srgbClr val="002060"/>
              </a:solidFill>
            </a:endParaRPr>
          </a:p>
        </p:txBody>
      </p:sp>
    </p:spTree>
    <p:custDataLst>
      <p:tags r:id="rId1"/>
    </p:custDataLst>
    <p:extLst>
      <p:ext uri="{BB962C8B-B14F-4D97-AF65-F5344CB8AC3E}">
        <p14:creationId xmlns:p14="http://schemas.microsoft.com/office/powerpoint/2010/main" val="206345669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0A90-6F9F-E943-8339-57CCC6C9D562}"/>
              </a:ext>
            </a:extLst>
          </p:cNvPr>
          <p:cNvSpPr>
            <a:spLocks noGrp="1"/>
          </p:cNvSpPr>
          <p:nvPr>
            <p:ph type="title"/>
          </p:nvPr>
        </p:nvSpPr>
        <p:spPr/>
        <p:txBody>
          <a:bodyPr>
            <a:normAutofit/>
          </a:bodyPr>
          <a:lstStyle/>
          <a:p>
            <a:r>
              <a:rPr lang="en-US" dirty="0">
                <a:solidFill>
                  <a:srgbClr val="002060"/>
                </a:solidFill>
              </a:rPr>
              <a:t>NIH RCR Resources</a:t>
            </a:r>
            <a:endParaRPr lang="en-US" sz="2200" cap="none" dirty="0">
              <a:solidFill>
                <a:srgbClr val="002060"/>
              </a:solidFill>
            </a:endParaRPr>
          </a:p>
        </p:txBody>
      </p:sp>
      <p:sp>
        <p:nvSpPr>
          <p:cNvPr id="9" name="Rectangle 8">
            <a:extLst>
              <a:ext uri="{FF2B5EF4-FFF2-40B4-BE49-F238E27FC236}">
                <a16:creationId xmlns:a16="http://schemas.microsoft.com/office/drawing/2014/main" id="{B1CCE636-D792-1347-BD98-383CC6AB9ED0}"/>
              </a:ext>
            </a:extLst>
          </p:cNvPr>
          <p:cNvSpPr/>
          <p:nvPr/>
        </p:nvSpPr>
        <p:spPr>
          <a:xfrm>
            <a:off x="2607014" y="4495571"/>
            <a:ext cx="6946900" cy="1477328"/>
          </a:xfrm>
          <a:prstGeom prst="rect">
            <a:avLst/>
          </a:prstGeom>
        </p:spPr>
        <p:txBody>
          <a:bodyPr wrap="square">
            <a:spAutoFit/>
          </a:bodyPr>
          <a:lstStyle/>
          <a:p>
            <a:r>
              <a:rPr lang="en-US" dirty="0">
                <a:solidFill>
                  <a:srgbClr val="002060"/>
                </a:solidFill>
              </a:rPr>
              <a:t>“…applies to all NIH Institutional Research Training Grants, Individual Fellowship Awards, Career Development Awards (Institutional and Individual), Research Education Grants, Dissertation Research Grants, or other </a:t>
            </a:r>
            <a:r>
              <a:rPr lang="en-US" dirty="0">
                <a:solidFill>
                  <a:srgbClr val="B44A5B"/>
                </a:solidFill>
              </a:rPr>
              <a:t>grant programs with a training component</a:t>
            </a:r>
            <a:r>
              <a:rPr lang="en-US" dirty="0">
                <a:solidFill>
                  <a:srgbClr val="002060"/>
                </a:solidFill>
              </a:rPr>
              <a:t> …”</a:t>
            </a:r>
          </a:p>
        </p:txBody>
      </p:sp>
      <p:grpSp>
        <p:nvGrpSpPr>
          <p:cNvPr id="11" name="Group 10">
            <a:extLst>
              <a:ext uri="{FF2B5EF4-FFF2-40B4-BE49-F238E27FC236}">
                <a16:creationId xmlns:a16="http://schemas.microsoft.com/office/drawing/2014/main" id="{1617D646-2EE9-574C-BB4E-0CC102F841F4}"/>
              </a:ext>
            </a:extLst>
          </p:cNvPr>
          <p:cNvGrpSpPr/>
          <p:nvPr/>
        </p:nvGrpSpPr>
        <p:grpSpPr>
          <a:xfrm>
            <a:off x="2933700" y="1936751"/>
            <a:ext cx="6324600" cy="2118221"/>
            <a:chOff x="114300" y="1936750"/>
            <a:chExt cx="6324600" cy="2118221"/>
          </a:xfrm>
        </p:grpSpPr>
        <p:pic>
          <p:nvPicPr>
            <p:cNvPr id="7" name="Picture 6">
              <a:extLst>
                <a:ext uri="{FF2B5EF4-FFF2-40B4-BE49-F238E27FC236}">
                  <a16:creationId xmlns:a16="http://schemas.microsoft.com/office/drawing/2014/main" id="{5DAEB645-4597-254E-BD76-EA9299A64F29}"/>
                </a:ext>
              </a:extLst>
            </p:cNvPr>
            <p:cNvPicPr>
              <a:picLocks noChangeAspect="1"/>
            </p:cNvPicPr>
            <p:nvPr/>
          </p:nvPicPr>
          <p:blipFill>
            <a:blip r:embed="rId3"/>
            <a:stretch>
              <a:fillRect/>
            </a:stretch>
          </p:blipFill>
          <p:spPr>
            <a:xfrm>
              <a:off x="901700" y="1936750"/>
              <a:ext cx="4749800" cy="850900"/>
            </a:xfrm>
            <a:prstGeom prst="rect">
              <a:avLst/>
            </a:prstGeom>
          </p:spPr>
        </p:pic>
        <p:pic>
          <p:nvPicPr>
            <p:cNvPr id="10" name="Picture 9">
              <a:extLst>
                <a:ext uri="{FF2B5EF4-FFF2-40B4-BE49-F238E27FC236}">
                  <a16:creationId xmlns:a16="http://schemas.microsoft.com/office/drawing/2014/main" id="{92751003-306A-3247-856C-04EAD2C89B89}"/>
                </a:ext>
              </a:extLst>
            </p:cNvPr>
            <p:cNvPicPr>
              <a:picLocks noChangeAspect="1"/>
            </p:cNvPicPr>
            <p:nvPr/>
          </p:nvPicPr>
          <p:blipFill>
            <a:blip r:embed="rId4"/>
            <a:stretch>
              <a:fillRect/>
            </a:stretch>
          </p:blipFill>
          <p:spPr>
            <a:xfrm>
              <a:off x="114300" y="3089950"/>
              <a:ext cx="6324600" cy="965021"/>
            </a:xfrm>
            <a:prstGeom prst="rect">
              <a:avLst/>
            </a:prstGeom>
          </p:spPr>
        </p:pic>
      </p:grpSp>
      <p:sp>
        <p:nvSpPr>
          <p:cNvPr id="8" name="Slide Number Placeholder 5">
            <a:extLst>
              <a:ext uri="{FF2B5EF4-FFF2-40B4-BE49-F238E27FC236}">
                <a16:creationId xmlns:a16="http://schemas.microsoft.com/office/drawing/2014/main" id="{28B8EB41-776F-534C-9B37-043F7351CEB0}"/>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16</a:t>
            </a:fld>
            <a:endParaRPr lang="en-US" dirty="0">
              <a:solidFill>
                <a:srgbClr val="002060"/>
              </a:solidFill>
            </a:endParaRPr>
          </a:p>
        </p:txBody>
      </p:sp>
    </p:spTree>
    <p:extLst>
      <p:ext uri="{BB962C8B-B14F-4D97-AF65-F5344CB8AC3E}">
        <p14:creationId xmlns:p14="http://schemas.microsoft.com/office/powerpoint/2010/main" val="943176958"/>
      </p:ext>
    </p:extLst>
  </p:cSld>
  <p:clrMapOvr>
    <a:masterClrMapping/>
  </p:clrMapOvr>
  <mc:AlternateContent xmlns:mc="http://schemas.openxmlformats.org/markup-compatibility/2006" xmlns:p14="http://schemas.microsoft.com/office/powerpoint/2010/main">
    <mc:Choice Requires="p14">
      <p:transition spd="slow" p14:dur="2000" advTm="8213"/>
    </mc:Choice>
    <mc:Fallback xmlns="">
      <p:transition spd="slow" advTm="821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65B66-4464-2D45-8DB5-A5391BD96731}"/>
              </a:ext>
            </a:extLst>
          </p:cNvPr>
          <p:cNvPicPr>
            <a:picLocks noChangeAspect="1"/>
          </p:cNvPicPr>
          <p:nvPr/>
        </p:nvPicPr>
        <p:blipFill>
          <a:blip r:embed="rId3"/>
          <a:stretch>
            <a:fillRect/>
          </a:stretch>
        </p:blipFill>
        <p:spPr>
          <a:xfrm>
            <a:off x="1077912" y="434727"/>
            <a:ext cx="3352800" cy="1016000"/>
          </a:xfrm>
          <a:prstGeom prst="rect">
            <a:avLst/>
          </a:prstGeom>
        </p:spPr>
      </p:pic>
      <p:sp>
        <p:nvSpPr>
          <p:cNvPr id="11" name="Rectangle 10">
            <a:extLst>
              <a:ext uri="{FF2B5EF4-FFF2-40B4-BE49-F238E27FC236}">
                <a16:creationId xmlns:a16="http://schemas.microsoft.com/office/drawing/2014/main" id="{9D879B28-BCBC-5040-A805-B8757A28D6CF}"/>
              </a:ext>
            </a:extLst>
          </p:cNvPr>
          <p:cNvSpPr/>
          <p:nvPr/>
        </p:nvSpPr>
        <p:spPr>
          <a:xfrm>
            <a:off x="5615940" y="6322933"/>
            <a:ext cx="5465348" cy="369332"/>
          </a:xfrm>
          <a:prstGeom prst="rect">
            <a:avLst/>
          </a:prstGeom>
        </p:spPr>
        <p:txBody>
          <a:bodyPr wrap="square">
            <a:spAutoFit/>
          </a:bodyPr>
          <a:lstStyle/>
          <a:p>
            <a:r>
              <a:rPr lang="en-US" b="1" i="1" dirty="0">
                <a:solidFill>
                  <a:srgbClr val="002060"/>
                </a:solidFill>
              </a:rPr>
              <a:t>https://</a:t>
            </a:r>
            <a:r>
              <a:rPr lang="en-US" b="1" i="1" dirty="0" err="1">
                <a:solidFill>
                  <a:srgbClr val="002060"/>
                </a:solidFill>
              </a:rPr>
              <a:t>research.upenn.edu</a:t>
            </a:r>
            <a:r>
              <a:rPr lang="en-US" b="1" i="1" dirty="0">
                <a:solidFill>
                  <a:srgbClr val="002060"/>
                </a:solidFill>
              </a:rPr>
              <a:t>/research-support/</a:t>
            </a:r>
          </a:p>
        </p:txBody>
      </p:sp>
      <p:pic>
        <p:nvPicPr>
          <p:cNvPr id="2" name="Picture 1">
            <a:extLst>
              <a:ext uri="{FF2B5EF4-FFF2-40B4-BE49-F238E27FC236}">
                <a16:creationId xmlns:a16="http://schemas.microsoft.com/office/drawing/2014/main" id="{3DB4F0DB-E986-084E-913B-E25420DCDC0B}"/>
              </a:ext>
            </a:extLst>
          </p:cNvPr>
          <p:cNvPicPr>
            <a:picLocks noChangeAspect="1"/>
          </p:cNvPicPr>
          <p:nvPr/>
        </p:nvPicPr>
        <p:blipFill>
          <a:blip r:embed="rId4"/>
          <a:stretch>
            <a:fillRect/>
          </a:stretch>
        </p:blipFill>
        <p:spPr>
          <a:xfrm>
            <a:off x="5615940" y="383540"/>
            <a:ext cx="4330700" cy="2908300"/>
          </a:xfrm>
          <a:prstGeom prst="rect">
            <a:avLst/>
          </a:prstGeom>
        </p:spPr>
      </p:pic>
      <p:pic>
        <p:nvPicPr>
          <p:cNvPr id="4" name="Picture 3">
            <a:extLst>
              <a:ext uri="{FF2B5EF4-FFF2-40B4-BE49-F238E27FC236}">
                <a16:creationId xmlns:a16="http://schemas.microsoft.com/office/drawing/2014/main" id="{22B582F7-8439-614C-A2C7-D07F70D1D375}"/>
              </a:ext>
            </a:extLst>
          </p:cNvPr>
          <p:cNvPicPr>
            <a:picLocks noChangeAspect="1"/>
          </p:cNvPicPr>
          <p:nvPr/>
        </p:nvPicPr>
        <p:blipFill>
          <a:blip r:embed="rId5"/>
          <a:stretch>
            <a:fillRect/>
          </a:stretch>
        </p:blipFill>
        <p:spPr>
          <a:xfrm>
            <a:off x="5615940" y="4406608"/>
            <a:ext cx="5080635" cy="853140"/>
          </a:xfrm>
          <a:prstGeom prst="rect">
            <a:avLst/>
          </a:prstGeom>
        </p:spPr>
      </p:pic>
      <p:sp>
        <p:nvSpPr>
          <p:cNvPr id="8" name="Slide Number Placeholder 5">
            <a:extLst>
              <a:ext uri="{FF2B5EF4-FFF2-40B4-BE49-F238E27FC236}">
                <a16:creationId xmlns:a16="http://schemas.microsoft.com/office/drawing/2014/main" id="{89066EB8-9332-3C4F-A46E-4042C4A8A68E}"/>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17</a:t>
            </a:fld>
            <a:endParaRPr lang="en-US" dirty="0">
              <a:solidFill>
                <a:srgbClr val="002060"/>
              </a:solidFill>
            </a:endParaRPr>
          </a:p>
        </p:txBody>
      </p:sp>
      <p:pic>
        <p:nvPicPr>
          <p:cNvPr id="5" name="Picture 4">
            <a:extLst>
              <a:ext uri="{FF2B5EF4-FFF2-40B4-BE49-F238E27FC236}">
                <a16:creationId xmlns:a16="http://schemas.microsoft.com/office/drawing/2014/main" id="{4C61C92C-F8CE-9746-AE06-D3E58C32CD68}"/>
              </a:ext>
            </a:extLst>
          </p:cNvPr>
          <p:cNvPicPr>
            <a:picLocks noChangeAspect="1"/>
          </p:cNvPicPr>
          <p:nvPr/>
        </p:nvPicPr>
        <p:blipFill>
          <a:blip r:embed="rId6"/>
          <a:stretch>
            <a:fillRect/>
          </a:stretch>
        </p:blipFill>
        <p:spPr>
          <a:xfrm>
            <a:off x="398462" y="1979533"/>
            <a:ext cx="4711700" cy="4343400"/>
          </a:xfrm>
          <a:prstGeom prst="rect">
            <a:avLst/>
          </a:prstGeom>
        </p:spPr>
      </p:pic>
    </p:spTree>
    <p:extLst>
      <p:ext uri="{BB962C8B-B14F-4D97-AF65-F5344CB8AC3E}">
        <p14:creationId xmlns:p14="http://schemas.microsoft.com/office/powerpoint/2010/main" val="678499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8FCDA795-9294-8C40-83CC-76F25062B228}"/>
              </a:ext>
            </a:extLst>
          </p:cNvPr>
          <p:cNvPicPr>
            <a:picLocks noGrp="1" noChangeAspect="1"/>
          </p:cNvPicPr>
          <p:nvPr>
            <p:ph idx="4294967295"/>
          </p:nvPr>
        </p:nvPicPr>
        <p:blipFill>
          <a:blip r:embed="rId3"/>
          <a:stretch>
            <a:fillRect/>
          </a:stretch>
        </p:blipFill>
        <p:spPr>
          <a:xfrm>
            <a:off x="356461" y="312083"/>
            <a:ext cx="8686800" cy="1385887"/>
          </a:xfrm>
          <a:prstGeom prst="rect">
            <a:avLst/>
          </a:prstGeom>
        </p:spPr>
      </p:pic>
      <p:pic>
        <p:nvPicPr>
          <p:cNvPr id="4" name="Picture 3">
            <a:extLst>
              <a:ext uri="{FF2B5EF4-FFF2-40B4-BE49-F238E27FC236}">
                <a16:creationId xmlns:a16="http://schemas.microsoft.com/office/drawing/2014/main" id="{1EAD8F74-9B39-4B4C-9FC1-1958541E0D39}"/>
              </a:ext>
            </a:extLst>
          </p:cNvPr>
          <p:cNvPicPr>
            <a:picLocks noChangeAspect="1"/>
          </p:cNvPicPr>
          <p:nvPr/>
        </p:nvPicPr>
        <p:blipFill>
          <a:blip r:embed="rId4"/>
          <a:stretch>
            <a:fillRect/>
          </a:stretch>
        </p:blipFill>
        <p:spPr>
          <a:xfrm>
            <a:off x="5872843" y="3448641"/>
            <a:ext cx="4572000" cy="2130759"/>
          </a:xfrm>
          <a:prstGeom prst="rect">
            <a:avLst/>
          </a:prstGeom>
        </p:spPr>
      </p:pic>
      <p:pic>
        <p:nvPicPr>
          <p:cNvPr id="5" name="Picture 4">
            <a:extLst>
              <a:ext uri="{FF2B5EF4-FFF2-40B4-BE49-F238E27FC236}">
                <a16:creationId xmlns:a16="http://schemas.microsoft.com/office/drawing/2014/main" id="{8E5B25B0-FFEA-DA4C-B227-1ED146B19A50}"/>
              </a:ext>
            </a:extLst>
          </p:cNvPr>
          <p:cNvPicPr>
            <a:picLocks noChangeAspect="1"/>
          </p:cNvPicPr>
          <p:nvPr/>
        </p:nvPicPr>
        <p:blipFill>
          <a:blip r:embed="rId5"/>
          <a:stretch>
            <a:fillRect/>
          </a:stretch>
        </p:blipFill>
        <p:spPr>
          <a:xfrm>
            <a:off x="1836102" y="1966868"/>
            <a:ext cx="4572000" cy="2222500"/>
          </a:xfrm>
          <a:prstGeom prst="rect">
            <a:avLst/>
          </a:prstGeom>
        </p:spPr>
      </p:pic>
      <p:sp>
        <p:nvSpPr>
          <p:cNvPr id="6" name="TextBox 5">
            <a:extLst>
              <a:ext uri="{FF2B5EF4-FFF2-40B4-BE49-F238E27FC236}">
                <a16:creationId xmlns:a16="http://schemas.microsoft.com/office/drawing/2014/main" id="{ECA88BA6-21CA-4948-B4DA-2051B8830BA3}"/>
              </a:ext>
            </a:extLst>
          </p:cNvPr>
          <p:cNvSpPr txBox="1"/>
          <p:nvPr/>
        </p:nvSpPr>
        <p:spPr>
          <a:xfrm>
            <a:off x="1667969" y="6304823"/>
            <a:ext cx="4908267" cy="369332"/>
          </a:xfrm>
          <a:prstGeom prst="rect">
            <a:avLst/>
          </a:prstGeom>
          <a:noFill/>
        </p:spPr>
        <p:txBody>
          <a:bodyPr wrap="none" rtlCol="0">
            <a:spAutoFit/>
          </a:bodyPr>
          <a:lstStyle/>
          <a:p>
            <a:r>
              <a:rPr lang="en-US" b="1" i="1" dirty="0">
                <a:solidFill>
                  <a:srgbClr val="001C5D"/>
                </a:solidFill>
                <a:latin typeface="Helvetica" pitchFamily="2" charset="0"/>
              </a:rPr>
              <a:t>https://</a:t>
            </a:r>
            <a:r>
              <a:rPr lang="en-US" b="1" i="1" dirty="0" err="1">
                <a:solidFill>
                  <a:srgbClr val="001C5D"/>
                </a:solidFill>
                <a:latin typeface="Helvetica" pitchFamily="2" charset="0"/>
              </a:rPr>
              <a:t>www.med.upenn.edu</a:t>
            </a:r>
            <a:r>
              <a:rPr lang="en-US" b="1" i="1" dirty="0">
                <a:solidFill>
                  <a:srgbClr val="001C5D"/>
                </a:solidFill>
                <a:latin typeface="Helvetica" pitchFamily="2" charset="0"/>
              </a:rPr>
              <a:t>/</a:t>
            </a:r>
            <a:r>
              <a:rPr lang="en-US" b="1" i="1" dirty="0" err="1">
                <a:solidFill>
                  <a:srgbClr val="001C5D"/>
                </a:solidFill>
                <a:latin typeface="Helvetica" pitchFamily="2" charset="0"/>
              </a:rPr>
              <a:t>bgs-rcr-exdes</a:t>
            </a:r>
            <a:r>
              <a:rPr lang="en-US" b="1" dirty="0">
                <a:solidFill>
                  <a:srgbClr val="001C5D"/>
                </a:solidFill>
                <a:latin typeface="Helvetica" pitchFamily="2" charset="0"/>
              </a:rPr>
              <a:t>/</a:t>
            </a:r>
          </a:p>
        </p:txBody>
      </p:sp>
      <p:sp>
        <p:nvSpPr>
          <p:cNvPr id="7" name="Slide Number Placeholder 5">
            <a:extLst>
              <a:ext uri="{FF2B5EF4-FFF2-40B4-BE49-F238E27FC236}">
                <a16:creationId xmlns:a16="http://schemas.microsoft.com/office/drawing/2014/main" id="{529478C2-2208-444B-8DB7-722B7CCAEFA6}"/>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18</a:t>
            </a:fld>
            <a:endParaRPr lang="en-US" dirty="0">
              <a:solidFill>
                <a:srgbClr val="002060"/>
              </a:solidFill>
            </a:endParaRPr>
          </a:p>
        </p:txBody>
      </p:sp>
    </p:spTree>
    <p:extLst>
      <p:ext uri="{BB962C8B-B14F-4D97-AF65-F5344CB8AC3E}">
        <p14:creationId xmlns:p14="http://schemas.microsoft.com/office/powerpoint/2010/main" val="2729721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0A90-6F9F-E943-8339-57CCC6C9D562}"/>
              </a:ext>
            </a:extLst>
          </p:cNvPr>
          <p:cNvSpPr>
            <a:spLocks noGrp="1"/>
          </p:cNvSpPr>
          <p:nvPr>
            <p:ph type="title"/>
          </p:nvPr>
        </p:nvSpPr>
        <p:spPr/>
        <p:txBody>
          <a:bodyPr/>
          <a:lstStyle/>
          <a:p>
            <a:r>
              <a:rPr lang="en-US" dirty="0"/>
              <a:t>BGS RCR/SRR Website</a:t>
            </a:r>
          </a:p>
        </p:txBody>
      </p:sp>
      <p:pic>
        <p:nvPicPr>
          <p:cNvPr id="5" name="Content Placeholder 4">
            <a:extLst>
              <a:ext uri="{FF2B5EF4-FFF2-40B4-BE49-F238E27FC236}">
                <a16:creationId xmlns:a16="http://schemas.microsoft.com/office/drawing/2014/main" id="{76E628CC-9016-3D44-B22C-9809DBC9F4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4066" y="1752600"/>
            <a:ext cx="8549135" cy="4800600"/>
          </a:xfrm>
        </p:spPr>
      </p:pic>
      <p:sp>
        <p:nvSpPr>
          <p:cNvPr id="4" name="Left Arrow 3">
            <a:extLst>
              <a:ext uri="{FF2B5EF4-FFF2-40B4-BE49-F238E27FC236}">
                <a16:creationId xmlns:a16="http://schemas.microsoft.com/office/drawing/2014/main" id="{C3E286A2-366F-1548-9781-CA136E50D7BD}"/>
              </a:ext>
            </a:extLst>
          </p:cNvPr>
          <p:cNvSpPr/>
          <p:nvPr/>
        </p:nvSpPr>
        <p:spPr>
          <a:xfrm>
            <a:off x="3276600" y="4000500"/>
            <a:ext cx="6096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a:extLst>
              <a:ext uri="{FF2B5EF4-FFF2-40B4-BE49-F238E27FC236}">
                <a16:creationId xmlns:a16="http://schemas.microsoft.com/office/drawing/2014/main" id="{7C2E5052-D5B9-D845-A531-A7B9903C62FA}"/>
              </a:ext>
            </a:extLst>
          </p:cNvPr>
          <p:cNvSpPr/>
          <p:nvPr/>
        </p:nvSpPr>
        <p:spPr>
          <a:xfrm>
            <a:off x="3276600" y="4457701"/>
            <a:ext cx="6096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EF80242E-BC40-D842-9643-30AF1C1D6585}"/>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19</a:t>
            </a:fld>
            <a:endParaRPr lang="en-US" dirty="0">
              <a:solidFill>
                <a:srgbClr val="002060"/>
              </a:solidFill>
            </a:endParaRPr>
          </a:p>
        </p:txBody>
      </p:sp>
    </p:spTree>
    <p:extLst>
      <p:ext uri="{BB962C8B-B14F-4D97-AF65-F5344CB8AC3E}">
        <p14:creationId xmlns:p14="http://schemas.microsoft.com/office/powerpoint/2010/main" val="7012359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2E2BA-D6C8-A740-AA3D-180D732E9A41}"/>
              </a:ext>
            </a:extLst>
          </p:cNvPr>
          <p:cNvSpPr>
            <a:spLocks noGrp="1"/>
          </p:cNvSpPr>
          <p:nvPr>
            <p:ph type="title"/>
          </p:nvPr>
        </p:nvSpPr>
        <p:spPr/>
        <p:txBody>
          <a:bodyPr>
            <a:normAutofit/>
          </a:bodyPr>
          <a:lstStyle/>
          <a:p>
            <a:r>
              <a:rPr lang="en-US" dirty="0"/>
              <a:t>Two Sides of Same Coin</a:t>
            </a:r>
            <a:br>
              <a:rPr lang="en-US" dirty="0"/>
            </a:br>
            <a:r>
              <a:rPr lang="en-US" sz="2700" dirty="0"/>
              <a:t>- either side you win -</a:t>
            </a:r>
          </a:p>
        </p:txBody>
      </p:sp>
      <p:sp>
        <p:nvSpPr>
          <p:cNvPr id="6" name="TextBox 5">
            <a:extLst>
              <a:ext uri="{FF2B5EF4-FFF2-40B4-BE49-F238E27FC236}">
                <a16:creationId xmlns:a16="http://schemas.microsoft.com/office/drawing/2014/main" id="{EF83D489-BDE5-7049-B49F-8EF0FE156662}"/>
              </a:ext>
            </a:extLst>
          </p:cNvPr>
          <p:cNvSpPr txBox="1"/>
          <p:nvPr/>
        </p:nvSpPr>
        <p:spPr>
          <a:xfrm>
            <a:off x="1945481" y="5843589"/>
            <a:ext cx="8301038" cy="830997"/>
          </a:xfrm>
          <a:prstGeom prst="rect">
            <a:avLst/>
          </a:prstGeom>
          <a:noFill/>
        </p:spPr>
        <p:txBody>
          <a:bodyPr wrap="square" rtlCol="0">
            <a:spAutoFit/>
          </a:bodyPr>
          <a:lstStyle/>
          <a:p>
            <a:pPr algn="ctr"/>
            <a:r>
              <a:rPr lang="en-US" sz="2400" b="1" dirty="0">
                <a:solidFill>
                  <a:srgbClr val="002060"/>
                </a:solidFill>
              </a:rPr>
              <a:t>Mandate that research be ethically sound and of rigorous methodological quality.</a:t>
            </a:r>
          </a:p>
        </p:txBody>
      </p:sp>
      <p:grpSp>
        <p:nvGrpSpPr>
          <p:cNvPr id="12" name="Group 11">
            <a:extLst>
              <a:ext uri="{FF2B5EF4-FFF2-40B4-BE49-F238E27FC236}">
                <a16:creationId xmlns:a16="http://schemas.microsoft.com/office/drawing/2014/main" id="{6C0102D2-409E-8447-BAFC-AB444E562BC3}"/>
              </a:ext>
            </a:extLst>
          </p:cNvPr>
          <p:cNvGrpSpPr/>
          <p:nvPr/>
        </p:nvGrpSpPr>
        <p:grpSpPr>
          <a:xfrm>
            <a:off x="2794254" y="2191797"/>
            <a:ext cx="6603492" cy="2907792"/>
            <a:chOff x="950096" y="2191797"/>
            <a:chExt cx="6603492" cy="2907792"/>
          </a:xfrm>
        </p:grpSpPr>
        <p:sp>
          <p:nvSpPr>
            <p:cNvPr id="8" name="Oval 7">
              <a:extLst>
                <a:ext uri="{FF2B5EF4-FFF2-40B4-BE49-F238E27FC236}">
                  <a16:creationId xmlns:a16="http://schemas.microsoft.com/office/drawing/2014/main" id="{A9E72975-AE22-7B4B-B07D-A8D73B251503}"/>
                </a:ext>
              </a:extLst>
            </p:cNvPr>
            <p:cNvSpPr>
              <a:spLocks noChangeAspect="1"/>
            </p:cNvSpPr>
            <p:nvPr/>
          </p:nvSpPr>
          <p:spPr>
            <a:xfrm>
              <a:off x="950096" y="2191797"/>
              <a:ext cx="2907792" cy="2907792"/>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D7F56EA-0442-6145-BE62-478251FACDCC}"/>
                </a:ext>
              </a:extLst>
            </p:cNvPr>
            <p:cNvSpPr txBox="1"/>
            <p:nvPr/>
          </p:nvSpPr>
          <p:spPr>
            <a:xfrm>
              <a:off x="1023824" y="2860863"/>
              <a:ext cx="2760337" cy="1569660"/>
            </a:xfrm>
            <a:prstGeom prst="rect">
              <a:avLst/>
            </a:prstGeom>
            <a:noFill/>
          </p:spPr>
          <p:txBody>
            <a:bodyPr wrap="square" rtlCol="0">
              <a:spAutoFit/>
            </a:bodyPr>
            <a:lstStyle/>
            <a:p>
              <a:pPr algn="ctr"/>
              <a:r>
                <a:rPr lang="en-US" sz="2400" b="1" i="1" dirty="0">
                  <a:solidFill>
                    <a:schemeClr val="bg1"/>
                  </a:solidFill>
                </a:rPr>
                <a:t>Responsible Conduct of Research</a:t>
              </a:r>
            </a:p>
            <a:p>
              <a:pPr algn="ctr"/>
              <a:r>
                <a:rPr lang="en-US" sz="2400" b="1" i="1" dirty="0">
                  <a:solidFill>
                    <a:schemeClr val="bg1"/>
                  </a:solidFill>
                </a:rPr>
                <a:t>(RCR)</a:t>
              </a:r>
            </a:p>
          </p:txBody>
        </p:sp>
        <p:sp>
          <p:nvSpPr>
            <p:cNvPr id="10" name="Oval 9">
              <a:extLst>
                <a:ext uri="{FF2B5EF4-FFF2-40B4-BE49-F238E27FC236}">
                  <a16:creationId xmlns:a16="http://schemas.microsoft.com/office/drawing/2014/main" id="{78D66B43-167F-2048-9775-61AB00EE7401}"/>
                </a:ext>
              </a:extLst>
            </p:cNvPr>
            <p:cNvSpPr>
              <a:spLocks noChangeAspect="1"/>
            </p:cNvSpPr>
            <p:nvPr/>
          </p:nvSpPr>
          <p:spPr>
            <a:xfrm>
              <a:off x="4645796" y="2191797"/>
              <a:ext cx="2907792" cy="2907792"/>
            </a:xfrm>
            <a:prstGeom prst="ellipse">
              <a:avLst/>
            </a:prstGeom>
            <a:gradFill>
              <a:gsLst>
                <a:gs pos="44000">
                  <a:srgbClr val="B44A5B"/>
                </a:gs>
                <a:gs pos="100000">
                  <a:srgbClr val="EFEFEF"/>
                </a:gs>
              </a:gsLst>
              <a:lin ang="16200000" scaled="0"/>
            </a:gradFill>
            <a:ln w="38100">
              <a:solidFill>
                <a:srgbClr val="001D5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930564E-9417-8D40-838C-A2495BE569ED}"/>
                </a:ext>
              </a:extLst>
            </p:cNvPr>
            <p:cNvSpPr txBox="1"/>
            <p:nvPr/>
          </p:nvSpPr>
          <p:spPr>
            <a:xfrm>
              <a:off x="4719524" y="2860863"/>
              <a:ext cx="2760337" cy="1569660"/>
            </a:xfrm>
            <a:prstGeom prst="rect">
              <a:avLst/>
            </a:prstGeom>
            <a:noFill/>
          </p:spPr>
          <p:txBody>
            <a:bodyPr wrap="square" rtlCol="0">
              <a:spAutoFit/>
            </a:bodyPr>
            <a:lstStyle/>
            <a:p>
              <a:pPr algn="ctr"/>
              <a:r>
                <a:rPr lang="en-US" sz="2400" b="1" i="1" dirty="0">
                  <a:solidFill>
                    <a:schemeClr val="bg1"/>
                  </a:solidFill>
                </a:rPr>
                <a:t>Scientific Rigor and Reproducibility</a:t>
              </a:r>
            </a:p>
            <a:p>
              <a:pPr algn="ctr"/>
              <a:r>
                <a:rPr lang="en-US" sz="2400" b="1" i="1" dirty="0">
                  <a:solidFill>
                    <a:schemeClr val="bg1"/>
                  </a:solidFill>
                </a:rPr>
                <a:t>(SRR)</a:t>
              </a:r>
            </a:p>
          </p:txBody>
        </p:sp>
      </p:grpSp>
      <p:pic>
        <p:nvPicPr>
          <p:cNvPr id="13" name="Picture 12">
            <a:extLst>
              <a:ext uri="{FF2B5EF4-FFF2-40B4-BE49-F238E27FC236}">
                <a16:creationId xmlns:a16="http://schemas.microsoft.com/office/drawing/2014/main" id="{A469EEC5-E507-B64E-9E96-A85E503C02B7}"/>
              </a:ext>
            </a:extLst>
          </p:cNvPr>
          <p:cNvPicPr>
            <a:picLocks noChangeAspect="1"/>
          </p:cNvPicPr>
          <p:nvPr/>
        </p:nvPicPr>
        <p:blipFill>
          <a:blip r:embed="rId3"/>
          <a:stretch>
            <a:fillRect/>
          </a:stretch>
        </p:blipFill>
        <p:spPr>
          <a:xfrm>
            <a:off x="2735879" y="1785937"/>
            <a:ext cx="6720242" cy="3931920"/>
          </a:xfrm>
          <a:prstGeom prst="rect">
            <a:avLst/>
          </a:prstGeom>
        </p:spPr>
      </p:pic>
      <p:sp>
        <p:nvSpPr>
          <p:cNvPr id="14" name="Slide Number Placeholder 5">
            <a:extLst>
              <a:ext uri="{FF2B5EF4-FFF2-40B4-BE49-F238E27FC236}">
                <a16:creationId xmlns:a16="http://schemas.microsoft.com/office/drawing/2014/main" id="{4089BA5D-3ABE-FC4B-A4FD-B7B70F3C1BAF}"/>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2</a:t>
            </a:fld>
            <a:endParaRPr lang="en-US" dirty="0">
              <a:solidFill>
                <a:srgbClr val="002060"/>
              </a:solidFill>
            </a:endParaRPr>
          </a:p>
        </p:txBody>
      </p:sp>
    </p:spTree>
    <p:extLst>
      <p:ext uri="{BB962C8B-B14F-4D97-AF65-F5344CB8AC3E}">
        <p14:creationId xmlns:p14="http://schemas.microsoft.com/office/powerpoint/2010/main" val="124763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9DE7-AF31-624D-B09A-C6B56DF67CC4}"/>
              </a:ext>
            </a:extLst>
          </p:cNvPr>
          <p:cNvSpPr>
            <a:spLocks noGrp="1"/>
          </p:cNvSpPr>
          <p:nvPr>
            <p:ph type="title"/>
          </p:nvPr>
        </p:nvSpPr>
        <p:spPr/>
        <p:txBody>
          <a:bodyPr>
            <a:normAutofit fontScale="90000"/>
          </a:bodyPr>
          <a:lstStyle/>
          <a:p>
            <a:r>
              <a:rPr lang="en-US" dirty="0"/>
              <a:t>BGS Career</a:t>
            </a:r>
            <a:br>
              <a:rPr lang="en-US" dirty="0"/>
            </a:br>
            <a:r>
              <a:rPr lang="en-US" dirty="0"/>
              <a:t>Development Website</a:t>
            </a:r>
          </a:p>
        </p:txBody>
      </p:sp>
      <p:pic>
        <p:nvPicPr>
          <p:cNvPr id="4" name="Picture 3">
            <a:extLst>
              <a:ext uri="{FF2B5EF4-FFF2-40B4-BE49-F238E27FC236}">
                <a16:creationId xmlns:a16="http://schemas.microsoft.com/office/drawing/2014/main" id="{D90C1621-F432-274C-AE53-CC23F1678D95}"/>
              </a:ext>
            </a:extLst>
          </p:cNvPr>
          <p:cNvPicPr>
            <a:picLocks noChangeAspect="1"/>
          </p:cNvPicPr>
          <p:nvPr/>
        </p:nvPicPr>
        <p:blipFill>
          <a:blip r:embed="rId3"/>
          <a:stretch>
            <a:fillRect/>
          </a:stretch>
        </p:blipFill>
        <p:spPr>
          <a:xfrm>
            <a:off x="1950128" y="2242820"/>
            <a:ext cx="2286000" cy="863600"/>
          </a:xfrm>
          <a:prstGeom prst="rect">
            <a:avLst/>
          </a:prstGeom>
        </p:spPr>
      </p:pic>
      <p:pic>
        <p:nvPicPr>
          <p:cNvPr id="5" name="Picture 4">
            <a:extLst>
              <a:ext uri="{FF2B5EF4-FFF2-40B4-BE49-F238E27FC236}">
                <a16:creationId xmlns:a16="http://schemas.microsoft.com/office/drawing/2014/main" id="{E5347E20-BA4D-664C-BADD-13D08FAAFE2C}"/>
              </a:ext>
            </a:extLst>
          </p:cNvPr>
          <p:cNvPicPr>
            <a:picLocks noChangeAspect="1"/>
          </p:cNvPicPr>
          <p:nvPr/>
        </p:nvPicPr>
        <p:blipFill>
          <a:blip r:embed="rId4"/>
          <a:stretch>
            <a:fillRect/>
          </a:stretch>
        </p:blipFill>
        <p:spPr>
          <a:xfrm>
            <a:off x="6718300" y="1836420"/>
            <a:ext cx="3492500" cy="4648200"/>
          </a:xfrm>
          <a:prstGeom prst="rect">
            <a:avLst/>
          </a:prstGeom>
        </p:spPr>
      </p:pic>
      <p:pic>
        <p:nvPicPr>
          <p:cNvPr id="6" name="Picture 5">
            <a:extLst>
              <a:ext uri="{FF2B5EF4-FFF2-40B4-BE49-F238E27FC236}">
                <a16:creationId xmlns:a16="http://schemas.microsoft.com/office/drawing/2014/main" id="{1A2A0A00-45B4-7C48-87E3-4E7AFC939160}"/>
              </a:ext>
            </a:extLst>
          </p:cNvPr>
          <p:cNvPicPr>
            <a:picLocks noChangeAspect="1"/>
          </p:cNvPicPr>
          <p:nvPr/>
        </p:nvPicPr>
        <p:blipFill>
          <a:blip r:embed="rId5"/>
          <a:stretch>
            <a:fillRect/>
          </a:stretch>
        </p:blipFill>
        <p:spPr>
          <a:xfrm>
            <a:off x="1950128" y="3653791"/>
            <a:ext cx="3848692" cy="320724"/>
          </a:xfrm>
          <a:prstGeom prst="rect">
            <a:avLst/>
          </a:prstGeom>
        </p:spPr>
      </p:pic>
      <p:sp>
        <p:nvSpPr>
          <p:cNvPr id="7" name="TextBox 6">
            <a:extLst>
              <a:ext uri="{FF2B5EF4-FFF2-40B4-BE49-F238E27FC236}">
                <a16:creationId xmlns:a16="http://schemas.microsoft.com/office/drawing/2014/main" id="{01375059-35A3-5749-A947-E1F6F630857F}"/>
              </a:ext>
            </a:extLst>
          </p:cNvPr>
          <p:cNvSpPr txBox="1"/>
          <p:nvPr/>
        </p:nvSpPr>
        <p:spPr>
          <a:xfrm>
            <a:off x="2552701" y="4296750"/>
            <a:ext cx="2813591" cy="2031325"/>
          </a:xfrm>
          <a:prstGeom prst="rect">
            <a:avLst/>
          </a:prstGeom>
          <a:noFill/>
        </p:spPr>
        <p:txBody>
          <a:bodyPr wrap="none" rtlCol="0">
            <a:spAutoFit/>
          </a:bodyPr>
          <a:lstStyle/>
          <a:p>
            <a:r>
              <a:rPr lang="en-US" b="1" dirty="0">
                <a:solidFill>
                  <a:srgbClr val="002060"/>
                </a:solidFill>
              </a:rPr>
              <a:t>Premise</a:t>
            </a:r>
          </a:p>
          <a:p>
            <a:r>
              <a:rPr lang="en-US" b="1" dirty="0">
                <a:solidFill>
                  <a:srgbClr val="002060"/>
                </a:solidFill>
              </a:rPr>
              <a:t>System</a:t>
            </a:r>
          </a:p>
          <a:p>
            <a:r>
              <a:rPr lang="en-US" b="1" dirty="0">
                <a:solidFill>
                  <a:srgbClr val="002060"/>
                </a:solidFill>
              </a:rPr>
              <a:t>Statistics</a:t>
            </a:r>
          </a:p>
          <a:p>
            <a:r>
              <a:rPr lang="en-US" b="1" dirty="0">
                <a:solidFill>
                  <a:srgbClr val="002060"/>
                </a:solidFill>
              </a:rPr>
              <a:t>Controls</a:t>
            </a:r>
          </a:p>
          <a:p>
            <a:r>
              <a:rPr lang="en-US" b="1" dirty="0">
                <a:solidFill>
                  <a:srgbClr val="002060"/>
                </a:solidFill>
              </a:rPr>
              <a:t>Variables</a:t>
            </a:r>
          </a:p>
          <a:p>
            <a:r>
              <a:rPr lang="en-US" b="1" dirty="0">
                <a:solidFill>
                  <a:srgbClr val="002060"/>
                </a:solidFill>
              </a:rPr>
              <a:t>Validation</a:t>
            </a:r>
          </a:p>
          <a:p>
            <a:r>
              <a:rPr lang="en-US" b="1" dirty="0">
                <a:solidFill>
                  <a:srgbClr val="002060"/>
                </a:solidFill>
              </a:rPr>
              <a:t>Robust/unbiased results</a:t>
            </a:r>
          </a:p>
        </p:txBody>
      </p:sp>
      <p:sp>
        <p:nvSpPr>
          <p:cNvPr id="8" name="Slide Number Placeholder 5">
            <a:extLst>
              <a:ext uri="{FF2B5EF4-FFF2-40B4-BE49-F238E27FC236}">
                <a16:creationId xmlns:a16="http://schemas.microsoft.com/office/drawing/2014/main" id="{3B6083C5-2316-654D-8A4E-5F08729EC9BC}"/>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20</a:t>
            </a:fld>
            <a:endParaRPr lang="en-US" dirty="0">
              <a:solidFill>
                <a:srgbClr val="002060"/>
              </a:solidFill>
            </a:endParaRPr>
          </a:p>
        </p:txBody>
      </p:sp>
    </p:spTree>
    <p:extLst>
      <p:ext uri="{BB962C8B-B14F-4D97-AF65-F5344CB8AC3E}">
        <p14:creationId xmlns:p14="http://schemas.microsoft.com/office/powerpoint/2010/main" val="3982202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6FCD1-DBAA-6448-A293-44A6E1D8495C}"/>
              </a:ext>
            </a:extLst>
          </p:cNvPr>
          <p:cNvSpPr>
            <a:spLocks noGrp="1"/>
          </p:cNvSpPr>
          <p:nvPr>
            <p:ph type="title"/>
          </p:nvPr>
        </p:nvSpPr>
        <p:spPr/>
        <p:txBody>
          <a:bodyPr>
            <a:normAutofit fontScale="90000"/>
          </a:bodyPr>
          <a:lstStyle/>
          <a:p>
            <a:r>
              <a:rPr lang="en-US" dirty="0"/>
              <a:t>UPENN:  </a:t>
            </a:r>
            <a:r>
              <a:rPr lang="en-US" dirty="0" err="1"/>
              <a:t>LabArchives</a:t>
            </a:r>
            <a:br>
              <a:rPr lang="en-US" dirty="0"/>
            </a:br>
            <a:r>
              <a:rPr lang="en-US" dirty="0"/>
              <a:t>- electronic Notebooks -</a:t>
            </a:r>
          </a:p>
        </p:txBody>
      </p:sp>
      <p:pic>
        <p:nvPicPr>
          <p:cNvPr id="4" name="Picture 3">
            <a:extLst>
              <a:ext uri="{FF2B5EF4-FFF2-40B4-BE49-F238E27FC236}">
                <a16:creationId xmlns:a16="http://schemas.microsoft.com/office/drawing/2014/main" id="{8AD50353-CD6F-F847-B75D-0D45ACD105F0}"/>
              </a:ext>
            </a:extLst>
          </p:cNvPr>
          <p:cNvPicPr>
            <a:picLocks noChangeAspect="1"/>
          </p:cNvPicPr>
          <p:nvPr/>
        </p:nvPicPr>
        <p:blipFill>
          <a:blip r:embed="rId3"/>
          <a:stretch>
            <a:fillRect/>
          </a:stretch>
        </p:blipFill>
        <p:spPr>
          <a:xfrm>
            <a:off x="6029648" y="1766570"/>
            <a:ext cx="4181153" cy="3651250"/>
          </a:xfrm>
          <a:prstGeom prst="rect">
            <a:avLst/>
          </a:prstGeom>
        </p:spPr>
      </p:pic>
      <p:sp>
        <p:nvSpPr>
          <p:cNvPr id="5" name="TextBox 4">
            <a:extLst>
              <a:ext uri="{FF2B5EF4-FFF2-40B4-BE49-F238E27FC236}">
                <a16:creationId xmlns:a16="http://schemas.microsoft.com/office/drawing/2014/main" id="{164CFCD7-4492-514A-B3D1-161583A6B653}"/>
              </a:ext>
            </a:extLst>
          </p:cNvPr>
          <p:cNvSpPr txBox="1"/>
          <p:nvPr/>
        </p:nvSpPr>
        <p:spPr>
          <a:xfrm>
            <a:off x="4510101" y="6077635"/>
            <a:ext cx="7220246" cy="646331"/>
          </a:xfrm>
          <a:prstGeom prst="rect">
            <a:avLst/>
          </a:prstGeom>
          <a:noFill/>
        </p:spPr>
        <p:txBody>
          <a:bodyPr wrap="none" rtlCol="0">
            <a:spAutoFit/>
          </a:bodyPr>
          <a:lstStyle/>
          <a:p>
            <a:r>
              <a:rPr lang="en-US" b="1" i="1" dirty="0">
                <a:solidFill>
                  <a:srgbClr val="002060"/>
                </a:solidFill>
                <a:hlinkClick r:id="rId4">
                  <a:extLst>
                    <a:ext uri="{A12FA001-AC4F-418D-AE19-62706E023703}">
                      <ahyp:hlinkClr xmlns:ahyp="http://schemas.microsoft.com/office/drawing/2018/hyperlinkcolor" val="tx"/>
                    </a:ext>
                  </a:extLst>
                </a:hlinkClick>
              </a:rPr>
              <a:t>https://research.upenn.edu/resource/labarchives/</a:t>
            </a:r>
            <a:endParaRPr lang="en-US" b="1" i="1" dirty="0">
              <a:solidFill>
                <a:srgbClr val="002060"/>
              </a:solidFill>
            </a:endParaRPr>
          </a:p>
          <a:p>
            <a:r>
              <a:rPr lang="en-US" b="1" i="1" dirty="0">
                <a:solidFill>
                  <a:srgbClr val="002060"/>
                </a:solidFill>
              </a:rPr>
              <a:t>https://</a:t>
            </a:r>
            <a:r>
              <a:rPr lang="en-US" b="1" i="1" dirty="0" err="1">
                <a:solidFill>
                  <a:srgbClr val="002060"/>
                </a:solidFill>
              </a:rPr>
              <a:t>research.upenn.edu</a:t>
            </a:r>
            <a:r>
              <a:rPr lang="en-US" b="1" i="1" dirty="0">
                <a:solidFill>
                  <a:srgbClr val="002060"/>
                </a:solidFill>
              </a:rPr>
              <a:t>/support-topic/data-management/</a:t>
            </a:r>
          </a:p>
        </p:txBody>
      </p:sp>
      <p:pic>
        <p:nvPicPr>
          <p:cNvPr id="6" name="Picture 5">
            <a:extLst>
              <a:ext uri="{FF2B5EF4-FFF2-40B4-BE49-F238E27FC236}">
                <a16:creationId xmlns:a16="http://schemas.microsoft.com/office/drawing/2014/main" id="{A5116FB7-CF91-9A40-B7EC-4D7ED3BC2973}"/>
              </a:ext>
            </a:extLst>
          </p:cNvPr>
          <p:cNvPicPr>
            <a:picLocks noChangeAspect="1"/>
          </p:cNvPicPr>
          <p:nvPr/>
        </p:nvPicPr>
        <p:blipFill>
          <a:blip r:embed="rId5"/>
          <a:stretch>
            <a:fillRect/>
          </a:stretch>
        </p:blipFill>
        <p:spPr>
          <a:xfrm>
            <a:off x="1950128" y="1968500"/>
            <a:ext cx="3543300" cy="863600"/>
          </a:xfrm>
          <a:prstGeom prst="rect">
            <a:avLst/>
          </a:prstGeom>
        </p:spPr>
      </p:pic>
      <p:pic>
        <p:nvPicPr>
          <p:cNvPr id="7" name="Picture 6">
            <a:extLst>
              <a:ext uri="{FF2B5EF4-FFF2-40B4-BE49-F238E27FC236}">
                <a16:creationId xmlns:a16="http://schemas.microsoft.com/office/drawing/2014/main" id="{E4C1EAF4-672C-C64F-B6A5-9D03B5210CD5}"/>
              </a:ext>
            </a:extLst>
          </p:cNvPr>
          <p:cNvPicPr>
            <a:picLocks noChangeAspect="1"/>
          </p:cNvPicPr>
          <p:nvPr/>
        </p:nvPicPr>
        <p:blipFill>
          <a:blip r:embed="rId6"/>
          <a:stretch>
            <a:fillRect/>
          </a:stretch>
        </p:blipFill>
        <p:spPr>
          <a:xfrm>
            <a:off x="2177386" y="3008572"/>
            <a:ext cx="3088784" cy="3017641"/>
          </a:xfrm>
          <a:prstGeom prst="rect">
            <a:avLst/>
          </a:prstGeom>
        </p:spPr>
      </p:pic>
      <p:sp>
        <p:nvSpPr>
          <p:cNvPr id="9" name="Slide Number Placeholder 5">
            <a:extLst>
              <a:ext uri="{FF2B5EF4-FFF2-40B4-BE49-F238E27FC236}">
                <a16:creationId xmlns:a16="http://schemas.microsoft.com/office/drawing/2014/main" id="{49C8972A-2DDC-9F47-A801-F1F8DA2FADD4}"/>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21</a:t>
            </a:fld>
            <a:endParaRPr lang="en-US" dirty="0">
              <a:solidFill>
                <a:srgbClr val="002060"/>
              </a:solidFill>
            </a:endParaRPr>
          </a:p>
        </p:txBody>
      </p:sp>
      <p:sp>
        <p:nvSpPr>
          <p:cNvPr id="3" name="TextBox 2">
            <a:extLst>
              <a:ext uri="{FF2B5EF4-FFF2-40B4-BE49-F238E27FC236}">
                <a16:creationId xmlns:a16="http://schemas.microsoft.com/office/drawing/2014/main" id="{4CC76CCC-77AD-8F4B-80C4-3B027F5C55B2}"/>
              </a:ext>
            </a:extLst>
          </p:cNvPr>
          <p:cNvSpPr txBox="1"/>
          <p:nvPr/>
        </p:nvSpPr>
        <p:spPr>
          <a:xfrm>
            <a:off x="9996407" y="5656881"/>
            <a:ext cx="1106393" cy="369332"/>
          </a:xfrm>
          <a:prstGeom prst="rect">
            <a:avLst/>
          </a:prstGeom>
          <a:noFill/>
        </p:spPr>
        <p:txBody>
          <a:bodyPr wrap="none" rtlCol="0">
            <a:spAutoFit/>
          </a:bodyPr>
          <a:lstStyle/>
          <a:p>
            <a:r>
              <a:rPr lang="en-US" dirty="0">
                <a:solidFill>
                  <a:srgbClr val="002060"/>
                </a:solidFill>
              </a:rPr>
              <a:t>No cost</a:t>
            </a:r>
            <a:r>
              <a:rPr lang="en-US" dirty="0"/>
              <a:t>!</a:t>
            </a:r>
          </a:p>
        </p:txBody>
      </p:sp>
      <p:sp>
        <p:nvSpPr>
          <p:cNvPr id="8" name="TextBox 7">
            <a:extLst>
              <a:ext uri="{FF2B5EF4-FFF2-40B4-BE49-F238E27FC236}">
                <a16:creationId xmlns:a16="http://schemas.microsoft.com/office/drawing/2014/main" id="{A321D927-455D-C848-917B-B97B2D8B05CD}"/>
              </a:ext>
            </a:extLst>
          </p:cNvPr>
          <p:cNvSpPr txBox="1"/>
          <p:nvPr/>
        </p:nvSpPr>
        <p:spPr>
          <a:xfrm>
            <a:off x="247973" y="5656881"/>
            <a:ext cx="1289135" cy="923330"/>
          </a:xfrm>
          <a:prstGeom prst="rect">
            <a:avLst/>
          </a:prstGeom>
          <a:noFill/>
        </p:spPr>
        <p:txBody>
          <a:bodyPr wrap="none" rtlCol="0">
            <a:spAutoFit/>
          </a:bodyPr>
          <a:lstStyle/>
          <a:p>
            <a:r>
              <a:rPr lang="en-US" dirty="0"/>
              <a:t>Also</a:t>
            </a:r>
          </a:p>
          <a:p>
            <a:r>
              <a:rPr lang="en-US" dirty="0" err="1"/>
              <a:t>Benchling</a:t>
            </a:r>
            <a:endParaRPr lang="en-US" dirty="0"/>
          </a:p>
          <a:p>
            <a:r>
              <a:rPr lang="en-US"/>
              <a:t>OneNote</a:t>
            </a:r>
          </a:p>
        </p:txBody>
      </p:sp>
    </p:spTree>
    <p:extLst>
      <p:ext uri="{BB962C8B-B14F-4D97-AF65-F5344CB8AC3E}">
        <p14:creationId xmlns:p14="http://schemas.microsoft.com/office/powerpoint/2010/main" val="579015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4BCE-E15B-C644-9231-74352E3E50E7}"/>
              </a:ext>
            </a:extLst>
          </p:cNvPr>
          <p:cNvSpPr>
            <a:spLocks noGrp="1"/>
          </p:cNvSpPr>
          <p:nvPr>
            <p:ph type="title"/>
          </p:nvPr>
        </p:nvSpPr>
        <p:spPr/>
        <p:txBody>
          <a:bodyPr/>
          <a:lstStyle/>
          <a:p>
            <a:r>
              <a:rPr lang="en-US" dirty="0"/>
              <a:t>DATA MANAGEMENT/Code</a:t>
            </a:r>
          </a:p>
        </p:txBody>
      </p:sp>
      <p:sp>
        <p:nvSpPr>
          <p:cNvPr id="3" name="Content Placeholder 2">
            <a:extLst>
              <a:ext uri="{FF2B5EF4-FFF2-40B4-BE49-F238E27FC236}">
                <a16:creationId xmlns:a16="http://schemas.microsoft.com/office/drawing/2014/main" id="{23DFFBC5-DB2B-FA4F-BFEE-30B8EFA17FC2}"/>
              </a:ext>
            </a:extLst>
          </p:cNvPr>
          <p:cNvSpPr>
            <a:spLocks noGrp="1"/>
          </p:cNvSpPr>
          <p:nvPr>
            <p:ph idx="1"/>
          </p:nvPr>
        </p:nvSpPr>
        <p:spPr/>
        <p:txBody>
          <a:bodyPr>
            <a:normAutofit/>
          </a:bodyPr>
          <a:lstStyle/>
          <a:p>
            <a:r>
              <a:rPr lang="en-US" dirty="0">
                <a:solidFill>
                  <a:srgbClr val="002060"/>
                </a:solidFill>
              </a:rPr>
              <a:t>Large data sets, including all metadata, should be deposited in public data repositories to generate </a:t>
            </a:r>
            <a:r>
              <a:rPr lang="en-US" b="1" dirty="0">
                <a:solidFill>
                  <a:srgbClr val="C00000"/>
                </a:solidFill>
              </a:rPr>
              <a:t>findable, accessible, interoperable, and reusable </a:t>
            </a:r>
            <a:r>
              <a:rPr lang="en-US" dirty="0">
                <a:solidFill>
                  <a:srgbClr val="C00000"/>
                </a:solidFill>
              </a:rPr>
              <a:t>(</a:t>
            </a:r>
            <a:r>
              <a:rPr lang="en-US" b="1" dirty="0">
                <a:solidFill>
                  <a:srgbClr val="C00000"/>
                </a:solidFill>
              </a:rPr>
              <a:t>FAIR</a:t>
            </a:r>
            <a:r>
              <a:rPr lang="en-US" dirty="0">
                <a:solidFill>
                  <a:srgbClr val="C00000"/>
                </a:solidFill>
              </a:rPr>
              <a:t>) </a:t>
            </a:r>
            <a:r>
              <a:rPr lang="en-US" dirty="0">
                <a:solidFill>
                  <a:srgbClr val="002060"/>
                </a:solidFill>
              </a:rPr>
              <a:t>data</a:t>
            </a:r>
          </a:p>
          <a:p>
            <a:pPr lvl="1"/>
            <a:r>
              <a:rPr lang="en-US" dirty="0">
                <a:solidFill>
                  <a:srgbClr val="002060"/>
                </a:solidFill>
              </a:rPr>
              <a:t>https://</a:t>
            </a:r>
            <a:r>
              <a:rPr lang="en-US" dirty="0" err="1">
                <a:solidFill>
                  <a:srgbClr val="002060"/>
                </a:solidFill>
              </a:rPr>
              <a:t>fairsharing.org</a:t>
            </a:r>
            <a:endParaRPr lang="en-US" dirty="0">
              <a:solidFill>
                <a:srgbClr val="002060"/>
              </a:solidFill>
            </a:endParaRPr>
          </a:p>
          <a:p>
            <a:pPr lvl="1"/>
            <a:r>
              <a:rPr lang="en-US" dirty="0">
                <a:solidFill>
                  <a:srgbClr val="002060"/>
                </a:solidFill>
              </a:rPr>
              <a:t>https://</a:t>
            </a:r>
            <a:r>
              <a:rPr lang="en-US" dirty="0" err="1">
                <a:solidFill>
                  <a:srgbClr val="002060"/>
                </a:solidFill>
              </a:rPr>
              <a:t>www.go-fair.org</a:t>
            </a:r>
            <a:r>
              <a:rPr lang="en-US" dirty="0">
                <a:solidFill>
                  <a:srgbClr val="002060"/>
                </a:solidFill>
              </a:rPr>
              <a:t>/fair-principles/</a:t>
            </a:r>
          </a:p>
          <a:p>
            <a:endParaRPr lang="en-US" dirty="0">
              <a:solidFill>
                <a:srgbClr val="002060"/>
              </a:solidFill>
            </a:endParaRPr>
          </a:p>
          <a:p>
            <a:endParaRPr lang="en-US" dirty="0">
              <a:solidFill>
                <a:srgbClr val="002060"/>
              </a:solidFill>
            </a:endParaRPr>
          </a:p>
          <a:p>
            <a:r>
              <a:rPr lang="en-US" dirty="0">
                <a:solidFill>
                  <a:srgbClr val="002060"/>
                </a:solidFill>
              </a:rPr>
              <a:t>Bioinformatic analytic pipelines and scripts can easily be shared via </a:t>
            </a:r>
            <a:r>
              <a:rPr lang="en-US" dirty="0" err="1">
                <a:solidFill>
                  <a:srgbClr val="002060"/>
                </a:solidFill>
              </a:rPr>
              <a:t>Github</a:t>
            </a:r>
            <a:r>
              <a:rPr lang="en-US" dirty="0">
                <a:solidFill>
                  <a:srgbClr val="002060"/>
                </a:solidFill>
              </a:rPr>
              <a:t>, Anaconda, or computational containers such as Singularity</a:t>
            </a:r>
          </a:p>
          <a:p>
            <a:endParaRPr lang="en-US" dirty="0">
              <a:solidFill>
                <a:srgbClr val="002060"/>
              </a:solidFill>
            </a:endParaRPr>
          </a:p>
        </p:txBody>
      </p:sp>
      <p:pic>
        <p:nvPicPr>
          <p:cNvPr id="4" name="Picture 3">
            <a:extLst>
              <a:ext uri="{FF2B5EF4-FFF2-40B4-BE49-F238E27FC236}">
                <a16:creationId xmlns:a16="http://schemas.microsoft.com/office/drawing/2014/main" id="{CAEDD20B-310D-DB49-A29F-C5D463EC659D}"/>
              </a:ext>
            </a:extLst>
          </p:cNvPr>
          <p:cNvPicPr>
            <a:picLocks noChangeAspect="1"/>
          </p:cNvPicPr>
          <p:nvPr/>
        </p:nvPicPr>
        <p:blipFill>
          <a:blip r:embed="rId3"/>
          <a:stretch>
            <a:fillRect/>
          </a:stretch>
        </p:blipFill>
        <p:spPr>
          <a:xfrm>
            <a:off x="7581900" y="5827713"/>
            <a:ext cx="2628900" cy="596900"/>
          </a:xfrm>
          <a:prstGeom prst="rect">
            <a:avLst/>
          </a:prstGeom>
        </p:spPr>
      </p:pic>
      <p:pic>
        <p:nvPicPr>
          <p:cNvPr id="5" name="Picture 4">
            <a:extLst>
              <a:ext uri="{FF2B5EF4-FFF2-40B4-BE49-F238E27FC236}">
                <a16:creationId xmlns:a16="http://schemas.microsoft.com/office/drawing/2014/main" id="{48D84483-9E46-0043-9A8A-8C2C1F3402E0}"/>
              </a:ext>
            </a:extLst>
          </p:cNvPr>
          <p:cNvPicPr>
            <a:picLocks noChangeAspect="1"/>
          </p:cNvPicPr>
          <p:nvPr/>
        </p:nvPicPr>
        <p:blipFill>
          <a:blip r:embed="rId4"/>
          <a:stretch>
            <a:fillRect/>
          </a:stretch>
        </p:blipFill>
        <p:spPr>
          <a:xfrm>
            <a:off x="4781550" y="5700713"/>
            <a:ext cx="2692400" cy="850900"/>
          </a:xfrm>
          <a:prstGeom prst="rect">
            <a:avLst/>
          </a:prstGeom>
        </p:spPr>
      </p:pic>
      <p:sp>
        <p:nvSpPr>
          <p:cNvPr id="6" name="TextBox 5">
            <a:extLst>
              <a:ext uri="{FF2B5EF4-FFF2-40B4-BE49-F238E27FC236}">
                <a16:creationId xmlns:a16="http://schemas.microsoft.com/office/drawing/2014/main" id="{F33D084E-E903-244C-8CAE-33BCAD2F14BF}"/>
              </a:ext>
            </a:extLst>
          </p:cNvPr>
          <p:cNvSpPr txBox="1"/>
          <p:nvPr/>
        </p:nvSpPr>
        <p:spPr>
          <a:xfrm>
            <a:off x="230309" y="6400800"/>
            <a:ext cx="1976823" cy="369332"/>
          </a:xfrm>
          <a:prstGeom prst="rect">
            <a:avLst/>
          </a:prstGeom>
          <a:noFill/>
        </p:spPr>
        <p:txBody>
          <a:bodyPr wrap="none" rtlCol="0">
            <a:spAutoFit/>
          </a:bodyPr>
          <a:lstStyle/>
          <a:p>
            <a:r>
              <a:rPr lang="en-US" b="1" i="1" dirty="0">
                <a:solidFill>
                  <a:schemeClr val="bg1"/>
                </a:solidFill>
                <a:cs typeface="Helvetica"/>
              </a:rPr>
              <a:t>Resources/Tools</a:t>
            </a:r>
          </a:p>
        </p:txBody>
      </p:sp>
      <p:pic>
        <p:nvPicPr>
          <p:cNvPr id="7" name="Picture 6">
            <a:extLst>
              <a:ext uri="{FF2B5EF4-FFF2-40B4-BE49-F238E27FC236}">
                <a16:creationId xmlns:a16="http://schemas.microsoft.com/office/drawing/2014/main" id="{508B5B99-F5E8-094B-B395-860323E54F0D}"/>
              </a:ext>
            </a:extLst>
          </p:cNvPr>
          <p:cNvPicPr>
            <a:picLocks noChangeAspect="1"/>
          </p:cNvPicPr>
          <p:nvPr/>
        </p:nvPicPr>
        <p:blipFill>
          <a:blip r:embed="rId5"/>
          <a:stretch>
            <a:fillRect/>
          </a:stretch>
        </p:blipFill>
        <p:spPr>
          <a:xfrm>
            <a:off x="8807450" y="3085306"/>
            <a:ext cx="2806700" cy="838200"/>
          </a:xfrm>
          <a:prstGeom prst="rect">
            <a:avLst/>
          </a:prstGeom>
        </p:spPr>
      </p:pic>
      <p:pic>
        <p:nvPicPr>
          <p:cNvPr id="8" name="Picture 7">
            <a:extLst>
              <a:ext uri="{FF2B5EF4-FFF2-40B4-BE49-F238E27FC236}">
                <a16:creationId xmlns:a16="http://schemas.microsoft.com/office/drawing/2014/main" id="{DCBE3EEB-F787-654F-864F-2ADF37ED26E4}"/>
              </a:ext>
            </a:extLst>
          </p:cNvPr>
          <p:cNvPicPr>
            <a:picLocks noChangeAspect="1"/>
          </p:cNvPicPr>
          <p:nvPr/>
        </p:nvPicPr>
        <p:blipFill>
          <a:blip r:embed="rId6"/>
          <a:stretch>
            <a:fillRect/>
          </a:stretch>
        </p:blipFill>
        <p:spPr>
          <a:xfrm>
            <a:off x="5562600" y="2607469"/>
            <a:ext cx="3035300" cy="635000"/>
          </a:xfrm>
          <a:prstGeom prst="rect">
            <a:avLst/>
          </a:prstGeom>
        </p:spPr>
      </p:pic>
    </p:spTree>
    <p:extLst>
      <p:ext uri="{BB962C8B-B14F-4D97-AF65-F5344CB8AC3E}">
        <p14:creationId xmlns:p14="http://schemas.microsoft.com/office/powerpoint/2010/main" val="370462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5992-E20B-BC49-89AF-2A400AD98B6C}"/>
              </a:ext>
            </a:extLst>
          </p:cNvPr>
          <p:cNvSpPr>
            <a:spLocks noGrp="1"/>
          </p:cNvSpPr>
          <p:nvPr>
            <p:ph type="title"/>
          </p:nvPr>
        </p:nvSpPr>
        <p:spPr/>
        <p:txBody>
          <a:bodyPr/>
          <a:lstStyle/>
          <a:p>
            <a:r>
              <a:rPr lang="en-US" dirty="0"/>
              <a:t>Publishing Images and </a:t>
            </a:r>
            <a:r>
              <a:rPr lang="en-US"/>
              <a:t>Image analyses</a:t>
            </a:r>
          </a:p>
        </p:txBody>
      </p:sp>
      <p:pic>
        <p:nvPicPr>
          <p:cNvPr id="4" name="Picture 3">
            <a:extLst>
              <a:ext uri="{FF2B5EF4-FFF2-40B4-BE49-F238E27FC236}">
                <a16:creationId xmlns:a16="http://schemas.microsoft.com/office/drawing/2014/main" id="{2D81815B-3540-FA4F-B356-F83F39AAA5F4}"/>
              </a:ext>
            </a:extLst>
          </p:cNvPr>
          <p:cNvPicPr>
            <a:picLocks noChangeAspect="1"/>
          </p:cNvPicPr>
          <p:nvPr/>
        </p:nvPicPr>
        <p:blipFill>
          <a:blip r:embed="rId3"/>
          <a:stretch>
            <a:fillRect/>
          </a:stretch>
        </p:blipFill>
        <p:spPr>
          <a:xfrm>
            <a:off x="2727138" y="1811578"/>
            <a:ext cx="6696293" cy="4778259"/>
          </a:xfrm>
          <a:prstGeom prst="rect">
            <a:avLst/>
          </a:prstGeom>
        </p:spPr>
      </p:pic>
    </p:spTree>
    <p:extLst>
      <p:ext uri="{BB962C8B-B14F-4D97-AF65-F5344CB8AC3E}">
        <p14:creationId xmlns:p14="http://schemas.microsoft.com/office/powerpoint/2010/main" val="2952352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8B2D-B40E-B845-A98C-EE89DDDB4242}"/>
              </a:ext>
            </a:extLst>
          </p:cNvPr>
          <p:cNvSpPr>
            <a:spLocks noGrp="1"/>
          </p:cNvSpPr>
          <p:nvPr>
            <p:ph type="title"/>
          </p:nvPr>
        </p:nvSpPr>
        <p:spPr/>
        <p:txBody>
          <a:bodyPr>
            <a:normAutofit fontScale="90000"/>
          </a:bodyPr>
          <a:lstStyle/>
          <a:p>
            <a:r>
              <a:rPr lang="en-US" dirty="0"/>
              <a:t>NIH:  Data Management and sharing policy (DMSP)</a:t>
            </a:r>
          </a:p>
        </p:txBody>
      </p:sp>
      <p:sp>
        <p:nvSpPr>
          <p:cNvPr id="5" name="TextBox 4">
            <a:extLst>
              <a:ext uri="{FF2B5EF4-FFF2-40B4-BE49-F238E27FC236}">
                <a16:creationId xmlns:a16="http://schemas.microsoft.com/office/drawing/2014/main" id="{513F6F26-098B-9446-9B08-B2556AA7A62F}"/>
              </a:ext>
            </a:extLst>
          </p:cNvPr>
          <p:cNvSpPr txBox="1"/>
          <p:nvPr/>
        </p:nvSpPr>
        <p:spPr>
          <a:xfrm>
            <a:off x="4343400" y="5999750"/>
            <a:ext cx="7709162" cy="369332"/>
          </a:xfrm>
          <a:prstGeom prst="rect">
            <a:avLst/>
          </a:prstGeom>
          <a:noFill/>
        </p:spPr>
        <p:txBody>
          <a:bodyPr wrap="none" rtlCol="0">
            <a:spAutoFit/>
          </a:bodyPr>
          <a:lstStyle/>
          <a:p>
            <a:r>
              <a:rPr lang="en-US" b="1" i="1" dirty="0">
                <a:solidFill>
                  <a:srgbClr val="002060"/>
                </a:solidFill>
              </a:rPr>
              <a:t>https://</a:t>
            </a:r>
            <a:r>
              <a:rPr lang="en-US" b="1" i="1" dirty="0" err="1">
                <a:solidFill>
                  <a:srgbClr val="002060"/>
                </a:solidFill>
              </a:rPr>
              <a:t>www.med.upenn.edu</a:t>
            </a:r>
            <a:r>
              <a:rPr lang="en-US" b="1" i="1" dirty="0">
                <a:solidFill>
                  <a:srgbClr val="002060"/>
                </a:solidFill>
              </a:rPr>
              <a:t>/</a:t>
            </a:r>
            <a:r>
              <a:rPr lang="en-US" b="1" i="1" dirty="0" err="1">
                <a:solidFill>
                  <a:srgbClr val="002060"/>
                </a:solidFill>
              </a:rPr>
              <a:t>evdresearch</a:t>
            </a:r>
            <a:r>
              <a:rPr lang="en-US" b="1" i="1" dirty="0">
                <a:solidFill>
                  <a:srgbClr val="002060"/>
                </a:solidFill>
              </a:rPr>
              <a:t>/</a:t>
            </a:r>
            <a:r>
              <a:rPr lang="en-US" b="1" i="1" dirty="0" err="1">
                <a:solidFill>
                  <a:srgbClr val="002060"/>
                </a:solidFill>
              </a:rPr>
              <a:t>nih</a:t>
            </a:r>
            <a:r>
              <a:rPr lang="en-US" b="1" i="1" dirty="0">
                <a:solidFill>
                  <a:srgbClr val="002060"/>
                </a:solidFill>
              </a:rPr>
              <a:t>-data-management/</a:t>
            </a:r>
            <a:endParaRPr lang="en-US" dirty="0">
              <a:solidFill>
                <a:srgbClr val="002060"/>
              </a:solidFill>
            </a:endParaRPr>
          </a:p>
        </p:txBody>
      </p:sp>
      <p:grpSp>
        <p:nvGrpSpPr>
          <p:cNvPr id="30" name="Group 29">
            <a:extLst>
              <a:ext uri="{FF2B5EF4-FFF2-40B4-BE49-F238E27FC236}">
                <a16:creationId xmlns:a16="http://schemas.microsoft.com/office/drawing/2014/main" id="{549097A2-EE61-0141-BAA7-3B7A34A8E5B2}"/>
              </a:ext>
            </a:extLst>
          </p:cNvPr>
          <p:cNvGrpSpPr/>
          <p:nvPr/>
        </p:nvGrpSpPr>
        <p:grpSpPr>
          <a:xfrm>
            <a:off x="6521356" y="1948363"/>
            <a:ext cx="4495800" cy="3834239"/>
            <a:chOff x="5765800" y="2051396"/>
            <a:chExt cx="4495800" cy="3834239"/>
          </a:xfrm>
        </p:grpSpPr>
        <p:grpSp>
          <p:nvGrpSpPr>
            <p:cNvPr id="17" name="Group 16">
              <a:extLst>
                <a:ext uri="{FF2B5EF4-FFF2-40B4-BE49-F238E27FC236}">
                  <a16:creationId xmlns:a16="http://schemas.microsoft.com/office/drawing/2014/main" id="{697E363B-C75B-8445-8BE4-000EA13094EA}"/>
                </a:ext>
              </a:extLst>
            </p:cNvPr>
            <p:cNvGrpSpPr/>
            <p:nvPr/>
          </p:nvGrpSpPr>
          <p:grpSpPr>
            <a:xfrm>
              <a:off x="5765800" y="2051396"/>
              <a:ext cx="4495800" cy="889000"/>
              <a:chOff x="889000" y="1945564"/>
              <a:chExt cx="4495800" cy="889000"/>
            </a:xfrm>
          </p:grpSpPr>
          <p:sp>
            <p:nvSpPr>
              <p:cNvPr id="3" name="Rounded Rectangle 2">
                <a:extLst>
                  <a:ext uri="{FF2B5EF4-FFF2-40B4-BE49-F238E27FC236}">
                    <a16:creationId xmlns:a16="http://schemas.microsoft.com/office/drawing/2014/main" id="{C3451D38-077D-5F43-A628-13575DA3595F}"/>
                  </a:ext>
                </a:extLst>
              </p:cNvPr>
              <p:cNvSpPr/>
              <p:nvPr/>
            </p:nvSpPr>
            <p:spPr>
              <a:xfrm>
                <a:off x="889000" y="1945564"/>
                <a:ext cx="4495800" cy="889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4AC82AD-462E-8947-8EEE-6BE99B9AFB94}"/>
                  </a:ext>
                </a:extLst>
              </p:cNvPr>
              <p:cNvSpPr txBox="1"/>
              <p:nvPr/>
            </p:nvSpPr>
            <p:spPr>
              <a:xfrm>
                <a:off x="889000" y="2066899"/>
                <a:ext cx="4495800" cy="646331"/>
              </a:xfrm>
              <a:prstGeom prst="rect">
                <a:avLst/>
              </a:prstGeom>
              <a:noFill/>
            </p:spPr>
            <p:txBody>
              <a:bodyPr wrap="square" rtlCol="0">
                <a:spAutoFit/>
              </a:bodyPr>
              <a:lstStyle/>
              <a:p>
                <a:r>
                  <a:rPr lang="en-US" dirty="0">
                    <a:solidFill>
                      <a:srgbClr val="002060"/>
                    </a:solidFill>
                  </a:rPr>
                  <a:t>Plan &amp; Budget for the Management and Sharing of Data</a:t>
                </a:r>
              </a:p>
            </p:txBody>
          </p:sp>
        </p:grpSp>
        <p:grpSp>
          <p:nvGrpSpPr>
            <p:cNvPr id="16" name="Group 15">
              <a:extLst>
                <a:ext uri="{FF2B5EF4-FFF2-40B4-BE49-F238E27FC236}">
                  <a16:creationId xmlns:a16="http://schemas.microsoft.com/office/drawing/2014/main" id="{E063FA9F-FB53-AC44-9A0C-80DC13E268D9}"/>
                </a:ext>
              </a:extLst>
            </p:cNvPr>
            <p:cNvGrpSpPr/>
            <p:nvPr/>
          </p:nvGrpSpPr>
          <p:grpSpPr>
            <a:xfrm>
              <a:off x="5765800" y="3033142"/>
              <a:ext cx="4495800" cy="889000"/>
              <a:chOff x="968375" y="3046815"/>
              <a:chExt cx="4495800" cy="889000"/>
            </a:xfrm>
          </p:grpSpPr>
          <p:sp>
            <p:nvSpPr>
              <p:cNvPr id="8" name="Rounded Rectangle 7">
                <a:extLst>
                  <a:ext uri="{FF2B5EF4-FFF2-40B4-BE49-F238E27FC236}">
                    <a16:creationId xmlns:a16="http://schemas.microsoft.com/office/drawing/2014/main" id="{7E4A0B15-109C-C346-A40F-6B46D4AF125A}"/>
                  </a:ext>
                </a:extLst>
              </p:cNvPr>
              <p:cNvSpPr/>
              <p:nvPr/>
            </p:nvSpPr>
            <p:spPr>
              <a:xfrm>
                <a:off x="968375" y="3046815"/>
                <a:ext cx="4495800" cy="889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CABCD0-FEDF-4049-843F-8F5591BEB685}"/>
                  </a:ext>
                </a:extLst>
              </p:cNvPr>
              <p:cNvSpPr txBox="1"/>
              <p:nvPr/>
            </p:nvSpPr>
            <p:spPr>
              <a:xfrm>
                <a:off x="968375" y="3168150"/>
                <a:ext cx="4495800" cy="646331"/>
              </a:xfrm>
              <a:prstGeom prst="rect">
                <a:avLst/>
              </a:prstGeom>
              <a:noFill/>
            </p:spPr>
            <p:txBody>
              <a:bodyPr wrap="square" rtlCol="0">
                <a:spAutoFit/>
              </a:bodyPr>
              <a:lstStyle/>
              <a:p>
                <a:r>
                  <a:rPr lang="en-US" dirty="0">
                    <a:solidFill>
                      <a:srgbClr val="002060"/>
                    </a:solidFill>
                  </a:rPr>
                  <a:t>Submit a DMSP for Review when applying for Funding</a:t>
                </a:r>
              </a:p>
            </p:txBody>
          </p:sp>
        </p:grpSp>
        <p:grpSp>
          <p:nvGrpSpPr>
            <p:cNvPr id="15" name="Group 14">
              <a:extLst>
                <a:ext uri="{FF2B5EF4-FFF2-40B4-BE49-F238E27FC236}">
                  <a16:creationId xmlns:a16="http://schemas.microsoft.com/office/drawing/2014/main" id="{236EAE87-7991-4E43-A809-B05187DF07DD}"/>
                </a:ext>
              </a:extLst>
            </p:cNvPr>
            <p:cNvGrpSpPr/>
            <p:nvPr/>
          </p:nvGrpSpPr>
          <p:grpSpPr>
            <a:xfrm>
              <a:off x="5765800" y="4014888"/>
              <a:ext cx="4495800" cy="889000"/>
              <a:chOff x="968375" y="4216684"/>
              <a:chExt cx="4495800" cy="889000"/>
            </a:xfrm>
          </p:grpSpPr>
          <p:sp>
            <p:nvSpPr>
              <p:cNvPr id="10" name="Rounded Rectangle 9">
                <a:extLst>
                  <a:ext uri="{FF2B5EF4-FFF2-40B4-BE49-F238E27FC236}">
                    <a16:creationId xmlns:a16="http://schemas.microsoft.com/office/drawing/2014/main" id="{F5D78CD6-BEEF-D74C-B679-0E28AAA3BDBC}"/>
                  </a:ext>
                </a:extLst>
              </p:cNvPr>
              <p:cNvSpPr/>
              <p:nvPr/>
            </p:nvSpPr>
            <p:spPr>
              <a:xfrm>
                <a:off x="968375" y="4216684"/>
                <a:ext cx="4495800" cy="889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4015F1C-C7EF-2D44-AE4A-D90ACC8123CC}"/>
                  </a:ext>
                </a:extLst>
              </p:cNvPr>
              <p:cNvSpPr txBox="1"/>
              <p:nvPr/>
            </p:nvSpPr>
            <p:spPr>
              <a:xfrm>
                <a:off x="968375" y="4476518"/>
                <a:ext cx="4495800" cy="369332"/>
              </a:xfrm>
              <a:prstGeom prst="rect">
                <a:avLst/>
              </a:prstGeom>
              <a:noFill/>
            </p:spPr>
            <p:txBody>
              <a:bodyPr wrap="square" rtlCol="0">
                <a:spAutoFit/>
              </a:bodyPr>
              <a:lstStyle/>
              <a:p>
                <a:r>
                  <a:rPr lang="en-US" dirty="0">
                    <a:solidFill>
                      <a:srgbClr val="002060"/>
                    </a:solidFill>
                  </a:rPr>
                  <a:t>Comply with the Approved DMSP</a:t>
                </a:r>
              </a:p>
            </p:txBody>
          </p:sp>
        </p:grpSp>
        <p:grpSp>
          <p:nvGrpSpPr>
            <p:cNvPr id="14" name="Group 13">
              <a:extLst>
                <a:ext uri="{FF2B5EF4-FFF2-40B4-BE49-F238E27FC236}">
                  <a16:creationId xmlns:a16="http://schemas.microsoft.com/office/drawing/2014/main" id="{B30DD576-A22D-C74B-8211-2FED0F128D56}"/>
                </a:ext>
              </a:extLst>
            </p:cNvPr>
            <p:cNvGrpSpPr/>
            <p:nvPr/>
          </p:nvGrpSpPr>
          <p:grpSpPr>
            <a:xfrm>
              <a:off x="5765800" y="4996635"/>
              <a:ext cx="4495800" cy="889000"/>
              <a:chOff x="6657975" y="6334214"/>
              <a:chExt cx="4495800" cy="889000"/>
            </a:xfrm>
          </p:grpSpPr>
          <p:sp>
            <p:nvSpPr>
              <p:cNvPr id="12" name="Rounded Rectangle 11">
                <a:extLst>
                  <a:ext uri="{FF2B5EF4-FFF2-40B4-BE49-F238E27FC236}">
                    <a16:creationId xmlns:a16="http://schemas.microsoft.com/office/drawing/2014/main" id="{0CD32145-C1FE-BD4F-B68E-E46842C50397}"/>
                  </a:ext>
                </a:extLst>
              </p:cNvPr>
              <p:cNvSpPr/>
              <p:nvPr/>
            </p:nvSpPr>
            <p:spPr>
              <a:xfrm>
                <a:off x="6657975" y="6334214"/>
                <a:ext cx="4495800" cy="889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C6E1DD5-D16A-4C4A-966A-884A064ACD35}"/>
                  </a:ext>
                </a:extLst>
              </p:cNvPr>
              <p:cNvSpPr txBox="1"/>
              <p:nvPr/>
            </p:nvSpPr>
            <p:spPr>
              <a:xfrm>
                <a:off x="6657975" y="6455549"/>
                <a:ext cx="4495800" cy="646331"/>
              </a:xfrm>
              <a:prstGeom prst="rect">
                <a:avLst/>
              </a:prstGeom>
              <a:noFill/>
            </p:spPr>
            <p:txBody>
              <a:bodyPr wrap="square" rtlCol="0">
                <a:spAutoFit/>
              </a:bodyPr>
              <a:lstStyle/>
              <a:p>
                <a:r>
                  <a:rPr lang="en-US" dirty="0">
                    <a:solidFill>
                      <a:srgbClr val="002060"/>
                    </a:solidFill>
                  </a:rPr>
                  <a:t>Data Management and Sharing Plan Format</a:t>
                </a:r>
              </a:p>
            </p:txBody>
          </p:sp>
        </p:grpSp>
      </p:grpSp>
      <p:grpSp>
        <p:nvGrpSpPr>
          <p:cNvPr id="29" name="Group 28">
            <a:extLst>
              <a:ext uri="{FF2B5EF4-FFF2-40B4-BE49-F238E27FC236}">
                <a16:creationId xmlns:a16="http://schemas.microsoft.com/office/drawing/2014/main" id="{73ACB05E-1B77-9343-89AC-B34D369496A6}"/>
              </a:ext>
            </a:extLst>
          </p:cNvPr>
          <p:cNvGrpSpPr/>
          <p:nvPr/>
        </p:nvGrpSpPr>
        <p:grpSpPr>
          <a:xfrm>
            <a:off x="1174844" y="2108820"/>
            <a:ext cx="4635312" cy="3513324"/>
            <a:chOff x="419288" y="2372311"/>
            <a:chExt cx="4635312" cy="3513324"/>
          </a:xfrm>
        </p:grpSpPr>
        <p:sp>
          <p:nvSpPr>
            <p:cNvPr id="26" name="TextBox 25">
              <a:extLst>
                <a:ext uri="{FF2B5EF4-FFF2-40B4-BE49-F238E27FC236}">
                  <a16:creationId xmlns:a16="http://schemas.microsoft.com/office/drawing/2014/main" id="{E1191EE3-C43F-EF4E-BFE8-696A0E7DC812}"/>
                </a:ext>
              </a:extLst>
            </p:cNvPr>
            <p:cNvSpPr txBox="1"/>
            <p:nvPr/>
          </p:nvSpPr>
          <p:spPr>
            <a:xfrm>
              <a:off x="419289" y="2372311"/>
              <a:ext cx="4635311" cy="1477328"/>
            </a:xfrm>
            <a:prstGeom prst="rect">
              <a:avLst/>
            </a:prstGeom>
            <a:solidFill>
              <a:schemeClr val="bg1"/>
            </a:solidFill>
          </p:spPr>
          <p:txBody>
            <a:bodyPr wrap="square" rtlCol="0">
              <a:spAutoFit/>
            </a:bodyPr>
            <a:lstStyle/>
            <a:p>
              <a:r>
                <a:rPr lang="en-US" dirty="0">
                  <a:solidFill>
                    <a:srgbClr val="002060"/>
                  </a:solidFill>
                </a:rPr>
                <a:t>“As of Jan 25, 2023, ALL grant or renewals that generate Scientific Data to include a robust and detailed plan to manage and share data during the funding period”</a:t>
              </a:r>
            </a:p>
          </p:txBody>
        </p:sp>
        <p:sp>
          <p:nvSpPr>
            <p:cNvPr id="27" name="TextBox 26">
              <a:extLst>
                <a:ext uri="{FF2B5EF4-FFF2-40B4-BE49-F238E27FC236}">
                  <a16:creationId xmlns:a16="http://schemas.microsoft.com/office/drawing/2014/main" id="{E9027D65-BBBD-C646-9533-A688D06C1561}"/>
                </a:ext>
              </a:extLst>
            </p:cNvPr>
            <p:cNvSpPr txBox="1"/>
            <p:nvPr/>
          </p:nvSpPr>
          <p:spPr>
            <a:xfrm>
              <a:off x="419288" y="5239304"/>
              <a:ext cx="4635311" cy="646331"/>
            </a:xfrm>
            <a:prstGeom prst="rect">
              <a:avLst/>
            </a:prstGeom>
            <a:solidFill>
              <a:schemeClr val="bg1"/>
            </a:solidFill>
          </p:spPr>
          <p:txBody>
            <a:bodyPr wrap="square" rtlCol="0">
              <a:spAutoFit/>
            </a:bodyPr>
            <a:lstStyle/>
            <a:p>
              <a:r>
                <a:rPr lang="en-US" dirty="0">
                  <a:solidFill>
                    <a:srgbClr val="002060"/>
                  </a:solidFill>
                </a:rPr>
                <a:t>“… reasonable efforts will be made to digitize all scientific data.”</a:t>
              </a:r>
            </a:p>
          </p:txBody>
        </p:sp>
        <p:sp>
          <p:nvSpPr>
            <p:cNvPr id="28" name="TextBox 27">
              <a:extLst>
                <a:ext uri="{FF2B5EF4-FFF2-40B4-BE49-F238E27FC236}">
                  <a16:creationId xmlns:a16="http://schemas.microsoft.com/office/drawing/2014/main" id="{CC58B93B-86B0-B949-8EB2-700091EDFCDB}"/>
                </a:ext>
              </a:extLst>
            </p:cNvPr>
            <p:cNvSpPr txBox="1"/>
            <p:nvPr/>
          </p:nvSpPr>
          <p:spPr>
            <a:xfrm>
              <a:off x="419288" y="4217226"/>
              <a:ext cx="4635311" cy="646331"/>
            </a:xfrm>
            <a:prstGeom prst="rect">
              <a:avLst/>
            </a:prstGeom>
            <a:solidFill>
              <a:schemeClr val="bg1"/>
            </a:solidFill>
          </p:spPr>
          <p:txBody>
            <a:bodyPr wrap="square" rtlCol="0">
              <a:spAutoFit/>
            </a:bodyPr>
            <a:lstStyle/>
            <a:p>
              <a:r>
                <a:rPr lang="en-US" dirty="0">
                  <a:solidFill>
                    <a:srgbClr val="002060"/>
                  </a:solidFill>
                </a:rPr>
                <a:t>datasets, imaging files, etc.  (not lab notebooks) </a:t>
              </a:r>
            </a:p>
          </p:txBody>
        </p:sp>
      </p:grpSp>
      <p:sp>
        <p:nvSpPr>
          <p:cNvPr id="32" name="TextBox 31">
            <a:extLst>
              <a:ext uri="{FF2B5EF4-FFF2-40B4-BE49-F238E27FC236}">
                <a16:creationId xmlns:a16="http://schemas.microsoft.com/office/drawing/2014/main" id="{129C850F-D052-EC42-BCD7-CEF18B751DE0}"/>
              </a:ext>
            </a:extLst>
          </p:cNvPr>
          <p:cNvSpPr txBox="1"/>
          <p:nvPr/>
        </p:nvSpPr>
        <p:spPr>
          <a:xfrm>
            <a:off x="230309" y="6400800"/>
            <a:ext cx="1976823" cy="369332"/>
          </a:xfrm>
          <a:prstGeom prst="rect">
            <a:avLst/>
          </a:prstGeom>
          <a:noFill/>
        </p:spPr>
        <p:txBody>
          <a:bodyPr wrap="none" rtlCol="0">
            <a:spAutoFit/>
          </a:bodyPr>
          <a:lstStyle/>
          <a:p>
            <a:r>
              <a:rPr lang="en-US" b="1" i="1" dirty="0">
                <a:solidFill>
                  <a:schemeClr val="bg1"/>
                </a:solidFill>
                <a:cs typeface="Helvetica"/>
              </a:rPr>
              <a:t>Resources/Tools</a:t>
            </a:r>
          </a:p>
        </p:txBody>
      </p:sp>
      <p:sp>
        <p:nvSpPr>
          <p:cNvPr id="33" name="TextBox 32">
            <a:extLst>
              <a:ext uri="{FF2B5EF4-FFF2-40B4-BE49-F238E27FC236}">
                <a16:creationId xmlns:a16="http://schemas.microsoft.com/office/drawing/2014/main" id="{09A69C32-9EA4-DF4F-A5CF-8C9BC326C7EF}"/>
              </a:ext>
            </a:extLst>
          </p:cNvPr>
          <p:cNvSpPr txBox="1"/>
          <p:nvPr/>
        </p:nvSpPr>
        <p:spPr>
          <a:xfrm>
            <a:off x="6217920" y="6411375"/>
            <a:ext cx="5751896" cy="369332"/>
          </a:xfrm>
          <a:prstGeom prst="rect">
            <a:avLst/>
          </a:prstGeom>
          <a:noFill/>
        </p:spPr>
        <p:txBody>
          <a:bodyPr wrap="none" rtlCol="0">
            <a:spAutoFit/>
          </a:bodyPr>
          <a:lstStyle/>
          <a:p>
            <a:r>
              <a:rPr lang="en-US" b="1" i="1" dirty="0">
                <a:solidFill>
                  <a:srgbClr val="002060"/>
                </a:solidFill>
              </a:rPr>
              <a:t>https://</a:t>
            </a:r>
            <a:r>
              <a:rPr lang="en-US" b="1" i="1" dirty="0" err="1">
                <a:solidFill>
                  <a:srgbClr val="002060"/>
                </a:solidFill>
              </a:rPr>
              <a:t>guides.library.upenn.edu</a:t>
            </a:r>
            <a:r>
              <a:rPr lang="en-US" b="1" i="1" dirty="0">
                <a:solidFill>
                  <a:srgbClr val="002060"/>
                </a:solidFill>
              </a:rPr>
              <a:t>/</a:t>
            </a:r>
            <a:r>
              <a:rPr lang="en-US" b="1" i="1" dirty="0" err="1">
                <a:solidFill>
                  <a:srgbClr val="002060"/>
                </a:solidFill>
              </a:rPr>
              <a:t>dmp</a:t>
            </a:r>
            <a:r>
              <a:rPr lang="en-US" b="1" i="1" dirty="0">
                <a:solidFill>
                  <a:srgbClr val="002060"/>
                </a:solidFill>
              </a:rPr>
              <a:t>/</a:t>
            </a:r>
            <a:r>
              <a:rPr lang="en-US" b="1" i="1" dirty="0" err="1">
                <a:solidFill>
                  <a:srgbClr val="002060"/>
                </a:solidFill>
              </a:rPr>
              <a:t>dmp_penn</a:t>
            </a:r>
            <a:endParaRPr lang="en-US" b="1" i="1" dirty="0">
              <a:solidFill>
                <a:srgbClr val="002060"/>
              </a:solidFill>
            </a:endParaRPr>
          </a:p>
        </p:txBody>
      </p:sp>
      <p:sp>
        <p:nvSpPr>
          <p:cNvPr id="23" name="Slide Number Placeholder 5">
            <a:extLst>
              <a:ext uri="{FF2B5EF4-FFF2-40B4-BE49-F238E27FC236}">
                <a16:creationId xmlns:a16="http://schemas.microsoft.com/office/drawing/2014/main" id="{E17FA9E6-503B-7E4E-B31B-CEDCB25BFD9F}"/>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24</a:t>
            </a:fld>
            <a:endParaRPr lang="en-US" dirty="0">
              <a:solidFill>
                <a:srgbClr val="002060"/>
              </a:solidFill>
            </a:endParaRPr>
          </a:p>
        </p:txBody>
      </p:sp>
    </p:spTree>
    <p:extLst>
      <p:ext uri="{BB962C8B-B14F-4D97-AF65-F5344CB8AC3E}">
        <p14:creationId xmlns:p14="http://schemas.microsoft.com/office/powerpoint/2010/main" val="379685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C5A5-B9C6-1A43-B4CD-897FFBFEC512}"/>
              </a:ext>
            </a:extLst>
          </p:cNvPr>
          <p:cNvSpPr>
            <a:spLocks noGrp="1"/>
          </p:cNvSpPr>
          <p:nvPr>
            <p:ph type="title"/>
          </p:nvPr>
        </p:nvSpPr>
        <p:spPr/>
        <p:txBody>
          <a:bodyPr/>
          <a:lstStyle/>
          <a:p>
            <a:r>
              <a:rPr lang="en-US" dirty="0"/>
              <a:t>Laboratory Notebooks</a:t>
            </a:r>
          </a:p>
        </p:txBody>
      </p:sp>
      <p:sp>
        <p:nvSpPr>
          <p:cNvPr id="3" name="Content Placeholder 2">
            <a:extLst>
              <a:ext uri="{FF2B5EF4-FFF2-40B4-BE49-F238E27FC236}">
                <a16:creationId xmlns:a16="http://schemas.microsoft.com/office/drawing/2014/main" id="{16EE8B6F-098A-A74F-AD88-B66939AA01DB}"/>
              </a:ext>
            </a:extLst>
          </p:cNvPr>
          <p:cNvSpPr>
            <a:spLocks noGrp="1"/>
          </p:cNvSpPr>
          <p:nvPr>
            <p:ph idx="1"/>
          </p:nvPr>
        </p:nvSpPr>
        <p:spPr>
          <a:xfrm>
            <a:off x="1204311" y="1752600"/>
            <a:ext cx="8229600" cy="4926496"/>
          </a:xfrm>
        </p:spPr>
        <p:txBody>
          <a:bodyPr>
            <a:normAutofit fontScale="92500" lnSpcReduction="10000"/>
          </a:bodyPr>
          <a:lstStyle/>
          <a:p>
            <a:pPr lvl="1"/>
            <a:r>
              <a:rPr lang="en-US" b="1" dirty="0">
                <a:solidFill>
                  <a:srgbClr val="002060"/>
                </a:solidFill>
              </a:rPr>
              <a:t>Table of Contents</a:t>
            </a:r>
          </a:p>
          <a:p>
            <a:pPr lvl="2"/>
            <a:r>
              <a:rPr lang="en-US" dirty="0">
                <a:solidFill>
                  <a:srgbClr val="002060"/>
                </a:solidFill>
              </a:rPr>
              <a:t>ID #’s for each experiment</a:t>
            </a:r>
          </a:p>
          <a:p>
            <a:pPr lvl="1"/>
            <a:endParaRPr lang="en-US" dirty="0">
              <a:solidFill>
                <a:srgbClr val="002060"/>
              </a:solidFill>
            </a:endParaRPr>
          </a:p>
          <a:p>
            <a:pPr lvl="1"/>
            <a:r>
              <a:rPr lang="en-US" b="1" dirty="0">
                <a:solidFill>
                  <a:srgbClr val="002060"/>
                </a:solidFill>
              </a:rPr>
              <a:t>Document each experiment</a:t>
            </a:r>
            <a:r>
              <a:rPr lang="en-US" dirty="0">
                <a:solidFill>
                  <a:srgbClr val="002060"/>
                </a:solidFill>
              </a:rPr>
              <a:t>:</a:t>
            </a:r>
          </a:p>
          <a:p>
            <a:pPr lvl="2"/>
            <a:r>
              <a:rPr lang="en-US" dirty="0">
                <a:solidFill>
                  <a:srgbClr val="002060"/>
                </a:solidFill>
              </a:rPr>
              <a:t>daily entries, dated, indelible, readable</a:t>
            </a:r>
          </a:p>
          <a:p>
            <a:pPr lvl="2"/>
            <a:r>
              <a:rPr lang="en-US" dirty="0">
                <a:solidFill>
                  <a:srgbClr val="002060"/>
                </a:solidFill>
              </a:rPr>
              <a:t>document everything: </a:t>
            </a:r>
            <a:r>
              <a:rPr lang="en-US" b="1" dirty="0">
                <a:solidFill>
                  <a:srgbClr val="B44A5B"/>
                </a:solidFill>
              </a:rPr>
              <a:t>omitting data is dishonest</a:t>
            </a:r>
          </a:p>
          <a:p>
            <a:pPr lvl="2"/>
            <a:r>
              <a:rPr lang="en-US" dirty="0">
                <a:solidFill>
                  <a:srgbClr val="002060"/>
                </a:solidFill>
              </a:rPr>
              <a:t>context:  purpose and expectations</a:t>
            </a:r>
          </a:p>
          <a:p>
            <a:pPr lvl="2"/>
            <a:endParaRPr lang="en-US" dirty="0">
              <a:solidFill>
                <a:srgbClr val="002060"/>
              </a:solidFill>
            </a:endParaRPr>
          </a:p>
          <a:p>
            <a:pPr marL="644525" lvl="2" indent="-254000"/>
            <a:r>
              <a:rPr lang="en-US" b="1" dirty="0">
                <a:solidFill>
                  <a:srgbClr val="002060"/>
                </a:solidFill>
              </a:rPr>
              <a:t>Procedure</a:t>
            </a:r>
          </a:p>
          <a:p>
            <a:pPr marL="974725" lvl="3" indent="-309563"/>
            <a:r>
              <a:rPr lang="en-US" dirty="0">
                <a:solidFill>
                  <a:srgbClr val="002060"/>
                </a:solidFill>
              </a:rPr>
              <a:t>Include details: lot numbers, expiration dates</a:t>
            </a:r>
          </a:p>
          <a:p>
            <a:pPr lvl="2"/>
            <a:endParaRPr lang="en-US" dirty="0">
              <a:solidFill>
                <a:srgbClr val="002060"/>
              </a:solidFill>
            </a:endParaRPr>
          </a:p>
          <a:p>
            <a:pPr marL="644525" lvl="2" indent="-254000"/>
            <a:r>
              <a:rPr lang="en-US" b="1" dirty="0">
                <a:solidFill>
                  <a:srgbClr val="002060"/>
                </a:solidFill>
              </a:rPr>
              <a:t>Results</a:t>
            </a:r>
          </a:p>
          <a:p>
            <a:pPr marL="644525" lvl="2" indent="-254000"/>
            <a:endParaRPr lang="en-US" dirty="0">
              <a:solidFill>
                <a:srgbClr val="002060"/>
              </a:solidFill>
            </a:endParaRPr>
          </a:p>
          <a:p>
            <a:pPr marL="644525" lvl="2" indent="-254000"/>
            <a:r>
              <a:rPr lang="en-US" b="1" dirty="0">
                <a:solidFill>
                  <a:srgbClr val="002060"/>
                </a:solidFill>
              </a:rPr>
              <a:t>Discussion/Future Directions</a:t>
            </a:r>
          </a:p>
          <a:p>
            <a:pPr marL="644525" lvl="2" indent="-254000"/>
            <a:endParaRPr lang="en-US" b="1" dirty="0">
              <a:solidFill>
                <a:srgbClr val="002060"/>
              </a:solidFill>
            </a:endParaRPr>
          </a:p>
          <a:p>
            <a:pPr marL="644525" lvl="2" indent="-254000"/>
            <a:r>
              <a:rPr lang="en-US" b="1" dirty="0">
                <a:solidFill>
                  <a:srgbClr val="002060"/>
                </a:solidFill>
              </a:rPr>
              <a:t>Authentication</a:t>
            </a:r>
          </a:p>
          <a:p>
            <a:pPr lvl="2"/>
            <a:endParaRPr lang="en-US" dirty="0">
              <a:solidFill>
                <a:srgbClr val="002060"/>
              </a:solidFill>
            </a:endParaRPr>
          </a:p>
          <a:p>
            <a:pPr lvl="2"/>
            <a:endParaRPr lang="en-US" dirty="0">
              <a:solidFill>
                <a:srgbClr val="002060"/>
              </a:solidFill>
            </a:endParaRPr>
          </a:p>
          <a:p>
            <a:pPr lvl="1"/>
            <a:endParaRPr lang="en-US" dirty="0"/>
          </a:p>
          <a:p>
            <a:pPr marL="349250" lvl="1" indent="-349250"/>
            <a:endParaRPr lang="en-US" dirty="0"/>
          </a:p>
        </p:txBody>
      </p:sp>
      <p:sp>
        <p:nvSpPr>
          <p:cNvPr id="4" name="TextBox 3">
            <a:extLst>
              <a:ext uri="{FF2B5EF4-FFF2-40B4-BE49-F238E27FC236}">
                <a16:creationId xmlns:a16="http://schemas.microsoft.com/office/drawing/2014/main" id="{BB74D249-CCB3-8B40-B043-047A93D1E226}"/>
              </a:ext>
            </a:extLst>
          </p:cNvPr>
          <p:cNvSpPr txBox="1"/>
          <p:nvPr/>
        </p:nvSpPr>
        <p:spPr>
          <a:xfrm>
            <a:off x="215900" y="6309764"/>
            <a:ext cx="1976823" cy="369332"/>
          </a:xfrm>
          <a:prstGeom prst="rect">
            <a:avLst/>
          </a:prstGeom>
          <a:noFill/>
        </p:spPr>
        <p:txBody>
          <a:bodyPr wrap="none" rtlCol="0">
            <a:spAutoFit/>
          </a:bodyPr>
          <a:lstStyle/>
          <a:p>
            <a:r>
              <a:rPr lang="en-US" b="1" i="1" dirty="0">
                <a:solidFill>
                  <a:schemeClr val="bg1"/>
                </a:solidFill>
                <a:cs typeface="Helvetica"/>
              </a:rPr>
              <a:t>Resources/Tools</a:t>
            </a:r>
          </a:p>
        </p:txBody>
      </p:sp>
      <p:sp>
        <p:nvSpPr>
          <p:cNvPr id="6" name="Slide Number Placeholder 5">
            <a:extLst>
              <a:ext uri="{FF2B5EF4-FFF2-40B4-BE49-F238E27FC236}">
                <a16:creationId xmlns:a16="http://schemas.microsoft.com/office/drawing/2014/main" id="{AF00DE28-5203-E347-A7CB-E71DE8451226}"/>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25</a:t>
            </a:fld>
            <a:endParaRPr lang="en-US" dirty="0">
              <a:solidFill>
                <a:srgbClr val="002060"/>
              </a:solidFill>
            </a:endParaRPr>
          </a:p>
        </p:txBody>
      </p:sp>
      <p:pic>
        <p:nvPicPr>
          <p:cNvPr id="7" name="Picture 6">
            <a:extLst>
              <a:ext uri="{FF2B5EF4-FFF2-40B4-BE49-F238E27FC236}">
                <a16:creationId xmlns:a16="http://schemas.microsoft.com/office/drawing/2014/main" id="{67D9C9DE-D9E4-9B4E-8252-48D3CBB7ED26}"/>
              </a:ext>
            </a:extLst>
          </p:cNvPr>
          <p:cNvPicPr>
            <a:picLocks noChangeAspect="1"/>
          </p:cNvPicPr>
          <p:nvPr/>
        </p:nvPicPr>
        <p:blipFill>
          <a:blip r:embed="rId3"/>
          <a:stretch>
            <a:fillRect/>
          </a:stretch>
        </p:blipFill>
        <p:spPr>
          <a:xfrm>
            <a:off x="8005179" y="2222415"/>
            <a:ext cx="3266053" cy="1853079"/>
          </a:xfrm>
          <a:prstGeom prst="rect">
            <a:avLst/>
          </a:prstGeom>
        </p:spPr>
      </p:pic>
      <p:sp>
        <p:nvSpPr>
          <p:cNvPr id="12" name="TextBox 11">
            <a:extLst>
              <a:ext uri="{FF2B5EF4-FFF2-40B4-BE49-F238E27FC236}">
                <a16:creationId xmlns:a16="http://schemas.microsoft.com/office/drawing/2014/main" id="{A5E8A556-486E-F44C-A6D4-3707A13B5399}"/>
              </a:ext>
            </a:extLst>
          </p:cNvPr>
          <p:cNvSpPr txBox="1"/>
          <p:nvPr/>
        </p:nvSpPr>
        <p:spPr>
          <a:xfrm>
            <a:off x="9305226" y="466421"/>
            <a:ext cx="2277174" cy="923330"/>
          </a:xfrm>
          <a:prstGeom prst="rect">
            <a:avLst/>
          </a:prstGeom>
          <a:solidFill>
            <a:schemeClr val="bg1"/>
          </a:solidFill>
        </p:spPr>
        <p:txBody>
          <a:bodyPr wrap="square" rtlCol="0">
            <a:spAutoFit/>
          </a:bodyPr>
          <a:lstStyle/>
          <a:p>
            <a:pPr algn="ctr"/>
            <a:r>
              <a:rPr lang="en-US" b="1" dirty="0">
                <a:solidFill>
                  <a:srgbClr val="002060"/>
                </a:solidFill>
              </a:rPr>
              <a:t>Responsible Authorship &amp; Publication</a:t>
            </a:r>
          </a:p>
        </p:txBody>
      </p:sp>
    </p:spTree>
    <p:extLst>
      <p:ext uri="{BB962C8B-B14F-4D97-AF65-F5344CB8AC3E}">
        <p14:creationId xmlns:p14="http://schemas.microsoft.com/office/powerpoint/2010/main" val="2916933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C5A5-B9C6-1A43-B4CD-897FFBFEC512}"/>
              </a:ext>
            </a:extLst>
          </p:cNvPr>
          <p:cNvSpPr>
            <a:spLocks noGrp="1"/>
          </p:cNvSpPr>
          <p:nvPr>
            <p:ph type="title"/>
          </p:nvPr>
        </p:nvSpPr>
        <p:spPr/>
        <p:txBody>
          <a:bodyPr/>
          <a:lstStyle/>
          <a:p>
            <a:r>
              <a:rPr lang="en-US" dirty="0"/>
              <a:t>Laboratory Notebooks</a:t>
            </a:r>
          </a:p>
        </p:txBody>
      </p:sp>
      <p:sp>
        <p:nvSpPr>
          <p:cNvPr id="4" name="TextBox 3">
            <a:extLst>
              <a:ext uri="{FF2B5EF4-FFF2-40B4-BE49-F238E27FC236}">
                <a16:creationId xmlns:a16="http://schemas.microsoft.com/office/drawing/2014/main" id="{BB74D249-CCB3-8B40-B043-047A93D1E226}"/>
              </a:ext>
            </a:extLst>
          </p:cNvPr>
          <p:cNvSpPr txBox="1"/>
          <p:nvPr/>
        </p:nvSpPr>
        <p:spPr>
          <a:xfrm>
            <a:off x="215900" y="6309764"/>
            <a:ext cx="1976823" cy="369332"/>
          </a:xfrm>
          <a:prstGeom prst="rect">
            <a:avLst/>
          </a:prstGeom>
          <a:noFill/>
        </p:spPr>
        <p:txBody>
          <a:bodyPr wrap="none" rtlCol="0">
            <a:spAutoFit/>
          </a:bodyPr>
          <a:lstStyle/>
          <a:p>
            <a:r>
              <a:rPr lang="en-US" b="1" i="1" dirty="0">
                <a:solidFill>
                  <a:schemeClr val="bg1"/>
                </a:solidFill>
                <a:cs typeface="Helvetica"/>
              </a:rPr>
              <a:t>Resources/Tools</a:t>
            </a:r>
          </a:p>
        </p:txBody>
      </p:sp>
      <p:sp>
        <p:nvSpPr>
          <p:cNvPr id="5" name="TextBox 4">
            <a:extLst>
              <a:ext uri="{FF2B5EF4-FFF2-40B4-BE49-F238E27FC236}">
                <a16:creationId xmlns:a16="http://schemas.microsoft.com/office/drawing/2014/main" id="{D4949CC6-4A9D-4447-A187-DAE7410A464F}"/>
              </a:ext>
            </a:extLst>
          </p:cNvPr>
          <p:cNvSpPr txBox="1"/>
          <p:nvPr/>
        </p:nvSpPr>
        <p:spPr>
          <a:xfrm>
            <a:off x="9305226" y="466421"/>
            <a:ext cx="2277174" cy="923330"/>
          </a:xfrm>
          <a:prstGeom prst="rect">
            <a:avLst/>
          </a:prstGeom>
          <a:solidFill>
            <a:schemeClr val="bg1"/>
          </a:solidFill>
        </p:spPr>
        <p:txBody>
          <a:bodyPr wrap="square" rtlCol="0">
            <a:spAutoFit/>
          </a:bodyPr>
          <a:lstStyle/>
          <a:p>
            <a:pPr algn="ctr"/>
            <a:r>
              <a:rPr lang="en-US" b="1" dirty="0">
                <a:solidFill>
                  <a:srgbClr val="002060"/>
                </a:solidFill>
              </a:rPr>
              <a:t>Responsible Authorship &amp; Publication</a:t>
            </a:r>
          </a:p>
        </p:txBody>
      </p:sp>
      <p:sp>
        <p:nvSpPr>
          <p:cNvPr id="6" name="Slide Number Placeholder 5">
            <a:extLst>
              <a:ext uri="{FF2B5EF4-FFF2-40B4-BE49-F238E27FC236}">
                <a16:creationId xmlns:a16="http://schemas.microsoft.com/office/drawing/2014/main" id="{AF00DE28-5203-E347-A7CB-E71DE8451226}"/>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26</a:t>
            </a:fld>
            <a:endParaRPr lang="en-US" dirty="0">
              <a:solidFill>
                <a:srgbClr val="002060"/>
              </a:solidFill>
            </a:endParaRPr>
          </a:p>
        </p:txBody>
      </p:sp>
      <p:grpSp>
        <p:nvGrpSpPr>
          <p:cNvPr id="12" name="Group 11">
            <a:extLst>
              <a:ext uri="{FF2B5EF4-FFF2-40B4-BE49-F238E27FC236}">
                <a16:creationId xmlns:a16="http://schemas.microsoft.com/office/drawing/2014/main" id="{F4522708-983D-F643-8435-FE51A7F120FD}"/>
              </a:ext>
            </a:extLst>
          </p:cNvPr>
          <p:cNvGrpSpPr/>
          <p:nvPr/>
        </p:nvGrpSpPr>
        <p:grpSpPr>
          <a:xfrm>
            <a:off x="1103689" y="1729292"/>
            <a:ext cx="9984623" cy="4671509"/>
            <a:chOff x="1597777" y="1729292"/>
            <a:chExt cx="9984623" cy="4671509"/>
          </a:xfrm>
        </p:grpSpPr>
        <p:pic>
          <p:nvPicPr>
            <p:cNvPr id="10" name="Picture 9">
              <a:extLst>
                <a:ext uri="{FF2B5EF4-FFF2-40B4-BE49-F238E27FC236}">
                  <a16:creationId xmlns:a16="http://schemas.microsoft.com/office/drawing/2014/main" id="{1843F702-65C9-F341-82AC-65AEE49FC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777" y="1729292"/>
              <a:ext cx="3482397" cy="4671509"/>
            </a:xfrm>
            <a:prstGeom prst="rect">
              <a:avLst/>
            </a:prstGeom>
          </p:spPr>
        </p:pic>
        <p:pic>
          <p:nvPicPr>
            <p:cNvPr id="11" name="Picture 10">
              <a:extLst>
                <a:ext uri="{FF2B5EF4-FFF2-40B4-BE49-F238E27FC236}">
                  <a16:creationId xmlns:a16="http://schemas.microsoft.com/office/drawing/2014/main" id="{20A2CEAA-814A-6943-8E7E-99CDFE751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710" y="1775009"/>
              <a:ext cx="4635690" cy="3885024"/>
            </a:xfrm>
            <a:prstGeom prst="rect">
              <a:avLst/>
            </a:prstGeom>
          </p:spPr>
        </p:pic>
      </p:grpSp>
      <p:sp>
        <p:nvSpPr>
          <p:cNvPr id="8" name="Right Arrow 7">
            <a:extLst>
              <a:ext uri="{FF2B5EF4-FFF2-40B4-BE49-F238E27FC236}">
                <a16:creationId xmlns:a16="http://schemas.microsoft.com/office/drawing/2014/main" id="{F6FEF91D-5D80-D145-BA8D-9F77D58391E5}"/>
              </a:ext>
            </a:extLst>
          </p:cNvPr>
          <p:cNvSpPr/>
          <p:nvPr/>
        </p:nvSpPr>
        <p:spPr>
          <a:xfrm>
            <a:off x="5002306" y="3460376"/>
            <a:ext cx="1129553" cy="986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836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7268-EF77-2B43-83BA-F86A3228A5D5}"/>
              </a:ext>
            </a:extLst>
          </p:cNvPr>
          <p:cNvSpPr>
            <a:spLocks noGrp="1"/>
          </p:cNvSpPr>
          <p:nvPr>
            <p:ph type="title"/>
          </p:nvPr>
        </p:nvSpPr>
        <p:spPr/>
        <p:txBody>
          <a:bodyPr>
            <a:normAutofit/>
          </a:bodyPr>
          <a:lstStyle/>
          <a:p>
            <a:r>
              <a:rPr lang="en-US" dirty="0"/>
              <a:t>Quality Control pipeline</a:t>
            </a:r>
          </a:p>
        </p:txBody>
      </p:sp>
      <p:sp>
        <p:nvSpPr>
          <p:cNvPr id="7" name="Slide Number Placeholder 5">
            <a:extLst>
              <a:ext uri="{FF2B5EF4-FFF2-40B4-BE49-F238E27FC236}">
                <a16:creationId xmlns:a16="http://schemas.microsoft.com/office/drawing/2014/main" id="{999CF679-9A41-AA41-B73A-69DBC6A28289}"/>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27</a:t>
            </a:fld>
            <a:endParaRPr lang="en-US" dirty="0">
              <a:solidFill>
                <a:srgbClr val="002060"/>
              </a:solidFill>
            </a:endParaRPr>
          </a:p>
        </p:txBody>
      </p:sp>
      <p:sp>
        <p:nvSpPr>
          <p:cNvPr id="8" name="Rectangle 7">
            <a:extLst>
              <a:ext uri="{FF2B5EF4-FFF2-40B4-BE49-F238E27FC236}">
                <a16:creationId xmlns:a16="http://schemas.microsoft.com/office/drawing/2014/main" id="{9906829C-7838-E447-861D-F0B9FA95D5A6}"/>
              </a:ext>
            </a:extLst>
          </p:cNvPr>
          <p:cNvSpPr/>
          <p:nvPr/>
        </p:nvSpPr>
        <p:spPr>
          <a:xfrm>
            <a:off x="596147" y="2216258"/>
            <a:ext cx="5408909" cy="3936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EC5161-27A1-954E-8B02-957B87A6D9D3}"/>
              </a:ext>
            </a:extLst>
          </p:cNvPr>
          <p:cNvSpPr txBox="1"/>
          <p:nvPr/>
        </p:nvSpPr>
        <p:spPr>
          <a:xfrm>
            <a:off x="919932" y="3637733"/>
            <a:ext cx="2659045" cy="1938992"/>
          </a:xfrm>
          <a:prstGeom prst="rect">
            <a:avLst/>
          </a:prstGeom>
          <a:noFill/>
        </p:spPr>
        <p:txBody>
          <a:bodyPr wrap="square" rtlCol="0">
            <a:spAutoFit/>
          </a:bodyPr>
          <a:lstStyle/>
          <a:p>
            <a:r>
              <a:rPr lang="en-US" sz="2400" dirty="0" err="1">
                <a:solidFill>
                  <a:schemeClr val="bg1"/>
                </a:solidFill>
                <a:latin typeface="Century Gothic" panose="020B0502020202020204" pitchFamily="34" charset="0"/>
                <a:cs typeface="Helvetica"/>
              </a:rPr>
              <a:t>Scribbr</a:t>
            </a:r>
            <a:r>
              <a:rPr lang="en-US" sz="2400" dirty="0">
                <a:solidFill>
                  <a:schemeClr val="bg1"/>
                </a:solidFill>
                <a:latin typeface="Century Gothic" panose="020B0502020202020204" pitchFamily="34" charset="0"/>
                <a:cs typeface="Helvetica"/>
              </a:rPr>
              <a:t>/</a:t>
            </a:r>
            <a:r>
              <a:rPr lang="en-US" sz="2400" dirty="0" err="1">
                <a:solidFill>
                  <a:schemeClr val="bg1"/>
                </a:solidFill>
                <a:latin typeface="Century Gothic" panose="020B0502020202020204" pitchFamily="34" charset="0"/>
                <a:cs typeface="Helvetica"/>
              </a:rPr>
              <a:t>Turnitin</a:t>
            </a:r>
            <a:endParaRPr lang="en-US" sz="2400" dirty="0">
              <a:solidFill>
                <a:schemeClr val="bg1"/>
              </a:solidFill>
              <a:latin typeface="Century Gothic" panose="020B0502020202020204" pitchFamily="34" charset="0"/>
              <a:cs typeface="Helvetica"/>
            </a:endParaRPr>
          </a:p>
          <a:p>
            <a:r>
              <a:rPr lang="en-US" sz="2400" dirty="0" err="1">
                <a:solidFill>
                  <a:schemeClr val="bg1"/>
                </a:solidFill>
                <a:latin typeface="Century Gothic" panose="020B0502020202020204" pitchFamily="34" charset="0"/>
                <a:cs typeface="Helvetica"/>
              </a:rPr>
              <a:t>iThenticate</a:t>
            </a:r>
            <a:endParaRPr lang="en-US" sz="2400" dirty="0">
              <a:solidFill>
                <a:schemeClr val="bg1"/>
              </a:solidFill>
              <a:latin typeface="Century Gothic" panose="020B0502020202020204" pitchFamily="34" charset="0"/>
              <a:cs typeface="Helvetica"/>
            </a:endParaRPr>
          </a:p>
          <a:p>
            <a:r>
              <a:rPr lang="en-US" sz="2400" dirty="0" err="1">
                <a:solidFill>
                  <a:schemeClr val="bg1"/>
                </a:solidFill>
                <a:latin typeface="Century Gothic" panose="020B0502020202020204" pitchFamily="34" charset="0"/>
                <a:cs typeface="Helvetica"/>
              </a:rPr>
              <a:t>Plagaware</a:t>
            </a:r>
            <a:endParaRPr lang="en-US" sz="2400" dirty="0">
              <a:solidFill>
                <a:schemeClr val="bg1"/>
              </a:solidFill>
              <a:latin typeface="Century Gothic" panose="020B0502020202020204" pitchFamily="34" charset="0"/>
              <a:cs typeface="Helvetica"/>
            </a:endParaRPr>
          </a:p>
          <a:p>
            <a:r>
              <a:rPr lang="en-US" sz="2400" dirty="0" err="1">
                <a:solidFill>
                  <a:schemeClr val="bg1"/>
                </a:solidFill>
                <a:latin typeface="Century Gothic" panose="020B0502020202020204" pitchFamily="34" charset="0"/>
                <a:cs typeface="Helvetica"/>
              </a:rPr>
              <a:t>Quetext</a:t>
            </a:r>
            <a:endParaRPr lang="en-US" sz="2400" dirty="0">
              <a:solidFill>
                <a:schemeClr val="bg1"/>
              </a:solidFill>
              <a:latin typeface="Century Gothic" panose="020B0502020202020204" pitchFamily="34" charset="0"/>
              <a:cs typeface="Helvetica"/>
            </a:endParaRPr>
          </a:p>
          <a:p>
            <a:r>
              <a:rPr lang="en-US" sz="2400" dirty="0">
                <a:solidFill>
                  <a:schemeClr val="bg1"/>
                </a:solidFill>
                <a:latin typeface="Century Gothic" panose="020B0502020202020204" pitchFamily="34" charset="0"/>
                <a:cs typeface="Helvetica"/>
              </a:rPr>
              <a:t>Grammarly</a:t>
            </a:r>
          </a:p>
        </p:txBody>
      </p:sp>
      <p:sp>
        <p:nvSpPr>
          <p:cNvPr id="10" name="Rectangle 9">
            <a:extLst>
              <a:ext uri="{FF2B5EF4-FFF2-40B4-BE49-F238E27FC236}">
                <a16:creationId xmlns:a16="http://schemas.microsoft.com/office/drawing/2014/main" id="{140F49C1-B97C-934E-8D5F-392608702F29}"/>
              </a:ext>
            </a:extLst>
          </p:cNvPr>
          <p:cNvSpPr/>
          <p:nvPr/>
        </p:nvSpPr>
        <p:spPr>
          <a:xfrm>
            <a:off x="596147" y="2216258"/>
            <a:ext cx="5408909" cy="845373"/>
          </a:xfrm>
          <a:prstGeom prst="rect">
            <a:avLst/>
          </a:prstGeom>
          <a:solidFill>
            <a:srgbClr val="B44A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64F3490-6A6B-444F-93FA-325CB814472D}"/>
              </a:ext>
            </a:extLst>
          </p:cNvPr>
          <p:cNvSpPr txBox="1"/>
          <p:nvPr/>
        </p:nvSpPr>
        <p:spPr>
          <a:xfrm>
            <a:off x="1833880" y="2315779"/>
            <a:ext cx="2933442" cy="646331"/>
          </a:xfrm>
          <a:prstGeom prst="rect">
            <a:avLst/>
          </a:prstGeom>
          <a:noFill/>
        </p:spPr>
        <p:txBody>
          <a:bodyPr wrap="square" rtlCol="0">
            <a:spAutoFit/>
          </a:bodyPr>
          <a:lstStyle/>
          <a:p>
            <a:pPr algn="ctr"/>
            <a:r>
              <a:rPr lang="en-US" sz="3600" dirty="0">
                <a:solidFill>
                  <a:schemeClr val="bg1"/>
                </a:solidFill>
                <a:latin typeface="Century Gothic" panose="020B0502020202020204" pitchFamily="34" charset="0"/>
                <a:cs typeface="Helvetica"/>
              </a:rPr>
              <a:t>Plagiarism</a:t>
            </a:r>
          </a:p>
        </p:txBody>
      </p:sp>
      <p:sp>
        <p:nvSpPr>
          <p:cNvPr id="12" name="Rectangle 11">
            <a:extLst>
              <a:ext uri="{FF2B5EF4-FFF2-40B4-BE49-F238E27FC236}">
                <a16:creationId xmlns:a16="http://schemas.microsoft.com/office/drawing/2014/main" id="{DB5300D4-64FF-1C40-BBBD-7AA23AE50ED6}"/>
              </a:ext>
            </a:extLst>
          </p:cNvPr>
          <p:cNvSpPr/>
          <p:nvPr/>
        </p:nvSpPr>
        <p:spPr>
          <a:xfrm>
            <a:off x="6186945" y="2216258"/>
            <a:ext cx="5408909" cy="393656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CC4E0D-CC70-284D-A3E5-ACF79FE8BC2A}"/>
              </a:ext>
            </a:extLst>
          </p:cNvPr>
          <p:cNvSpPr/>
          <p:nvPr/>
        </p:nvSpPr>
        <p:spPr>
          <a:xfrm>
            <a:off x="6186945" y="2216258"/>
            <a:ext cx="5408909" cy="845373"/>
          </a:xfrm>
          <a:prstGeom prst="rect">
            <a:avLst/>
          </a:prstGeom>
          <a:solidFill>
            <a:srgbClr val="B44A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84CF8A1-5C64-EA44-8A79-0FBEE913997B}"/>
              </a:ext>
            </a:extLst>
          </p:cNvPr>
          <p:cNvSpPr txBox="1"/>
          <p:nvPr/>
        </p:nvSpPr>
        <p:spPr>
          <a:xfrm>
            <a:off x="6258249" y="2315779"/>
            <a:ext cx="5266301" cy="646331"/>
          </a:xfrm>
          <a:prstGeom prst="rect">
            <a:avLst/>
          </a:prstGeom>
          <a:noFill/>
        </p:spPr>
        <p:txBody>
          <a:bodyPr wrap="square" rtlCol="0">
            <a:spAutoFit/>
          </a:bodyPr>
          <a:lstStyle/>
          <a:p>
            <a:pPr algn="ctr"/>
            <a:r>
              <a:rPr lang="en-US" sz="3600" dirty="0">
                <a:solidFill>
                  <a:schemeClr val="bg1"/>
                </a:solidFill>
                <a:latin typeface="Century Gothic" panose="020B0502020202020204" pitchFamily="34" charset="0"/>
                <a:cs typeface="Helvetica"/>
              </a:rPr>
              <a:t>Image Integrity</a:t>
            </a:r>
          </a:p>
        </p:txBody>
      </p:sp>
      <p:sp>
        <p:nvSpPr>
          <p:cNvPr id="16" name="TextBox 15">
            <a:extLst>
              <a:ext uri="{FF2B5EF4-FFF2-40B4-BE49-F238E27FC236}">
                <a16:creationId xmlns:a16="http://schemas.microsoft.com/office/drawing/2014/main" id="{D0A7EBB5-2B87-A04A-A63A-F2F43D34FC2B}"/>
              </a:ext>
            </a:extLst>
          </p:cNvPr>
          <p:cNvSpPr txBox="1"/>
          <p:nvPr/>
        </p:nvSpPr>
        <p:spPr>
          <a:xfrm>
            <a:off x="6561807" y="4860402"/>
            <a:ext cx="2659045" cy="830997"/>
          </a:xfrm>
          <a:prstGeom prst="rect">
            <a:avLst/>
          </a:prstGeom>
          <a:noFill/>
        </p:spPr>
        <p:txBody>
          <a:bodyPr wrap="square" rtlCol="0">
            <a:spAutoFit/>
          </a:bodyPr>
          <a:lstStyle/>
          <a:p>
            <a:r>
              <a:rPr lang="en-US" sz="2400" dirty="0">
                <a:solidFill>
                  <a:schemeClr val="bg1"/>
                </a:solidFill>
                <a:latin typeface="Century Gothic" panose="020B0502020202020204" pitchFamily="34" charset="0"/>
                <a:cs typeface="Helvetica"/>
              </a:rPr>
              <a:t>Duplication</a:t>
            </a:r>
          </a:p>
          <a:p>
            <a:pPr marL="342900" indent="-342900">
              <a:buFont typeface="Arial" panose="020B0604020202020204" pitchFamily="34" charset="0"/>
              <a:buChar char="•"/>
            </a:pPr>
            <a:r>
              <a:rPr lang="en-US" sz="2400" dirty="0">
                <a:solidFill>
                  <a:schemeClr val="bg1"/>
                </a:solidFill>
                <a:latin typeface="Century Gothic" panose="020B0502020202020204" pitchFamily="34" charset="0"/>
                <a:cs typeface="Helvetica"/>
              </a:rPr>
              <a:t>Image Twin</a:t>
            </a:r>
          </a:p>
        </p:txBody>
      </p:sp>
      <p:pic>
        <p:nvPicPr>
          <p:cNvPr id="19" name="Picture 18">
            <a:extLst>
              <a:ext uri="{FF2B5EF4-FFF2-40B4-BE49-F238E27FC236}">
                <a16:creationId xmlns:a16="http://schemas.microsoft.com/office/drawing/2014/main" id="{FA7BD07E-3450-4D4C-9E02-77BC1B8518F1}"/>
              </a:ext>
            </a:extLst>
          </p:cNvPr>
          <p:cNvPicPr>
            <a:picLocks noChangeAspect="1"/>
          </p:cNvPicPr>
          <p:nvPr/>
        </p:nvPicPr>
        <p:blipFill>
          <a:blip r:embed="rId4"/>
          <a:stretch>
            <a:fillRect/>
          </a:stretch>
        </p:blipFill>
        <p:spPr>
          <a:xfrm>
            <a:off x="9713550" y="3251477"/>
            <a:ext cx="1600757" cy="2655310"/>
          </a:xfrm>
          <a:prstGeom prst="rect">
            <a:avLst/>
          </a:prstGeom>
        </p:spPr>
      </p:pic>
      <p:sp>
        <p:nvSpPr>
          <p:cNvPr id="20" name="TextBox 19">
            <a:extLst>
              <a:ext uri="{FF2B5EF4-FFF2-40B4-BE49-F238E27FC236}">
                <a16:creationId xmlns:a16="http://schemas.microsoft.com/office/drawing/2014/main" id="{B3A1B1A3-F363-754C-84BD-536278FD8292}"/>
              </a:ext>
            </a:extLst>
          </p:cNvPr>
          <p:cNvSpPr txBox="1"/>
          <p:nvPr/>
        </p:nvSpPr>
        <p:spPr>
          <a:xfrm>
            <a:off x="6561807" y="3567978"/>
            <a:ext cx="2659045" cy="830997"/>
          </a:xfrm>
          <a:prstGeom prst="rect">
            <a:avLst/>
          </a:prstGeom>
          <a:noFill/>
        </p:spPr>
        <p:txBody>
          <a:bodyPr wrap="square" rtlCol="0">
            <a:spAutoFit/>
          </a:bodyPr>
          <a:lstStyle/>
          <a:p>
            <a:r>
              <a:rPr lang="en-US" sz="2400" dirty="0">
                <a:solidFill>
                  <a:schemeClr val="bg1"/>
                </a:solidFill>
                <a:latin typeface="Century Gothic" panose="020B0502020202020204" pitchFamily="34" charset="0"/>
                <a:cs typeface="Helvetica"/>
              </a:rPr>
              <a:t>Manipulation</a:t>
            </a:r>
          </a:p>
          <a:p>
            <a:pPr marL="342900" indent="-342900">
              <a:buFont typeface="Arial" panose="020B0604020202020204" pitchFamily="34" charset="0"/>
              <a:buChar char="•"/>
            </a:pPr>
            <a:r>
              <a:rPr lang="en-US" sz="2400" dirty="0" err="1">
                <a:solidFill>
                  <a:schemeClr val="bg1"/>
                </a:solidFill>
                <a:latin typeface="Century Gothic" panose="020B0502020202020204" pitchFamily="34" charset="0"/>
                <a:cs typeface="Helvetica"/>
              </a:rPr>
              <a:t>Proofig</a:t>
            </a:r>
            <a:endParaRPr lang="en-US" sz="2400" dirty="0">
              <a:solidFill>
                <a:schemeClr val="bg1"/>
              </a:solidFill>
              <a:latin typeface="Century Gothic" panose="020B0502020202020204" pitchFamily="34" charset="0"/>
              <a:cs typeface="Helvetica"/>
            </a:endParaRPr>
          </a:p>
        </p:txBody>
      </p:sp>
      <p:sp>
        <p:nvSpPr>
          <p:cNvPr id="15" name="TextBox 14">
            <a:extLst>
              <a:ext uri="{FF2B5EF4-FFF2-40B4-BE49-F238E27FC236}">
                <a16:creationId xmlns:a16="http://schemas.microsoft.com/office/drawing/2014/main" id="{943C3977-CB09-0542-A8F0-68AA44631700}"/>
              </a:ext>
            </a:extLst>
          </p:cNvPr>
          <p:cNvSpPr txBox="1"/>
          <p:nvPr/>
        </p:nvSpPr>
        <p:spPr>
          <a:xfrm>
            <a:off x="215900" y="6309764"/>
            <a:ext cx="2797561" cy="369332"/>
          </a:xfrm>
          <a:prstGeom prst="rect">
            <a:avLst/>
          </a:prstGeom>
          <a:noFill/>
        </p:spPr>
        <p:txBody>
          <a:bodyPr wrap="none" rtlCol="0">
            <a:spAutoFit/>
          </a:bodyPr>
          <a:lstStyle/>
          <a:p>
            <a:r>
              <a:rPr lang="en-US" b="1" i="1" dirty="0">
                <a:solidFill>
                  <a:srgbClr val="002060"/>
                </a:solidFill>
                <a:cs typeface="Helvetica"/>
              </a:rPr>
              <a:t>When you write it up ….</a:t>
            </a:r>
          </a:p>
        </p:txBody>
      </p:sp>
    </p:spTree>
    <p:custDataLst>
      <p:tags r:id="rId1"/>
    </p:custDataLst>
    <p:extLst>
      <p:ext uri="{BB962C8B-B14F-4D97-AF65-F5344CB8AC3E}">
        <p14:creationId xmlns:p14="http://schemas.microsoft.com/office/powerpoint/2010/main" val="88790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7268-EF77-2B43-83BA-F86A3228A5D5}"/>
              </a:ext>
            </a:extLst>
          </p:cNvPr>
          <p:cNvSpPr>
            <a:spLocks noGrp="1"/>
          </p:cNvSpPr>
          <p:nvPr>
            <p:ph type="title"/>
          </p:nvPr>
        </p:nvSpPr>
        <p:spPr/>
        <p:txBody>
          <a:bodyPr>
            <a:normAutofit/>
          </a:bodyPr>
          <a:lstStyle/>
          <a:p>
            <a:r>
              <a:rPr lang="en-US" dirty="0"/>
              <a:t>Case Studies</a:t>
            </a:r>
          </a:p>
        </p:txBody>
      </p:sp>
      <p:sp>
        <p:nvSpPr>
          <p:cNvPr id="3" name="Content Placeholder 2">
            <a:extLst>
              <a:ext uri="{FF2B5EF4-FFF2-40B4-BE49-F238E27FC236}">
                <a16:creationId xmlns:a16="http://schemas.microsoft.com/office/drawing/2014/main" id="{54A74C91-980B-B74C-BAA2-479F23E9309A}"/>
              </a:ext>
            </a:extLst>
          </p:cNvPr>
          <p:cNvSpPr>
            <a:spLocks noGrp="1"/>
          </p:cNvSpPr>
          <p:nvPr>
            <p:ph idx="1"/>
          </p:nvPr>
        </p:nvSpPr>
        <p:spPr>
          <a:xfrm>
            <a:off x="1981200" y="1752600"/>
            <a:ext cx="8229600" cy="4953000"/>
          </a:xfrm>
        </p:spPr>
        <p:txBody>
          <a:bodyPr>
            <a:normAutofit lnSpcReduction="10000"/>
          </a:bodyPr>
          <a:lstStyle/>
          <a:p>
            <a:r>
              <a:rPr lang="en-US" sz="2800" dirty="0">
                <a:solidFill>
                  <a:srgbClr val="002060"/>
                </a:solidFill>
              </a:rPr>
              <a:t>You will read ‘Case Studies’ often</a:t>
            </a:r>
          </a:p>
          <a:p>
            <a:endParaRPr lang="en-US" sz="2800" dirty="0">
              <a:solidFill>
                <a:srgbClr val="002060"/>
              </a:solidFill>
            </a:endParaRPr>
          </a:p>
          <a:p>
            <a:r>
              <a:rPr lang="en-US" sz="2800" dirty="0">
                <a:solidFill>
                  <a:srgbClr val="002060"/>
                </a:solidFill>
              </a:rPr>
              <a:t>These are a source for discussion</a:t>
            </a:r>
          </a:p>
          <a:p>
            <a:endParaRPr lang="en-US" sz="2800" dirty="0">
              <a:solidFill>
                <a:srgbClr val="002060"/>
              </a:solidFill>
            </a:endParaRPr>
          </a:p>
          <a:p>
            <a:r>
              <a:rPr lang="en-US" sz="2800" dirty="0">
                <a:solidFill>
                  <a:srgbClr val="002060"/>
                </a:solidFill>
              </a:rPr>
              <a:t>In small groups to promote comfortable discussion</a:t>
            </a:r>
          </a:p>
          <a:p>
            <a:endParaRPr lang="en-US" sz="3200" dirty="0">
              <a:solidFill>
                <a:srgbClr val="002060"/>
              </a:solidFill>
            </a:endParaRPr>
          </a:p>
          <a:p>
            <a:r>
              <a:rPr lang="en-US" sz="2800" dirty="0">
                <a:solidFill>
                  <a:srgbClr val="002060"/>
                </a:solidFill>
              </a:rPr>
              <a:t>Each group has a ‘facilitator’</a:t>
            </a:r>
          </a:p>
          <a:p>
            <a:pPr lvl="1"/>
            <a:r>
              <a:rPr lang="en-US" sz="2400" dirty="0">
                <a:solidFill>
                  <a:srgbClr val="002060"/>
                </a:solidFill>
              </a:rPr>
              <a:t>One who guides, not lectures</a:t>
            </a:r>
          </a:p>
          <a:p>
            <a:pPr lvl="1"/>
            <a:r>
              <a:rPr lang="en-US" sz="2400" dirty="0">
                <a:solidFill>
                  <a:srgbClr val="002060"/>
                </a:solidFill>
              </a:rPr>
              <a:t>(for some topics) there will be no perfect answer</a:t>
            </a:r>
          </a:p>
        </p:txBody>
      </p:sp>
      <p:sp>
        <p:nvSpPr>
          <p:cNvPr id="6" name="Slide Number Placeholder 5">
            <a:extLst>
              <a:ext uri="{FF2B5EF4-FFF2-40B4-BE49-F238E27FC236}">
                <a16:creationId xmlns:a16="http://schemas.microsoft.com/office/drawing/2014/main" id="{261B08F0-1E7D-B946-A624-151663FA880F}"/>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28</a:t>
            </a:fld>
            <a:endParaRPr lang="en-US" dirty="0">
              <a:solidFill>
                <a:srgbClr val="002060"/>
              </a:solidFill>
            </a:endParaRPr>
          </a:p>
        </p:txBody>
      </p:sp>
    </p:spTree>
    <p:custDataLst>
      <p:tags r:id="rId1"/>
    </p:custDataLst>
    <p:extLst>
      <p:ext uri="{BB962C8B-B14F-4D97-AF65-F5344CB8AC3E}">
        <p14:creationId xmlns:p14="http://schemas.microsoft.com/office/powerpoint/2010/main" val="11806038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7536-2F19-ED4C-9C09-AB798EC1B7CA}"/>
              </a:ext>
            </a:extLst>
          </p:cNvPr>
          <p:cNvSpPr>
            <a:spLocks noGrp="1"/>
          </p:cNvSpPr>
          <p:nvPr>
            <p:ph type="title"/>
          </p:nvPr>
        </p:nvSpPr>
        <p:spPr/>
        <p:txBody>
          <a:bodyPr/>
          <a:lstStyle/>
          <a:p>
            <a:r>
              <a:rPr lang="en-US" dirty="0"/>
              <a:t>CASE STUDY</a:t>
            </a:r>
          </a:p>
        </p:txBody>
      </p:sp>
      <p:sp>
        <p:nvSpPr>
          <p:cNvPr id="6" name="TextBox 5">
            <a:extLst>
              <a:ext uri="{FF2B5EF4-FFF2-40B4-BE49-F238E27FC236}">
                <a16:creationId xmlns:a16="http://schemas.microsoft.com/office/drawing/2014/main" id="{F7E4160F-5CE0-8843-815C-8C9EF872EC31}"/>
              </a:ext>
            </a:extLst>
          </p:cNvPr>
          <p:cNvSpPr txBox="1"/>
          <p:nvPr/>
        </p:nvSpPr>
        <p:spPr>
          <a:xfrm>
            <a:off x="1981200" y="2455860"/>
            <a:ext cx="8229600" cy="3344890"/>
          </a:xfrm>
          <a:prstGeom prst="rect">
            <a:avLst/>
          </a:prstGeom>
          <a:solidFill>
            <a:srgbClr val="FEFEFF"/>
          </a:solidFill>
        </p:spPr>
        <p:txBody>
          <a:bodyPr wrap="square" rtlCol="0">
            <a:spAutoFit/>
          </a:bodyPr>
          <a:lstStyle/>
          <a:p>
            <a:pPr>
              <a:lnSpc>
                <a:spcPct val="150000"/>
              </a:lnSpc>
            </a:pPr>
            <a:r>
              <a:rPr lang="en-US" sz="2400" b="1" dirty="0">
                <a:solidFill>
                  <a:srgbClr val="001D5F"/>
                </a:solidFill>
              </a:rPr>
              <a:t>A researcher repeats an experiment 3 times and in each the positive and negative controls worked well but when they look at the raw data, there is such a high degree of variability in the experimental samples from experiment to experiment, they are initially not even inclined to analyze the data.</a:t>
            </a:r>
          </a:p>
        </p:txBody>
      </p:sp>
      <p:sp>
        <p:nvSpPr>
          <p:cNvPr id="5" name="TextBox 4">
            <a:extLst>
              <a:ext uri="{FF2B5EF4-FFF2-40B4-BE49-F238E27FC236}">
                <a16:creationId xmlns:a16="http://schemas.microsoft.com/office/drawing/2014/main" id="{14CF96C4-3F12-784C-ABE6-02DED95C50C2}"/>
              </a:ext>
            </a:extLst>
          </p:cNvPr>
          <p:cNvSpPr txBox="1"/>
          <p:nvPr/>
        </p:nvSpPr>
        <p:spPr>
          <a:xfrm>
            <a:off x="1981200" y="1866147"/>
            <a:ext cx="8229600" cy="3970318"/>
          </a:xfrm>
          <a:prstGeom prst="rect">
            <a:avLst/>
          </a:prstGeom>
          <a:solidFill>
            <a:srgbClr val="FEFEFF"/>
          </a:solidFill>
        </p:spPr>
        <p:txBody>
          <a:bodyPr wrap="square" rtlCol="0">
            <a:spAutoFit/>
          </a:bodyPr>
          <a:lstStyle/>
          <a:p>
            <a:pPr marL="114300"/>
            <a:endParaRPr lang="en-US" b="1" dirty="0">
              <a:solidFill>
                <a:srgbClr val="001D5F"/>
              </a:solidFill>
            </a:endParaRPr>
          </a:p>
          <a:p>
            <a:pPr marL="114300">
              <a:lnSpc>
                <a:spcPct val="150000"/>
              </a:lnSpc>
            </a:pPr>
            <a:r>
              <a:rPr lang="en-US" sz="2400" b="1" dirty="0">
                <a:solidFill>
                  <a:srgbClr val="001D5F"/>
                </a:solidFill>
              </a:rPr>
              <a:t>The researcher rationalizes that 2 of the runs were flawed, and only reports the single “best” run during a lab meeting.</a:t>
            </a:r>
          </a:p>
          <a:p>
            <a:pPr marL="114300">
              <a:lnSpc>
                <a:spcPct val="150000"/>
              </a:lnSpc>
            </a:pPr>
            <a:endParaRPr lang="en-US" sz="2400" b="1" dirty="0">
              <a:solidFill>
                <a:srgbClr val="001D5F"/>
              </a:solidFill>
            </a:endParaRPr>
          </a:p>
          <a:p>
            <a:pPr marL="114300">
              <a:lnSpc>
                <a:spcPct val="150000"/>
              </a:lnSpc>
            </a:pPr>
            <a:r>
              <a:rPr lang="en-US" sz="2400" b="1" dirty="0">
                <a:solidFill>
                  <a:srgbClr val="001D5F"/>
                </a:solidFill>
              </a:rPr>
              <a:t>The result excites the PI so much they include it as a figure in a submitted grant proposal.</a:t>
            </a:r>
          </a:p>
          <a:p>
            <a:endParaRPr lang="en-US" dirty="0"/>
          </a:p>
        </p:txBody>
      </p:sp>
      <p:sp>
        <p:nvSpPr>
          <p:cNvPr id="8" name="Slide Number Placeholder 5">
            <a:extLst>
              <a:ext uri="{FF2B5EF4-FFF2-40B4-BE49-F238E27FC236}">
                <a16:creationId xmlns:a16="http://schemas.microsoft.com/office/drawing/2014/main" id="{F5CBD9E5-02E5-9B4D-B1E0-630E2F17A4F3}"/>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29</a:t>
            </a:fld>
            <a:endParaRPr lang="en-US" dirty="0">
              <a:solidFill>
                <a:srgbClr val="002060"/>
              </a:solidFill>
            </a:endParaRPr>
          </a:p>
        </p:txBody>
      </p:sp>
    </p:spTree>
    <p:extLst>
      <p:ext uri="{BB962C8B-B14F-4D97-AF65-F5344CB8AC3E}">
        <p14:creationId xmlns:p14="http://schemas.microsoft.com/office/powerpoint/2010/main" val="83094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6A07-C7AC-D44A-A4F9-76DC0AC05310}"/>
              </a:ext>
            </a:extLst>
          </p:cNvPr>
          <p:cNvSpPr>
            <a:spLocks noGrp="1"/>
          </p:cNvSpPr>
          <p:nvPr>
            <p:ph type="title"/>
          </p:nvPr>
        </p:nvSpPr>
        <p:spPr/>
        <p:txBody>
          <a:bodyPr/>
          <a:lstStyle/>
          <a:p>
            <a:r>
              <a:rPr lang="en-US" dirty="0">
                <a:solidFill>
                  <a:srgbClr val="001D5F"/>
                </a:solidFill>
              </a:rPr>
              <a:t>Goals for today</a:t>
            </a:r>
          </a:p>
        </p:txBody>
      </p:sp>
      <p:grpSp>
        <p:nvGrpSpPr>
          <p:cNvPr id="8" name="Group 7">
            <a:extLst>
              <a:ext uri="{FF2B5EF4-FFF2-40B4-BE49-F238E27FC236}">
                <a16:creationId xmlns:a16="http://schemas.microsoft.com/office/drawing/2014/main" id="{F45067D7-5981-E647-A584-8D67115C9EBA}"/>
              </a:ext>
            </a:extLst>
          </p:cNvPr>
          <p:cNvGrpSpPr/>
          <p:nvPr/>
        </p:nvGrpSpPr>
        <p:grpSpPr>
          <a:xfrm>
            <a:off x="2035753" y="2012383"/>
            <a:ext cx="8153401" cy="2620642"/>
            <a:chOff x="511752" y="2012383"/>
            <a:chExt cx="8153401" cy="2620642"/>
          </a:xfrm>
        </p:grpSpPr>
        <p:grpSp>
          <p:nvGrpSpPr>
            <p:cNvPr id="7" name="Group 6">
              <a:extLst>
                <a:ext uri="{FF2B5EF4-FFF2-40B4-BE49-F238E27FC236}">
                  <a16:creationId xmlns:a16="http://schemas.microsoft.com/office/drawing/2014/main" id="{0CCFBA67-2300-F045-B3E1-975DF40BA356}"/>
                </a:ext>
              </a:extLst>
            </p:cNvPr>
            <p:cNvGrpSpPr/>
            <p:nvPr/>
          </p:nvGrpSpPr>
          <p:grpSpPr>
            <a:xfrm>
              <a:off x="511752" y="2012383"/>
              <a:ext cx="8153401" cy="1923513"/>
              <a:chOff x="511752" y="2012383"/>
              <a:chExt cx="8153401" cy="1923513"/>
            </a:xfrm>
          </p:grpSpPr>
          <p:sp>
            <p:nvSpPr>
              <p:cNvPr id="4" name="Rounded Rectangle 3">
                <a:extLst>
                  <a:ext uri="{FF2B5EF4-FFF2-40B4-BE49-F238E27FC236}">
                    <a16:creationId xmlns:a16="http://schemas.microsoft.com/office/drawing/2014/main" id="{C6CC86F2-9041-0A40-B92C-AC701E9439D0}"/>
                  </a:ext>
                </a:extLst>
              </p:cNvPr>
              <p:cNvSpPr/>
              <p:nvPr/>
            </p:nvSpPr>
            <p:spPr>
              <a:xfrm>
                <a:off x="511752" y="2012383"/>
                <a:ext cx="8153401" cy="1923513"/>
              </a:xfrm>
              <a:prstGeom prst="roundRect">
                <a:avLst/>
              </a:prstGeom>
              <a:gradFill>
                <a:gsLst>
                  <a:gs pos="15000">
                    <a:srgbClr val="011A5E"/>
                  </a:gs>
                  <a:gs pos="100000">
                    <a:schemeClr val="accent1">
                      <a:tint val="50000"/>
                      <a:shade val="100000"/>
                      <a:satMod val="350000"/>
                    </a:schemeClr>
                  </a:gs>
                </a:gsLst>
                <a:lin ang="5400000" scaled="0"/>
              </a:gradFill>
              <a:ln w="38100">
                <a:solidFill>
                  <a:srgbClr val="B44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D11EC55-72DD-404E-8C4A-4C43D17AFB64}"/>
                  </a:ext>
                </a:extLst>
              </p:cNvPr>
              <p:cNvSpPr txBox="1"/>
              <p:nvPr/>
            </p:nvSpPr>
            <p:spPr>
              <a:xfrm>
                <a:off x="745415" y="2558641"/>
                <a:ext cx="6086174" cy="830997"/>
              </a:xfrm>
              <a:prstGeom prst="rect">
                <a:avLst/>
              </a:prstGeom>
              <a:noFill/>
            </p:spPr>
            <p:txBody>
              <a:bodyPr wrap="square" rtlCol="0">
                <a:spAutoFit/>
              </a:bodyPr>
              <a:lstStyle/>
              <a:p>
                <a:r>
                  <a:rPr lang="en-US" sz="2400" dirty="0">
                    <a:solidFill>
                      <a:schemeClr val="bg1"/>
                    </a:solidFill>
                    <a:latin typeface="Century Gothic" panose="020B0502020202020204" pitchFamily="34" charset="0"/>
                    <a:cs typeface="Helvetica"/>
                  </a:rPr>
                  <a:t>Develop an </a:t>
                </a:r>
                <a:r>
                  <a:rPr lang="en-US" sz="2400" b="1" dirty="0">
                    <a:solidFill>
                      <a:schemeClr val="bg1"/>
                    </a:solidFill>
                    <a:latin typeface="Century Gothic" panose="020B0502020202020204" pitchFamily="34" charset="0"/>
                    <a:cs typeface="Helvetica"/>
                  </a:rPr>
                  <a:t>awareness</a:t>
                </a:r>
                <a:r>
                  <a:rPr lang="en-US" sz="2400" dirty="0">
                    <a:solidFill>
                      <a:schemeClr val="bg1"/>
                    </a:solidFill>
                    <a:latin typeface="Century Gothic" panose="020B0502020202020204" pitchFamily="34" charset="0"/>
                    <a:cs typeface="Helvetica"/>
                  </a:rPr>
                  <a:t> of best scientific practices.</a:t>
                </a:r>
              </a:p>
            </p:txBody>
          </p:sp>
          <p:sp>
            <p:nvSpPr>
              <p:cNvPr id="18" name="Arc 17">
                <a:extLst>
                  <a:ext uri="{FF2B5EF4-FFF2-40B4-BE49-F238E27FC236}">
                    <a16:creationId xmlns:a16="http://schemas.microsoft.com/office/drawing/2014/main" id="{634398B8-164B-8D4A-9D46-1B4D3FFD5349}"/>
                  </a:ext>
                </a:extLst>
              </p:cNvPr>
              <p:cNvSpPr/>
              <p:nvPr/>
            </p:nvSpPr>
            <p:spPr>
              <a:xfrm rot="2227613">
                <a:off x="7732401" y="2561946"/>
                <a:ext cx="408750" cy="418769"/>
              </a:xfrm>
              <a:prstGeom prst="arc">
                <a:avLst>
                  <a:gd name="adj1" fmla="val 21230414"/>
                  <a:gd name="adj2"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28">
                <a:extLst>
                  <a:ext uri="{FF2B5EF4-FFF2-40B4-BE49-F238E27FC236}">
                    <a16:creationId xmlns:a16="http://schemas.microsoft.com/office/drawing/2014/main" id="{53C49051-0594-8A40-A271-C5DEF0E402D5}"/>
                  </a:ext>
                </a:extLst>
              </p:cNvPr>
              <p:cNvGrpSpPr/>
              <p:nvPr/>
            </p:nvGrpSpPr>
            <p:grpSpPr>
              <a:xfrm>
                <a:off x="6951274" y="2068743"/>
                <a:ext cx="1322430" cy="1216636"/>
                <a:chOff x="9911814" y="610682"/>
                <a:chExt cx="2186610" cy="2011680"/>
              </a:xfrm>
            </p:grpSpPr>
            <p:sp>
              <p:nvSpPr>
                <p:cNvPr id="12" name="Oval 11">
                  <a:extLst>
                    <a:ext uri="{FF2B5EF4-FFF2-40B4-BE49-F238E27FC236}">
                      <a16:creationId xmlns:a16="http://schemas.microsoft.com/office/drawing/2014/main" id="{E4D2E376-18D0-9145-9D3C-70BC7EF92D8C}"/>
                    </a:ext>
                  </a:extLst>
                </p:cNvPr>
                <p:cNvSpPr/>
                <p:nvPr/>
              </p:nvSpPr>
              <p:spPr>
                <a:xfrm>
                  <a:off x="10661505" y="1241618"/>
                  <a:ext cx="751796" cy="749808"/>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7BFCF25-4549-2048-BC0A-BAA41DE3E0CE}"/>
                    </a:ext>
                  </a:extLst>
                </p:cNvPr>
                <p:cNvGrpSpPr/>
                <p:nvPr/>
              </p:nvGrpSpPr>
              <p:grpSpPr>
                <a:xfrm>
                  <a:off x="10134862" y="610682"/>
                  <a:ext cx="1963562" cy="2011680"/>
                  <a:chOff x="10216617" y="567454"/>
                  <a:chExt cx="1963562" cy="2011680"/>
                </a:xfrm>
              </p:grpSpPr>
              <p:sp>
                <p:nvSpPr>
                  <p:cNvPr id="16" name="Arc 15">
                    <a:extLst>
                      <a:ext uri="{FF2B5EF4-FFF2-40B4-BE49-F238E27FC236}">
                        <a16:creationId xmlns:a16="http://schemas.microsoft.com/office/drawing/2014/main" id="{B9499F12-4A9C-DA42-8FDE-24E554C72DAE}"/>
                      </a:ext>
                    </a:extLst>
                  </p:cNvPr>
                  <p:cNvSpPr/>
                  <p:nvPr/>
                </p:nvSpPr>
                <p:spPr>
                  <a:xfrm rot="2523076">
                    <a:off x="11067664" y="1227082"/>
                    <a:ext cx="675860" cy="692425"/>
                  </a:xfrm>
                  <a:prstGeom prst="arc">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8F704150-F38C-6446-A060-E7A8BD5DB80C}"/>
                      </a:ext>
                    </a:extLst>
                  </p:cNvPr>
                  <p:cNvSpPr>
                    <a:spLocks noChangeAspect="1"/>
                  </p:cNvSpPr>
                  <p:nvPr/>
                </p:nvSpPr>
                <p:spPr>
                  <a:xfrm rot="2523076">
                    <a:off x="10624637" y="887494"/>
                    <a:ext cx="1338791" cy="1371600"/>
                  </a:xfrm>
                  <a:prstGeom prst="arc">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90A91068-DC4B-7849-8BDD-B4B861397904}"/>
                      </a:ext>
                    </a:extLst>
                  </p:cNvPr>
                  <p:cNvSpPr>
                    <a:spLocks noChangeAspect="1"/>
                  </p:cNvSpPr>
                  <p:nvPr/>
                </p:nvSpPr>
                <p:spPr>
                  <a:xfrm rot="2523076">
                    <a:off x="10216617" y="567454"/>
                    <a:ext cx="1963562" cy="2011680"/>
                  </a:xfrm>
                  <a:prstGeom prst="arc">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B559D39B-A948-5A4D-8EEB-6A54BE9BC57B}"/>
                    </a:ext>
                  </a:extLst>
                </p:cNvPr>
                <p:cNvGrpSpPr/>
                <p:nvPr/>
              </p:nvGrpSpPr>
              <p:grpSpPr>
                <a:xfrm flipH="1">
                  <a:off x="9911814" y="610682"/>
                  <a:ext cx="1963562" cy="2011680"/>
                  <a:chOff x="10216617" y="567454"/>
                  <a:chExt cx="1963562" cy="2011680"/>
                </a:xfrm>
              </p:grpSpPr>
              <p:sp>
                <p:nvSpPr>
                  <p:cNvPr id="26" name="Arc 25">
                    <a:extLst>
                      <a:ext uri="{FF2B5EF4-FFF2-40B4-BE49-F238E27FC236}">
                        <a16:creationId xmlns:a16="http://schemas.microsoft.com/office/drawing/2014/main" id="{60D7D9CC-E601-6D43-A6AB-A36F763EC067}"/>
                      </a:ext>
                    </a:extLst>
                  </p:cNvPr>
                  <p:cNvSpPr/>
                  <p:nvPr/>
                </p:nvSpPr>
                <p:spPr>
                  <a:xfrm rot="2523076">
                    <a:off x="11067664" y="1227082"/>
                    <a:ext cx="675860" cy="692425"/>
                  </a:xfrm>
                  <a:prstGeom prst="arc">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70E781BE-2B38-EC46-BCD8-F9D243DC19C1}"/>
                      </a:ext>
                    </a:extLst>
                  </p:cNvPr>
                  <p:cNvSpPr>
                    <a:spLocks noChangeAspect="1"/>
                  </p:cNvSpPr>
                  <p:nvPr/>
                </p:nvSpPr>
                <p:spPr>
                  <a:xfrm rot="2523076">
                    <a:off x="10624637" y="887494"/>
                    <a:ext cx="1338791" cy="1371600"/>
                  </a:xfrm>
                  <a:prstGeom prst="arc">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337A62EF-A376-4B46-BCA9-652B75A23A2B}"/>
                      </a:ext>
                    </a:extLst>
                  </p:cNvPr>
                  <p:cNvSpPr>
                    <a:spLocks noChangeAspect="1"/>
                  </p:cNvSpPr>
                  <p:nvPr/>
                </p:nvSpPr>
                <p:spPr>
                  <a:xfrm rot="2523076">
                    <a:off x="10216617" y="567454"/>
                    <a:ext cx="1963562" cy="2011680"/>
                  </a:xfrm>
                  <a:prstGeom prst="arc">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32" name="Block Arc 31">
              <a:extLst>
                <a:ext uri="{FF2B5EF4-FFF2-40B4-BE49-F238E27FC236}">
                  <a16:creationId xmlns:a16="http://schemas.microsoft.com/office/drawing/2014/main" id="{ACA4E9A6-6413-E746-AA4E-5800AC262E89}"/>
                </a:ext>
              </a:extLst>
            </p:cNvPr>
            <p:cNvSpPr/>
            <p:nvPr/>
          </p:nvSpPr>
          <p:spPr>
            <a:xfrm>
              <a:off x="7423645" y="2987105"/>
              <a:ext cx="457200" cy="1645920"/>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 name="Group 2">
            <a:extLst>
              <a:ext uri="{FF2B5EF4-FFF2-40B4-BE49-F238E27FC236}">
                <a16:creationId xmlns:a16="http://schemas.microsoft.com/office/drawing/2014/main" id="{52E86980-8BC0-3344-9E3D-C05C3C0FC30E}"/>
              </a:ext>
            </a:extLst>
          </p:cNvPr>
          <p:cNvGrpSpPr/>
          <p:nvPr/>
        </p:nvGrpSpPr>
        <p:grpSpPr>
          <a:xfrm>
            <a:off x="2035753" y="4356200"/>
            <a:ext cx="8153401" cy="1920240"/>
            <a:chOff x="511752" y="4356200"/>
            <a:chExt cx="8153401" cy="1920240"/>
          </a:xfrm>
        </p:grpSpPr>
        <p:sp>
          <p:nvSpPr>
            <p:cNvPr id="9" name="Rounded Rectangle 8">
              <a:extLst>
                <a:ext uri="{FF2B5EF4-FFF2-40B4-BE49-F238E27FC236}">
                  <a16:creationId xmlns:a16="http://schemas.microsoft.com/office/drawing/2014/main" id="{F2D81701-E8D3-844D-B448-6D9792837170}"/>
                </a:ext>
              </a:extLst>
            </p:cNvPr>
            <p:cNvSpPr/>
            <p:nvPr/>
          </p:nvSpPr>
          <p:spPr>
            <a:xfrm>
              <a:off x="511752" y="4356200"/>
              <a:ext cx="8153401" cy="1920240"/>
            </a:xfrm>
            <a:prstGeom prst="roundRect">
              <a:avLst/>
            </a:prstGeom>
            <a:gradFill>
              <a:gsLst>
                <a:gs pos="15000">
                  <a:srgbClr val="011A5E"/>
                </a:gs>
                <a:gs pos="100000">
                  <a:schemeClr val="accent1">
                    <a:tint val="50000"/>
                    <a:shade val="100000"/>
                    <a:satMod val="350000"/>
                  </a:schemeClr>
                </a:gs>
              </a:gsLst>
              <a:lin ang="5400000" scaled="0"/>
            </a:gradFill>
            <a:ln w="38100">
              <a:solidFill>
                <a:srgbClr val="B44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5C72C2-2A09-8242-BBD1-662E7B2B56C5}"/>
                </a:ext>
              </a:extLst>
            </p:cNvPr>
            <p:cNvSpPr txBox="1"/>
            <p:nvPr/>
          </p:nvSpPr>
          <p:spPr>
            <a:xfrm>
              <a:off x="657816" y="4531490"/>
              <a:ext cx="6089904" cy="1569660"/>
            </a:xfrm>
            <a:prstGeom prst="rect">
              <a:avLst/>
            </a:prstGeom>
            <a:noFill/>
          </p:spPr>
          <p:txBody>
            <a:bodyPr wrap="square" rtlCol="0">
              <a:spAutoFit/>
            </a:bodyPr>
            <a:lstStyle/>
            <a:p>
              <a:r>
                <a:rPr lang="en-US" sz="2400" dirty="0">
                  <a:solidFill>
                    <a:schemeClr val="bg1"/>
                  </a:solidFill>
                  <a:latin typeface="Century Gothic" panose="020B0502020202020204" pitchFamily="34" charset="0"/>
                  <a:cs typeface="Helvetica"/>
                </a:rPr>
                <a:t>Provide you with a basic set of </a:t>
              </a:r>
              <a:r>
                <a:rPr lang="en-US" sz="2400" b="1" dirty="0">
                  <a:solidFill>
                    <a:schemeClr val="bg1"/>
                  </a:solidFill>
                  <a:latin typeface="Century Gothic" panose="020B0502020202020204" pitchFamily="34" charset="0"/>
                  <a:cs typeface="Helvetica"/>
                </a:rPr>
                <a:t>resources and tools</a:t>
              </a:r>
              <a:r>
                <a:rPr lang="en-US" sz="2400" dirty="0">
                  <a:solidFill>
                    <a:schemeClr val="bg1"/>
                  </a:solidFill>
                  <a:latin typeface="Century Gothic" panose="020B0502020202020204" pitchFamily="34" charset="0"/>
                  <a:cs typeface="Helvetica"/>
                </a:rPr>
                <a:t> to promote your use of best scientific practices during your training, research, and career.</a:t>
              </a:r>
            </a:p>
          </p:txBody>
        </p:sp>
        <p:pic>
          <p:nvPicPr>
            <p:cNvPr id="34" name="Picture 33">
              <a:extLst>
                <a:ext uri="{FF2B5EF4-FFF2-40B4-BE49-F238E27FC236}">
                  <a16:creationId xmlns:a16="http://schemas.microsoft.com/office/drawing/2014/main" id="{E327C91E-B56C-1941-9858-12AD9760325E}"/>
                </a:ext>
              </a:extLst>
            </p:cNvPr>
            <p:cNvPicPr>
              <a:picLocks noChangeAspect="1"/>
            </p:cNvPicPr>
            <p:nvPr/>
          </p:nvPicPr>
          <p:blipFill>
            <a:blip r:embed="rId3"/>
            <a:stretch>
              <a:fillRect/>
            </a:stretch>
          </p:blipFill>
          <p:spPr>
            <a:xfrm>
              <a:off x="7089480" y="4743270"/>
              <a:ext cx="1156493" cy="1136724"/>
            </a:xfrm>
            <a:prstGeom prst="rect">
              <a:avLst/>
            </a:prstGeom>
          </p:spPr>
        </p:pic>
      </p:grpSp>
      <p:sp>
        <p:nvSpPr>
          <p:cNvPr id="31" name="Slide Number Placeholder 5">
            <a:extLst>
              <a:ext uri="{FF2B5EF4-FFF2-40B4-BE49-F238E27FC236}">
                <a16:creationId xmlns:a16="http://schemas.microsoft.com/office/drawing/2014/main" id="{B7647333-B721-D248-BA79-7E15446E8893}"/>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3</a:t>
            </a:fld>
            <a:endParaRPr lang="en-US" dirty="0">
              <a:solidFill>
                <a:srgbClr val="002060"/>
              </a:solidFill>
            </a:endParaRPr>
          </a:p>
        </p:txBody>
      </p:sp>
    </p:spTree>
    <p:extLst>
      <p:ext uri="{BB962C8B-B14F-4D97-AF65-F5344CB8AC3E}">
        <p14:creationId xmlns:p14="http://schemas.microsoft.com/office/powerpoint/2010/main" val="180360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7536-2F19-ED4C-9C09-AB798EC1B7CA}"/>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E4BA444D-C1B4-904C-8822-3C8BDF48621D}"/>
              </a:ext>
            </a:extLst>
          </p:cNvPr>
          <p:cNvSpPr>
            <a:spLocks noGrp="1"/>
          </p:cNvSpPr>
          <p:nvPr>
            <p:ph idx="1"/>
          </p:nvPr>
        </p:nvSpPr>
        <p:spPr>
          <a:xfrm>
            <a:off x="1981200" y="1752601"/>
            <a:ext cx="8229600" cy="4919663"/>
          </a:xfrm>
        </p:spPr>
        <p:txBody>
          <a:bodyPr>
            <a:normAutofit/>
          </a:bodyPr>
          <a:lstStyle/>
          <a:p>
            <a:pPr marL="114300" indent="0">
              <a:buNone/>
            </a:pPr>
            <a:r>
              <a:rPr lang="en-US" sz="3200" b="1" dirty="0">
                <a:solidFill>
                  <a:srgbClr val="002060"/>
                </a:solidFill>
              </a:rPr>
              <a:t>How do you rate this researcher in terms of</a:t>
            </a:r>
          </a:p>
          <a:p>
            <a:pPr marL="114300" indent="0">
              <a:buNone/>
            </a:pPr>
            <a:endParaRPr lang="en-US" sz="3200" b="1" dirty="0">
              <a:solidFill>
                <a:srgbClr val="002060"/>
              </a:solidFill>
            </a:endParaRPr>
          </a:p>
          <a:p>
            <a:pPr marL="114300" indent="0">
              <a:buNone/>
            </a:pPr>
            <a:endParaRPr lang="en-US" sz="3200" b="1" dirty="0">
              <a:solidFill>
                <a:srgbClr val="002060"/>
              </a:solidFill>
            </a:endParaRPr>
          </a:p>
          <a:p>
            <a:pPr marL="114300" indent="0">
              <a:buNone/>
            </a:pPr>
            <a:endParaRPr lang="en-US" sz="3200" b="1" dirty="0">
              <a:solidFill>
                <a:srgbClr val="002060"/>
              </a:solidFill>
            </a:endParaRPr>
          </a:p>
          <a:p>
            <a:pPr marL="114300" indent="0">
              <a:buNone/>
            </a:pPr>
            <a:endParaRPr lang="en-US" sz="3200" b="1" dirty="0">
              <a:solidFill>
                <a:srgbClr val="002060"/>
              </a:solidFill>
            </a:endParaRPr>
          </a:p>
          <a:p>
            <a:pPr marL="114300" indent="0">
              <a:buNone/>
            </a:pPr>
            <a:endParaRPr lang="en-US" b="1" dirty="0">
              <a:solidFill>
                <a:srgbClr val="001D5F"/>
              </a:solidFill>
            </a:endParaRPr>
          </a:p>
          <a:p>
            <a:pPr marL="114300" indent="0">
              <a:buNone/>
            </a:pPr>
            <a:r>
              <a:rPr lang="en-US" sz="3200" b="1" dirty="0">
                <a:solidFill>
                  <a:srgbClr val="001D5F"/>
                </a:solidFill>
              </a:rPr>
              <a:t>What about the PI?  What is/was their role?</a:t>
            </a:r>
          </a:p>
          <a:p>
            <a:pPr marL="114300" indent="0">
              <a:buNone/>
            </a:pPr>
            <a:endParaRPr lang="en-US" b="1" dirty="0">
              <a:solidFill>
                <a:srgbClr val="001D5F"/>
              </a:solidFill>
            </a:endParaRPr>
          </a:p>
        </p:txBody>
      </p:sp>
      <p:pic>
        <p:nvPicPr>
          <p:cNvPr id="4" name="Picture 3">
            <a:extLst>
              <a:ext uri="{FF2B5EF4-FFF2-40B4-BE49-F238E27FC236}">
                <a16:creationId xmlns:a16="http://schemas.microsoft.com/office/drawing/2014/main" id="{C738B135-A65F-F64D-ADD7-1DF7B5768CE2}"/>
              </a:ext>
            </a:extLst>
          </p:cNvPr>
          <p:cNvPicPr>
            <a:picLocks noChangeAspect="1"/>
          </p:cNvPicPr>
          <p:nvPr/>
        </p:nvPicPr>
        <p:blipFill>
          <a:blip r:embed="rId3"/>
          <a:stretch>
            <a:fillRect/>
          </a:stretch>
        </p:blipFill>
        <p:spPr>
          <a:xfrm>
            <a:off x="4138614" y="2333625"/>
            <a:ext cx="3893057" cy="3237884"/>
          </a:xfrm>
          <a:prstGeom prst="rect">
            <a:avLst/>
          </a:prstGeom>
        </p:spPr>
      </p:pic>
      <p:sp>
        <p:nvSpPr>
          <p:cNvPr id="6" name="Slide Number Placeholder 5">
            <a:extLst>
              <a:ext uri="{FF2B5EF4-FFF2-40B4-BE49-F238E27FC236}">
                <a16:creationId xmlns:a16="http://schemas.microsoft.com/office/drawing/2014/main" id="{02C9E1E1-06E2-3A46-8E5A-BDF4CEB0BDF7}"/>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30</a:t>
            </a:fld>
            <a:endParaRPr lang="en-US" dirty="0">
              <a:solidFill>
                <a:srgbClr val="002060"/>
              </a:solidFill>
            </a:endParaRPr>
          </a:p>
        </p:txBody>
      </p:sp>
    </p:spTree>
    <p:extLst>
      <p:ext uri="{BB962C8B-B14F-4D97-AF65-F5344CB8AC3E}">
        <p14:creationId xmlns:p14="http://schemas.microsoft.com/office/powerpoint/2010/main" val="580579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DD3F-BE61-C04E-9ED8-33072A4A80AA}"/>
              </a:ext>
            </a:extLst>
          </p:cNvPr>
          <p:cNvSpPr>
            <a:spLocks noGrp="1"/>
          </p:cNvSpPr>
          <p:nvPr>
            <p:ph type="title" idx="4294967295"/>
          </p:nvPr>
        </p:nvSpPr>
        <p:spPr>
          <a:xfrm>
            <a:off x="1835824" y="260206"/>
            <a:ext cx="3232150" cy="1039812"/>
          </a:xfrm>
          <a:solidFill>
            <a:srgbClr val="FEFEFF"/>
          </a:solidFill>
        </p:spPr>
        <p:txBody>
          <a:bodyPr/>
          <a:lstStyle/>
          <a:p>
            <a:r>
              <a:rPr lang="en-US" dirty="0">
                <a:solidFill>
                  <a:srgbClr val="002060"/>
                </a:solidFill>
              </a:rPr>
              <a:t>TRAGEDIES</a:t>
            </a:r>
          </a:p>
        </p:txBody>
      </p:sp>
      <p:sp>
        <p:nvSpPr>
          <p:cNvPr id="5" name="TextBox 4">
            <a:extLst>
              <a:ext uri="{FF2B5EF4-FFF2-40B4-BE49-F238E27FC236}">
                <a16:creationId xmlns:a16="http://schemas.microsoft.com/office/drawing/2014/main" id="{43FF2836-DFB9-FE42-BC11-F3DF492C488B}"/>
              </a:ext>
            </a:extLst>
          </p:cNvPr>
          <p:cNvSpPr txBox="1"/>
          <p:nvPr/>
        </p:nvSpPr>
        <p:spPr>
          <a:xfrm>
            <a:off x="1835824" y="1857369"/>
            <a:ext cx="3988710" cy="923330"/>
          </a:xfrm>
          <a:prstGeom prst="rect">
            <a:avLst/>
          </a:prstGeom>
          <a:solidFill>
            <a:schemeClr val="bg1"/>
          </a:solidFill>
        </p:spPr>
        <p:txBody>
          <a:bodyPr wrap="square" rtlCol="0">
            <a:spAutoFit/>
          </a:bodyPr>
          <a:lstStyle/>
          <a:p>
            <a:r>
              <a:rPr lang="en-US" dirty="0">
                <a:solidFill>
                  <a:srgbClr val="C00000"/>
                </a:solidFill>
              </a:rPr>
              <a:t>Temptation</a:t>
            </a:r>
          </a:p>
          <a:p>
            <a:r>
              <a:rPr lang="en-US" dirty="0">
                <a:solidFill>
                  <a:srgbClr val="001D5F"/>
                </a:solidFill>
              </a:rPr>
              <a:t>Getting my name on this article would look really good on my CV.</a:t>
            </a:r>
          </a:p>
        </p:txBody>
      </p:sp>
      <p:sp>
        <p:nvSpPr>
          <p:cNvPr id="6" name="TextBox 5">
            <a:extLst>
              <a:ext uri="{FF2B5EF4-FFF2-40B4-BE49-F238E27FC236}">
                <a16:creationId xmlns:a16="http://schemas.microsoft.com/office/drawing/2014/main" id="{95DE2D94-8E27-264E-98BD-19E00381770C}"/>
              </a:ext>
            </a:extLst>
          </p:cNvPr>
          <p:cNvSpPr txBox="1"/>
          <p:nvPr/>
        </p:nvSpPr>
        <p:spPr>
          <a:xfrm>
            <a:off x="1835824" y="2855589"/>
            <a:ext cx="3988710" cy="923330"/>
          </a:xfrm>
          <a:prstGeom prst="rect">
            <a:avLst/>
          </a:prstGeom>
          <a:solidFill>
            <a:schemeClr val="bg1"/>
          </a:solidFill>
        </p:spPr>
        <p:txBody>
          <a:bodyPr wrap="square" rtlCol="0">
            <a:spAutoFit/>
          </a:bodyPr>
          <a:lstStyle/>
          <a:p>
            <a:r>
              <a:rPr lang="en-US" dirty="0">
                <a:solidFill>
                  <a:srgbClr val="C00000"/>
                </a:solidFill>
              </a:rPr>
              <a:t>Rationalization</a:t>
            </a:r>
          </a:p>
          <a:p>
            <a:r>
              <a:rPr lang="en-US" dirty="0">
                <a:solidFill>
                  <a:srgbClr val="001D5F"/>
                </a:solidFill>
              </a:rPr>
              <a:t>It’s only a few data points, and those runs were flawed anyway.</a:t>
            </a:r>
          </a:p>
        </p:txBody>
      </p:sp>
      <p:sp>
        <p:nvSpPr>
          <p:cNvPr id="7" name="TextBox 6">
            <a:extLst>
              <a:ext uri="{FF2B5EF4-FFF2-40B4-BE49-F238E27FC236}">
                <a16:creationId xmlns:a16="http://schemas.microsoft.com/office/drawing/2014/main" id="{0C0D40E4-D422-874A-9EE4-B1BD5F94980F}"/>
              </a:ext>
            </a:extLst>
          </p:cNvPr>
          <p:cNvSpPr txBox="1"/>
          <p:nvPr/>
        </p:nvSpPr>
        <p:spPr>
          <a:xfrm>
            <a:off x="1835824" y="3853810"/>
            <a:ext cx="3988710" cy="1200329"/>
          </a:xfrm>
          <a:prstGeom prst="rect">
            <a:avLst/>
          </a:prstGeom>
          <a:solidFill>
            <a:schemeClr val="bg1"/>
          </a:solidFill>
        </p:spPr>
        <p:txBody>
          <a:bodyPr wrap="square" rtlCol="0">
            <a:spAutoFit/>
          </a:bodyPr>
          <a:lstStyle/>
          <a:p>
            <a:r>
              <a:rPr lang="en-US" dirty="0">
                <a:solidFill>
                  <a:srgbClr val="C00000"/>
                </a:solidFill>
              </a:rPr>
              <a:t>Ambition</a:t>
            </a:r>
          </a:p>
          <a:p>
            <a:r>
              <a:rPr lang="en-US" dirty="0">
                <a:solidFill>
                  <a:srgbClr val="001D5F"/>
                </a:solidFill>
              </a:rPr>
              <a:t>The better the story we can tell, the better a journal we can go for.</a:t>
            </a:r>
          </a:p>
        </p:txBody>
      </p:sp>
      <p:sp>
        <p:nvSpPr>
          <p:cNvPr id="8" name="TextBox 7">
            <a:extLst>
              <a:ext uri="{FF2B5EF4-FFF2-40B4-BE49-F238E27FC236}">
                <a16:creationId xmlns:a16="http://schemas.microsoft.com/office/drawing/2014/main" id="{0DABA6AF-08B7-364B-B827-4CE33266E4BB}"/>
              </a:ext>
            </a:extLst>
          </p:cNvPr>
          <p:cNvSpPr txBox="1"/>
          <p:nvPr/>
        </p:nvSpPr>
        <p:spPr>
          <a:xfrm>
            <a:off x="1835824" y="5129028"/>
            <a:ext cx="3988710" cy="1477328"/>
          </a:xfrm>
          <a:prstGeom prst="rect">
            <a:avLst/>
          </a:prstGeom>
          <a:solidFill>
            <a:schemeClr val="bg1"/>
          </a:solidFill>
        </p:spPr>
        <p:txBody>
          <a:bodyPr wrap="square" rtlCol="0">
            <a:spAutoFit/>
          </a:bodyPr>
          <a:lstStyle/>
          <a:p>
            <a:r>
              <a:rPr lang="en-US" dirty="0">
                <a:solidFill>
                  <a:srgbClr val="C00000"/>
                </a:solidFill>
              </a:rPr>
              <a:t>Group and Authority Pressure</a:t>
            </a:r>
          </a:p>
          <a:p>
            <a:r>
              <a:rPr lang="en-US" dirty="0">
                <a:solidFill>
                  <a:srgbClr val="001D5F"/>
                </a:solidFill>
              </a:rPr>
              <a:t>The PI’s instructions don’t exactly match the protocol approved by the ethics review board, but she is the senior researcher.</a:t>
            </a:r>
          </a:p>
        </p:txBody>
      </p:sp>
      <p:sp>
        <p:nvSpPr>
          <p:cNvPr id="10" name="TextBox 9">
            <a:extLst>
              <a:ext uri="{FF2B5EF4-FFF2-40B4-BE49-F238E27FC236}">
                <a16:creationId xmlns:a16="http://schemas.microsoft.com/office/drawing/2014/main" id="{C7E173E6-726B-C449-B57D-ADF1AE99A5C8}"/>
              </a:ext>
            </a:extLst>
          </p:cNvPr>
          <p:cNvSpPr txBox="1"/>
          <p:nvPr/>
        </p:nvSpPr>
        <p:spPr>
          <a:xfrm>
            <a:off x="6352042" y="1085652"/>
            <a:ext cx="3988710" cy="1200329"/>
          </a:xfrm>
          <a:prstGeom prst="rect">
            <a:avLst/>
          </a:prstGeom>
          <a:solidFill>
            <a:schemeClr val="bg1"/>
          </a:solidFill>
        </p:spPr>
        <p:txBody>
          <a:bodyPr wrap="square" rtlCol="0">
            <a:spAutoFit/>
          </a:bodyPr>
          <a:lstStyle/>
          <a:p>
            <a:r>
              <a:rPr lang="en-US" dirty="0">
                <a:solidFill>
                  <a:srgbClr val="C00000"/>
                </a:solidFill>
              </a:rPr>
              <a:t>Entitlement</a:t>
            </a:r>
          </a:p>
          <a:p>
            <a:r>
              <a:rPr lang="en-US" dirty="0">
                <a:solidFill>
                  <a:srgbClr val="001D5F"/>
                </a:solidFill>
              </a:rPr>
              <a:t>I’ve worked so hard on this, and I know this works, and I need to get this publication.</a:t>
            </a:r>
          </a:p>
        </p:txBody>
      </p:sp>
      <p:sp>
        <p:nvSpPr>
          <p:cNvPr id="17" name="TextBox 16">
            <a:extLst>
              <a:ext uri="{FF2B5EF4-FFF2-40B4-BE49-F238E27FC236}">
                <a16:creationId xmlns:a16="http://schemas.microsoft.com/office/drawing/2014/main" id="{5D84DB4D-F6E2-2645-8EBE-CA9625BF2399}"/>
              </a:ext>
            </a:extLst>
          </p:cNvPr>
          <p:cNvSpPr txBox="1"/>
          <p:nvPr/>
        </p:nvSpPr>
        <p:spPr>
          <a:xfrm>
            <a:off x="6352042" y="2373494"/>
            <a:ext cx="3988710" cy="923330"/>
          </a:xfrm>
          <a:prstGeom prst="rect">
            <a:avLst/>
          </a:prstGeom>
          <a:solidFill>
            <a:schemeClr val="bg1"/>
          </a:solidFill>
        </p:spPr>
        <p:txBody>
          <a:bodyPr wrap="square" rtlCol="0">
            <a:spAutoFit/>
          </a:bodyPr>
          <a:lstStyle/>
          <a:p>
            <a:r>
              <a:rPr lang="en-US" dirty="0">
                <a:solidFill>
                  <a:srgbClr val="C00000"/>
                </a:solidFill>
              </a:rPr>
              <a:t>Deception</a:t>
            </a:r>
          </a:p>
          <a:p>
            <a:r>
              <a:rPr lang="en-US" dirty="0">
                <a:solidFill>
                  <a:srgbClr val="001D5F"/>
                </a:solidFill>
              </a:rPr>
              <a:t>I’m sure it would have turned out this way (if I had done it).</a:t>
            </a:r>
          </a:p>
        </p:txBody>
      </p:sp>
      <p:sp>
        <p:nvSpPr>
          <p:cNvPr id="18" name="TextBox 17">
            <a:extLst>
              <a:ext uri="{FF2B5EF4-FFF2-40B4-BE49-F238E27FC236}">
                <a16:creationId xmlns:a16="http://schemas.microsoft.com/office/drawing/2014/main" id="{A2251728-FE73-BA4F-9812-C82E37F5F816}"/>
              </a:ext>
            </a:extLst>
          </p:cNvPr>
          <p:cNvSpPr txBox="1"/>
          <p:nvPr/>
        </p:nvSpPr>
        <p:spPr>
          <a:xfrm>
            <a:off x="6352042" y="3384338"/>
            <a:ext cx="3988710" cy="923330"/>
          </a:xfrm>
          <a:prstGeom prst="rect">
            <a:avLst/>
          </a:prstGeom>
          <a:solidFill>
            <a:schemeClr val="bg1"/>
          </a:solidFill>
        </p:spPr>
        <p:txBody>
          <a:bodyPr wrap="square" rtlCol="0">
            <a:spAutoFit/>
          </a:bodyPr>
          <a:lstStyle/>
          <a:p>
            <a:r>
              <a:rPr lang="en-US" dirty="0">
                <a:solidFill>
                  <a:srgbClr val="C00000"/>
                </a:solidFill>
              </a:rPr>
              <a:t>Incrementalism</a:t>
            </a:r>
          </a:p>
          <a:p>
            <a:r>
              <a:rPr lang="en-US" dirty="0">
                <a:solidFill>
                  <a:srgbClr val="001D5F"/>
                </a:solidFill>
              </a:rPr>
              <a:t>It’s only a single data point I’m excluding, and just this once.</a:t>
            </a:r>
          </a:p>
        </p:txBody>
      </p:sp>
      <p:sp>
        <p:nvSpPr>
          <p:cNvPr id="19" name="TextBox 18">
            <a:extLst>
              <a:ext uri="{FF2B5EF4-FFF2-40B4-BE49-F238E27FC236}">
                <a16:creationId xmlns:a16="http://schemas.microsoft.com/office/drawing/2014/main" id="{C8360D89-44EF-FB4A-811B-968887EE39E2}"/>
              </a:ext>
            </a:extLst>
          </p:cNvPr>
          <p:cNvSpPr txBox="1"/>
          <p:nvPr/>
        </p:nvSpPr>
        <p:spPr>
          <a:xfrm>
            <a:off x="6352042" y="4395182"/>
            <a:ext cx="3988710" cy="923330"/>
          </a:xfrm>
          <a:prstGeom prst="rect">
            <a:avLst/>
          </a:prstGeom>
          <a:solidFill>
            <a:schemeClr val="bg1"/>
          </a:solidFill>
        </p:spPr>
        <p:txBody>
          <a:bodyPr wrap="square" rtlCol="0">
            <a:spAutoFit/>
          </a:bodyPr>
          <a:lstStyle/>
          <a:p>
            <a:r>
              <a:rPr lang="en-US" dirty="0">
                <a:solidFill>
                  <a:srgbClr val="C00000"/>
                </a:solidFill>
              </a:rPr>
              <a:t>Embarrassment</a:t>
            </a:r>
          </a:p>
          <a:p>
            <a:r>
              <a:rPr lang="en-US" dirty="0">
                <a:solidFill>
                  <a:srgbClr val="001D5F"/>
                </a:solidFill>
              </a:rPr>
              <a:t>I don’t want to look foolish for not knowing how to do this.</a:t>
            </a:r>
          </a:p>
        </p:txBody>
      </p:sp>
      <p:sp>
        <p:nvSpPr>
          <p:cNvPr id="20" name="TextBox 19">
            <a:extLst>
              <a:ext uri="{FF2B5EF4-FFF2-40B4-BE49-F238E27FC236}">
                <a16:creationId xmlns:a16="http://schemas.microsoft.com/office/drawing/2014/main" id="{80D31DE9-8ACC-554F-B5D5-4A56DF0D4C8D}"/>
              </a:ext>
            </a:extLst>
          </p:cNvPr>
          <p:cNvSpPr txBox="1"/>
          <p:nvPr/>
        </p:nvSpPr>
        <p:spPr>
          <a:xfrm>
            <a:off x="6352042" y="5406028"/>
            <a:ext cx="3988710" cy="1200329"/>
          </a:xfrm>
          <a:prstGeom prst="rect">
            <a:avLst/>
          </a:prstGeom>
          <a:solidFill>
            <a:schemeClr val="bg1"/>
          </a:solidFill>
        </p:spPr>
        <p:txBody>
          <a:bodyPr wrap="square" rtlCol="0">
            <a:spAutoFit/>
          </a:bodyPr>
          <a:lstStyle/>
          <a:p>
            <a:r>
              <a:rPr lang="en-US" dirty="0">
                <a:solidFill>
                  <a:srgbClr val="C00000"/>
                </a:solidFill>
              </a:rPr>
              <a:t>Stupid Systems</a:t>
            </a:r>
          </a:p>
          <a:p>
            <a:r>
              <a:rPr lang="en-US" dirty="0">
                <a:solidFill>
                  <a:srgbClr val="001D5F"/>
                </a:solidFill>
              </a:rPr>
              <a:t>It counts more if we divide the manuscript into three submissions instead of just one.</a:t>
            </a:r>
          </a:p>
        </p:txBody>
      </p:sp>
      <p:sp>
        <p:nvSpPr>
          <p:cNvPr id="13" name="Slide Number Placeholder 5">
            <a:extLst>
              <a:ext uri="{FF2B5EF4-FFF2-40B4-BE49-F238E27FC236}">
                <a16:creationId xmlns:a16="http://schemas.microsoft.com/office/drawing/2014/main" id="{03E352AE-C356-8F43-ADA9-1D9580FBFC87}"/>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31</a:t>
            </a:fld>
            <a:endParaRPr lang="en-US" dirty="0">
              <a:solidFill>
                <a:srgbClr val="002060"/>
              </a:solidFill>
            </a:endParaRPr>
          </a:p>
        </p:txBody>
      </p:sp>
    </p:spTree>
    <p:extLst>
      <p:ext uri="{BB962C8B-B14F-4D97-AF65-F5344CB8AC3E}">
        <p14:creationId xmlns:p14="http://schemas.microsoft.com/office/powerpoint/2010/main" val="2479087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7536-2F19-ED4C-9C09-AB798EC1B7CA}"/>
              </a:ext>
            </a:extLst>
          </p:cNvPr>
          <p:cNvSpPr>
            <a:spLocks noGrp="1"/>
          </p:cNvSpPr>
          <p:nvPr>
            <p:ph type="title"/>
          </p:nvPr>
        </p:nvSpPr>
        <p:spPr/>
        <p:txBody>
          <a:bodyPr/>
          <a:lstStyle/>
          <a:p>
            <a:r>
              <a:rPr lang="en-US" dirty="0"/>
              <a:t>CASE STUDY</a:t>
            </a:r>
          </a:p>
        </p:txBody>
      </p:sp>
      <p:sp>
        <p:nvSpPr>
          <p:cNvPr id="5" name="TextBox 4">
            <a:extLst>
              <a:ext uri="{FF2B5EF4-FFF2-40B4-BE49-F238E27FC236}">
                <a16:creationId xmlns:a16="http://schemas.microsoft.com/office/drawing/2014/main" id="{DF9BE6A6-5D35-6B48-B760-82E5F7A2B823}"/>
              </a:ext>
            </a:extLst>
          </p:cNvPr>
          <p:cNvSpPr txBox="1"/>
          <p:nvPr/>
        </p:nvSpPr>
        <p:spPr>
          <a:xfrm>
            <a:off x="1981200" y="2459736"/>
            <a:ext cx="8229600" cy="3344890"/>
          </a:xfrm>
          <a:prstGeom prst="rect">
            <a:avLst/>
          </a:prstGeom>
          <a:solidFill>
            <a:srgbClr val="FEFEFF"/>
          </a:solidFill>
        </p:spPr>
        <p:txBody>
          <a:bodyPr wrap="square" rtlCol="0">
            <a:spAutoFit/>
          </a:bodyPr>
          <a:lstStyle/>
          <a:p>
            <a:pPr>
              <a:lnSpc>
                <a:spcPct val="150000"/>
              </a:lnSpc>
            </a:pPr>
            <a:r>
              <a:rPr lang="en-US" sz="2400" b="1" dirty="0">
                <a:solidFill>
                  <a:srgbClr val="001D5F"/>
                </a:solidFill>
              </a:rPr>
              <a:t>You repeat an experiment 3 times and in each the positive and negative controls worked well but when you look at the raw data, there is such a high degree of variability in the experimental samples from experiment to experiment, you are initially not even inclined to analyze the data.</a:t>
            </a:r>
          </a:p>
        </p:txBody>
      </p:sp>
      <p:sp>
        <p:nvSpPr>
          <p:cNvPr id="4" name="TextBox 3">
            <a:extLst>
              <a:ext uri="{FF2B5EF4-FFF2-40B4-BE49-F238E27FC236}">
                <a16:creationId xmlns:a16="http://schemas.microsoft.com/office/drawing/2014/main" id="{0373718D-0B46-E94D-862B-3175BCCBDE05}"/>
              </a:ext>
            </a:extLst>
          </p:cNvPr>
          <p:cNvSpPr txBox="1"/>
          <p:nvPr/>
        </p:nvSpPr>
        <p:spPr>
          <a:xfrm>
            <a:off x="1981200" y="1905738"/>
            <a:ext cx="8229600" cy="4452886"/>
          </a:xfrm>
          <a:prstGeom prst="rect">
            <a:avLst/>
          </a:prstGeom>
          <a:solidFill>
            <a:srgbClr val="FEFEFF"/>
          </a:solidFill>
        </p:spPr>
        <p:txBody>
          <a:bodyPr wrap="square" rtlCol="0">
            <a:spAutoFit/>
          </a:bodyPr>
          <a:lstStyle/>
          <a:p>
            <a:pPr marL="114300">
              <a:lnSpc>
                <a:spcPct val="150000"/>
              </a:lnSpc>
            </a:pPr>
            <a:r>
              <a:rPr lang="en-US" sz="2400" b="1" dirty="0">
                <a:solidFill>
                  <a:srgbClr val="001D5F"/>
                </a:solidFill>
              </a:rPr>
              <a:t>You </a:t>
            </a:r>
            <a:r>
              <a:rPr lang="en-US" sz="2400" b="1" dirty="0">
                <a:solidFill>
                  <a:srgbClr val="B44A5B"/>
                </a:solidFill>
              </a:rPr>
              <a:t>seek out your mentor </a:t>
            </a:r>
            <a:r>
              <a:rPr lang="en-US" sz="2400" b="1" dirty="0">
                <a:solidFill>
                  <a:srgbClr val="001D5F"/>
                </a:solidFill>
              </a:rPr>
              <a:t>who encourages you to quantify the outcomes.  You find a result that, although statistically insignificant, </a:t>
            </a:r>
            <a:r>
              <a:rPr lang="en-US" sz="2400" b="1" dirty="0">
                <a:solidFill>
                  <a:srgbClr val="B44A5B"/>
                </a:solidFill>
              </a:rPr>
              <a:t>appears highly reproducible</a:t>
            </a:r>
            <a:r>
              <a:rPr lang="en-US" sz="2400" b="1" dirty="0">
                <a:solidFill>
                  <a:srgbClr val="001D5F"/>
                </a:solidFill>
              </a:rPr>
              <a:t>.</a:t>
            </a:r>
          </a:p>
          <a:p>
            <a:pPr marL="114300">
              <a:lnSpc>
                <a:spcPct val="150000"/>
              </a:lnSpc>
            </a:pPr>
            <a:endParaRPr lang="en-US" sz="2400" b="1" dirty="0">
              <a:solidFill>
                <a:srgbClr val="001D5F"/>
              </a:solidFill>
            </a:endParaRPr>
          </a:p>
          <a:p>
            <a:pPr marL="114300">
              <a:lnSpc>
                <a:spcPct val="150000"/>
              </a:lnSpc>
            </a:pPr>
            <a:r>
              <a:rPr lang="en-US" sz="2400" b="1" dirty="0">
                <a:solidFill>
                  <a:srgbClr val="001D5F"/>
                </a:solidFill>
              </a:rPr>
              <a:t>You are unsure how to proceed as the result really does not answer your original question and is not significant anyways. </a:t>
            </a:r>
          </a:p>
        </p:txBody>
      </p:sp>
      <p:sp>
        <p:nvSpPr>
          <p:cNvPr id="7" name="Slide Number Placeholder 5">
            <a:extLst>
              <a:ext uri="{FF2B5EF4-FFF2-40B4-BE49-F238E27FC236}">
                <a16:creationId xmlns:a16="http://schemas.microsoft.com/office/drawing/2014/main" id="{4691E336-4F61-4B4F-BB74-AB166C80A75E}"/>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32</a:t>
            </a:fld>
            <a:endParaRPr lang="en-US" dirty="0">
              <a:solidFill>
                <a:srgbClr val="002060"/>
              </a:solidFill>
            </a:endParaRPr>
          </a:p>
        </p:txBody>
      </p:sp>
    </p:spTree>
    <p:extLst>
      <p:ext uri="{BB962C8B-B14F-4D97-AF65-F5344CB8AC3E}">
        <p14:creationId xmlns:p14="http://schemas.microsoft.com/office/powerpoint/2010/main" val="203575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0A4B-4689-5A41-978A-73706B803208}"/>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08404D67-1251-F146-9A8D-7A5411D54F7F}"/>
              </a:ext>
            </a:extLst>
          </p:cNvPr>
          <p:cNvSpPr>
            <a:spLocks noGrp="1"/>
          </p:cNvSpPr>
          <p:nvPr>
            <p:ph idx="1"/>
          </p:nvPr>
        </p:nvSpPr>
        <p:spPr/>
        <p:txBody>
          <a:bodyPr/>
          <a:lstStyle/>
          <a:p>
            <a:pPr marL="114300" indent="0">
              <a:buNone/>
            </a:pPr>
            <a:r>
              <a:rPr lang="en-US" b="1" dirty="0">
                <a:solidFill>
                  <a:srgbClr val="002060"/>
                </a:solidFill>
              </a:rPr>
              <a:t>What would you do in this case?</a:t>
            </a:r>
            <a:r>
              <a:rPr lang="en-US" dirty="0">
                <a:solidFill>
                  <a:srgbClr val="002060"/>
                </a:solidFill>
              </a:rPr>
              <a:t> </a:t>
            </a:r>
          </a:p>
        </p:txBody>
      </p:sp>
      <p:sp>
        <p:nvSpPr>
          <p:cNvPr id="5" name="TextBox 4">
            <a:extLst>
              <a:ext uri="{FF2B5EF4-FFF2-40B4-BE49-F238E27FC236}">
                <a16:creationId xmlns:a16="http://schemas.microsoft.com/office/drawing/2014/main" id="{BAE4D1CA-D2C7-6941-AC2E-C327973E731D}"/>
              </a:ext>
            </a:extLst>
          </p:cNvPr>
          <p:cNvSpPr txBox="1"/>
          <p:nvPr/>
        </p:nvSpPr>
        <p:spPr>
          <a:xfrm>
            <a:off x="2781300" y="2700335"/>
            <a:ext cx="6629400" cy="646331"/>
          </a:xfrm>
          <a:prstGeom prst="rect">
            <a:avLst/>
          </a:prstGeom>
          <a:solidFill>
            <a:schemeClr val="bg1"/>
          </a:solidFill>
        </p:spPr>
        <p:txBody>
          <a:bodyPr wrap="square" rtlCol="0">
            <a:spAutoFit/>
          </a:bodyPr>
          <a:lstStyle/>
          <a:p>
            <a:r>
              <a:rPr lang="en-US" b="1" i="1" dirty="0">
                <a:solidFill>
                  <a:srgbClr val="B44A5B"/>
                </a:solidFill>
              </a:rPr>
              <a:t>It is significant that a result is repeatable especially with working controls and a quantified outcome! </a:t>
            </a:r>
          </a:p>
        </p:txBody>
      </p:sp>
      <p:sp>
        <p:nvSpPr>
          <p:cNvPr id="6" name="TextBox 5">
            <a:extLst>
              <a:ext uri="{FF2B5EF4-FFF2-40B4-BE49-F238E27FC236}">
                <a16:creationId xmlns:a16="http://schemas.microsoft.com/office/drawing/2014/main" id="{C529D26A-B1F0-244E-BE7C-965CF2CC348A}"/>
              </a:ext>
            </a:extLst>
          </p:cNvPr>
          <p:cNvSpPr txBox="1"/>
          <p:nvPr/>
        </p:nvSpPr>
        <p:spPr>
          <a:xfrm>
            <a:off x="2781300" y="3577821"/>
            <a:ext cx="6629400" cy="646331"/>
          </a:xfrm>
          <a:prstGeom prst="rect">
            <a:avLst/>
          </a:prstGeom>
          <a:solidFill>
            <a:schemeClr val="bg1"/>
          </a:solidFill>
        </p:spPr>
        <p:txBody>
          <a:bodyPr wrap="square" rtlCol="0">
            <a:spAutoFit/>
          </a:bodyPr>
          <a:lstStyle/>
          <a:p>
            <a:r>
              <a:rPr lang="en-US" b="1" i="1" dirty="0">
                <a:solidFill>
                  <a:srgbClr val="B44A5B"/>
                </a:solidFill>
              </a:rPr>
              <a:t>It is often worth re-thinking both the design and premise of your experiment in these cases.</a:t>
            </a:r>
          </a:p>
        </p:txBody>
      </p:sp>
      <p:sp>
        <p:nvSpPr>
          <p:cNvPr id="8" name="TextBox 7">
            <a:extLst>
              <a:ext uri="{FF2B5EF4-FFF2-40B4-BE49-F238E27FC236}">
                <a16:creationId xmlns:a16="http://schemas.microsoft.com/office/drawing/2014/main" id="{CC6912ED-169B-554E-AF31-25DC56281BA0}"/>
              </a:ext>
            </a:extLst>
          </p:cNvPr>
          <p:cNvSpPr txBox="1"/>
          <p:nvPr/>
        </p:nvSpPr>
        <p:spPr>
          <a:xfrm>
            <a:off x="2781300" y="4455307"/>
            <a:ext cx="6629400" cy="646331"/>
          </a:xfrm>
          <a:prstGeom prst="rect">
            <a:avLst/>
          </a:prstGeom>
          <a:solidFill>
            <a:schemeClr val="bg1"/>
          </a:solidFill>
        </p:spPr>
        <p:txBody>
          <a:bodyPr wrap="square" rtlCol="0">
            <a:spAutoFit/>
          </a:bodyPr>
          <a:lstStyle/>
          <a:p>
            <a:r>
              <a:rPr lang="en-US" b="1" i="1" dirty="0">
                <a:solidFill>
                  <a:srgbClr val="B44A5B"/>
                </a:solidFill>
              </a:rPr>
              <a:t>Perhaps there is some critical uncontrolled variable or there are multiple underlying causative factors. </a:t>
            </a:r>
          </a:p>
        </p:txBody>
      </p:sp>
      <p:sp>
        <p:nvSpPr>
          <p:cNvPr id="7" name="TextBox 6">
            <a:extLst>
              <a:ext uri="{FF2B5EF4-FFF2-40B4-BE49-F238E27FC236}">
                <a16:creationId xmlns:a16="http://schemas.microsoft.com/office/drawing/2014/main" id="{5AE64CD4-A417-D649-B3D7-FFA3E54CE3BB}"/>
              </a:ext>
            </a:extLst>
          </p:cNvPr>
          <p:cNvSpPr txBox="1"/>
          <p:nvPr/>
        </p:nvSpPr>
        <p:spPr>
          <a:xfrm>
            <a:off x="2765764" y="5332793"/>
            <a:ext cx="6629400" cy="646331"/>
          </a:xfrm>
          <a:prstGeom prst="rect">
            <a:avLst/>
          </a:prstGeom>
          <a:solidFill>
            <a:schemeClr val="bg1"/>
          </a:solidFill>
        </p:spPr>
        <p:txBody>
          <a:bodyPr wrap="square" rtlCol="0">
            <a:spAutoFit/>
          </a:bodyPr>
          <a:lstStyle/>
          <a:p>
            <a:r>
              <a:rPr lang="en-US" b="1" i="1" dirty="0">
                <a:solidFill>
                  <a:srgbClr val="B44A5B"/>
                </a:solidFill>
              </a:rPr>
              <a:t>There may be an exciting discovery that is distinct from the original question!</a:t>
            </a:r>
          </a:p>
        </p:txBody>
      </p:sp>
      <p:sp>
        <p:nvSpPr>
          <p:cNvPr id="10" name="Slide Number Placeholder 5">
            <a:extLst>
              <a:ext uri="{FF2B5EF4-FFF2-40B4-BE49-F238E27FC236}">
                <a16:creationId xmlns:a16="http://schemas.microsoft.com/office/drawing/2014/main" id="{6C46AC9E-A064-8243-8D14-67D9CE937D7D}"/>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33</a:t>
            </a:fld>
            <a:endParaRPr lang="en-US" dirty="0">
              <a:solidFill>
                <a:srgbClr val="002060"/>
              </a:solidFill>
            </a:endParaRPr>
          </a:p>
        </p:txBody>
      </p:sp>
    </p:spTree>
    <p:extLst>
      <p:ext uri="{BB962C8B-B14F-4D97-AF65-F5344CB8AC3E}">
        <p14:creationId xmlns:p14="http://schemas.microsoft.com/office/powerpoint/2010/main" val="13396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0B96-51BF-024F-AB1A-CFB1159D470D}"/>
              </a:ext>
            </a:extLst>
          </p:cNvPr>
          <p:cNvSpPr>
            <a:spLocks noGrp="1"/>
          </p:cNvSpPr>
          <p:nvPr>
            <p:ph type="title"/>
          </p:nvPr>
        </p:nvSpPr>
        <p:spPr/>
        <p:txBody>
          <a:bodyPr/>
          <a:lstStyle/>
          <a:p>
            <a:r>
              <a:rPr lang="en-US" dirty="0">
                <a:solidFill>
                  <a:srgbClr val="001D5F"/>
                </a:solidFill>
              </a:rPr>
              <a:t>RCR TAKEAWAYS</a:t>
            </a:r>
          </a:p>
        </p:txBody>
      </p:sp>
      <p:sp>
        <p:nvSpPr>
          <p:cNvPr id="3" name="Content Placeholder 2">
            <a:extLst>
              <a:ext uri="{FF2B5EF4-FFF2-40B4-BE49-F238E27FC236}">
                <a16:creationId xmlns:a16="http://schemas.microsoft.com/office/drawing/2014/main" id="{5E35E4CA-FE16-284E-AC2A-D5C06F10463F}"/>
              </a:ext>
            </a:extLst>
          </p:cNvPr>
          <p:cNvSpPr>
            <a:spLocks noGrp="1"/>
          </p:cNvSpPr>
          <p:nvPr>
            <p:ph idx="1"/>
          </p:nvPr>
        </p:nvSpPr>
        <p:spPr/>
        <p:txBody>
          <a:bodyPr>
            <a:normAutofit/>
          </a:bodyPr>
          <a:lstStyle/>
          <a:p>
            <a:r>
              <a:rPr lang="en-US" dirty="0">
                <a:solidFill>
                  <a:srgbClr val="002060"/>
                </a:solidFill>
              </a:rPr>
              <a:t>Identify and perform good science marked by</a:t>
            </a:r>
          </a:p>
          <a:p>
            <a:pPr lvl="1"/>
            <a:r>
              <a:rPr lang="en-US" sz="2400" dirty="0">
                <a:solidFill>
                  <a:srgbClr val="002060"/>
                </a:solidFill>
              </a:rPr>
              <a:t>Rigor/reproducibility</a:t>
            </a:r>
          </a:p>
          <a:p>
            <a:pPr lvl="1"/>
            <a:r>
              <a:rPr lang="en-US" sz="2400" dirty="0">
                <a:solidFill>
                  <a:srgbClr val="002060"/>
                </a:solidFill>
              </a:rPr>
              <a:t>Transparency</a:t>
            </a:r>
          </a:p>
          <a:p>
            <a:pPr lvl="1"/>
            <a:r>
              <a:rPr lang="en-US" sz="2400" dirty="0">
                <a:solidFill>
                  <a:srgbClr val="002060"/>
                </a:solidFill>
              </a:rPr>
              <a:t>Scientific collaboration</a:t>
            </a:r>
          </a:p>
          <a:p>
            <a:endParaRPr lang="en-US" dirty="0">
              <a:solidFill>
                <a:srgbClr val="002060"/>
              </a:solidFill>
            </a:endParaRPr>
          </a:p>
          <a:p>
            <a:r>
              <a:rPr lang="en-US" dirty="0">
                <a:solidFill>
                  <a:srgbClr val="002060"/>
                </a:solidFill>
              </a:rPr>
              <a:t>Know and understand your institution's policies, standards and expectations on research </a:t>
            </a:r>
          </a:p>
          <a:p>
            <a:pPr lvl="1"/>
            <a:r>
              <a:rPr lang="en-US" sz="2200" dirty="0">
                <a:solidFill>
                  <a:srgbClr val="002060"/>
                </a:solidFill>
              </a:rPr>
              <a:t>Adhere to good scientific practices</a:t>
            </a:r>
          </a:p>
          <a:p>
            <a:pPr lvl="1"/>
            <a:r>
              <a:rPr lang="en-US" sz="2200" dirty="0">
                <a:solidFill>
                  <a:srgbClr val="002060"/>
                </a:solidFill>
              </a:rPr>
              <a:t>Know and uphold shared values in scientific research</a:t>
            </a:r>
          </a:p>
          <a:p>
            <a:pPr marL="114300" indent="0">
              <a:buNone/>
            </a:pPr>
            <a:endParaRPr lang="en-US" dirty="0">
              <a:solidFill>
                <a:srgbClr val="002060"/>
              </a:solidFill>
            </a:endParaRPr>
          </a:p>
          <a:p>
            <a:endParaRPr lang="en-US" dirty="0">
              <a:solidFill>
                <a:srgbClr val="002060"/>
              </a:solidFill>
            </a:endParaRPr>
          </a:p>
        </p:txBody>
      </p:sp>
      <p:sp>
        <p:nvSpPr>
          <p:cNvPr id="4" name="Rounded Rectangle 3">
            <a:extLst>
              <a:ext uri="{FF2B5EF4-FFF2-40B4-BE49-F238E27FC236}">
                <a16:creationId xmlns:a16="http://schemas.microsoft.com/office/drawing/2014/main" id="{7CF675DA-BCAD-EC49-8184-1479634F9664}"/>
              </a:ext>
            </a:extLst>
          </p:cNvPr>
          <p:cNvSpPr/>
          <p:nvPr/>
        </p:nvSpPr>
        <p:spPr>
          <a:xfrm>
            <a:off x="726510" y="1752601"/>
            <a:ext cx="9584303" cy="1890713"/>
          </a:xfrm>
          <a:prstGeom prst="roundRect">
            <a:avLst/>
          </a:prstGeom>
          <a:solidFill>
            <a:srgbClr val="DF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ED5EB7C7-5898-7340-837E-261D4A35A632}"/>
              </a:ext>
            </a:extLst>
          </p:cNvPr>
          <p:cNvSpPr/>
          <p:nvPr/>
        </p:nvSpPr>
        <p:spPr>
          <a:xfrm>
            <a:off x="726510" y="3939382"/>
            <a:ext cx="9584303" cy="1890713"/>
          </a:xfrm>
          <a:prstGeom prst="roundRect">
            <a:avLst/>
          </a:prstGeom>
          <a:solidFill>
            <a:srgbClr val="DF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1DEA3F1C-D7B2-9943-8190-A23A1C23A80E}"/>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34</a:t>
            </a:fld>
            <a:endParaRPr lang="en-US" dirty="0">
              <a:solidFill>
                <a:srgbClr val="002060"/>
              </a:solidFill>
            </a:endParaRPr>
          </a:p>
        </p:txBody>
      </p:sp>
    </p:spTree>
    <p:extLst>
      <p:ext uri="{BB962C8B-B14F-4D97-AF65-F5344CB8AC3E}">
        <p14:creationId xmlns:p14="http://schemas.microsoft.com/office/powerpoint/2010/main" val="39004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0B96-51BF-024F-AB1A-CFB1159D470D}"/>
              </a:ext>
            </a:extLst>
          </p:cNvPr>
          <p:cNvSpPr>
            <a:spLocks noGrp="1"/>
          </p:cNvSpPr>
          <p:nvPr>
            <p:ph type="title"/>
          </p:nvPr>
        </p:nvSpPr>
        <p:spPr/>
        <p:txBody>
          <a:bodyPr/>
          <a:lstStyle/>
          <a:p>
            <a:r>
              <a:rPr lang="en-US" dirty="0">
                <a:solidFill>
                  <a:srgbClr val="001D5F"/>
                </a:solidFill>
              </a:rPr>
              <a:t>RCR TAKEAWAYS</a:t>
            </a:r>
          </a:p>
        </p:txBody>
      </p:sp>
      <p:sp>
        <p:nvSpPr>
          <p:cNvPr id="3" name="Content Placeholder 2">
            <a:extLst>
              <a:ext uri="{FF2B5EF4-FFF2-40B4-BE49-F238E27FC236}">
                <a16:creationId xmlns:a16="http://schemas.microsoft.com/office/drawing/2014/main" id="{5E35E4CA-FE16-284E-AC2A-D5C06F10463F}"/>
              </a:ext>
            </a:extLst>
          </p:cNvPr>
          <p:cNvSpPr>
            <a:spLocks noGrp="1"/>
          </p:cNvSpPr>
          <p:nvPr>
            <p:ph idx="1"/>
          </p:nvPr>
        </p:nvSpPr>
        <p:spPr/>
        <p:txBody>
          <a:bodyPr>
            <a:normAutofit/>
          </a:bodyPr>
          <a:lstStyle/>
          <a:p>
            <a:pPr marL="114300" indent="0">
              <a:lnSpc>
                <a:spcPct val="150000"/>
              </a:lnSpc>
              <a:spcBef>
                <a:spcPts val="0"/>
              </a:spcBef>
              <a:buNone/>
            </a:pPr>
            <a:r>
              <a:rPr lang="en-US" dirty="0">
                <a:solidFill>
                  <a:srgbClr val="002060"/>
                </a:solidFill>
              </a:rPr>
              <a:t>If you observe misconduct or feel you are being pressured to perform misconduct, seek out a colleague who you trust and can assist you.</a:t>
            </a:r>
          </a:p>
          <a:p>
            <a:endParaRPr lang="en-US" sz="2200" dirty="0">
              <a:solidFill>
                <a:srgbClr val="002060"/>
              </a:solidFill>
            </a:endParaRPr>
          </a:p>
          <a:p>
            <a:pPr marL="698500"/>
            <a:r>
              <a:rPr lang="en-US" sz="2200" dirty="0">
                <a:solidFill>
                  <a:srgbClr val="002060"/>
                </a:solidFill>
              </a:rPr>
              <a:t>PI, senior lab member, faculty advisor, program administrator</a:t>
            </a:r>
          </a:p>
          <a:p>
            <a:pPr marL="698500"/>
            <a:endParaRPr lang="en-US" sz="2200" dirty="0">
              <a:solidFill>
                <a:srgbClr val="002060"/>
              </a:solidFill>
            </a:endParaRPr>
          </a:p>
          <a:p>
            <a:pPr marL="698500"/>
            <a:r>
              <a:rPr lang="en-US" sz="2200" dirty="0">
                <a:solidFill>
                  <a:srgbClr val="002060"/>
                </a:solidFill>
              </a:rPr>
              <a:t>Go up the chain step-by-step</a:t>
            </a:r>
          </a:p>
          <a:p>
            <a:pPr marL="698500"/>
            <a:endParaRPr lang="en-US" sz="2200" dirty="0">
              <a:solidFill>
                <a:srgbClr val="002060"/>
              </a:solidFill>
            </a:endParaRPr>
          </a:p>
          <a:p>
            <a:pPr marL="698500"/>
            <a:endParaRPr lang="en-US" sz="2200" dirty="0">
              <a:solidFill>
                <a:srgbClr val="002060"/>
              </a:solidFill>
            </a:endParaRPr>
          </a:p>
          <a:p>
            <a:pPr marL="114300" indent="0">
              <a:buNone/>
            </a:pPr>
            <a:endParaRPr lang="en-US" dirty="0">
              <a:solidFill>
                <a:srgbClr val="002060"/>
              </a:solidFill>
            </a:endParaRPr>
          </a:p>
          <a:p>
            <a:endParaRPr lang="en-US" dirty="0">
              <a:solidFill>
                <a:srgbClr val="002060"/>
              </a:solidFill>
            </a:endParaRPr>
          </a:p>
        </p:txBody>
      </p:sp>
      <p:sp>
        <p:nvSpPr>
          <p:cNvPr id="4" name="TextBox 3">
            <a:extLst>
              <a:ext uri="{FF2B5EF4-FFF2-40B4-BE49-F238E27FC236}">
                <a16:creationId xmlns:a16="http://schemas.microsoft.com/office/drawing/2014/main" id="{09BDC9FE-69E1-D240-A80D-FA086D9017A4}"/>
              </a:ext>
            </a:extLst>
          </p:cNvPr>
          <p:cNvSpPr txBox="1"/>
          <p:nvPr/>
        </p:nvSpPr>
        <p:spPr>
          <a:xfrm>
            <a:off x="1965664" y="5710665"/>
            <a:ext cx="8260672" cy="830997"/>
          </a:xfrm>
          <a:prstGeom prst="rect">
            <a:avLst/>
          </a:prstGeom>
          <a:solidFill>
            <a:srgbClr val="FEFEFF"/>
          </a:solidFill>
        </p:spPr>
        <p:txBody>
          <a:bodyPr wrap="square" rtlCol="0">
            <a:spAutoFit/>
          </a:bodyPr>
          <a:lstStyle/>
          <a:p>
            <a:pPr algn="ctr"/>
            <a:r>
              <a:rPr lang="en-US" sz="2400" b="1" dirty="0">
                <a:solidFill>
                  <a:srgbClr val="001D5F"/>
                </a:solidFill>
              </a:rPr>
              <a:t>Science self-corrects so give involved scientists chances to remedy any disagreement. </a:t>
            </a:r>
          </a:p>
        </p:txBody>
      </p:sp>
      <p:sp>
        <p:nvSpPr>
          <p:cNvPr id="5" name="Slide Number Placeholder 5">
            <a:extLst>
              <a:ext uri="{FF2B5EF4-FFF2-40B4-BE49-F238E27FC236}">
                <a16:creationId xmlns:a16="http://schemas.microsoft.com/office/drawing/2014/main" id="{679C7F5F-063D-1049-848A-EB9A872F32BE}"/>
              </a:ext>
            </a:extLst>
          </p:cNvPr>
          <p:cNvSpPr txBox="1">
            <a:spLocks/>
          </p:cNvSpPr>
          <p:nvPr/>
        </p:nvSpPr>
        <p:spPr>
          <a:xfrm>
            <a:off x="83820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35</a:t>
            </a:fld>
            <a:endParaRPr lang="en-US" dirty="0">
              <a:solidFill>
                <a:srgbClr val="002060"/>
              </a:solidFill>
            </a:endParaRPr>
          </a:p>
        </p:txBody>
      </p:sp>
    </p:spTree>
    <p:extLst>
      <p:ext uri="{BB962C8B-B14F-4D97-AF65-F5344CB8AC3E}">
        <p14:creationId xmlns:p14="http://schemas.microsoft.com/office/powerpoint/2010/main" val="205015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0B96-51BF-024F-AB1A-CFB1159D470D}"/>
              </a:ext>
            </a:extLst>
          </p:cNvPr>
          <p:cNvSpPr>
            <a:spLocks noGrp="1"/>
          </p:cNvSpPr>
          <p:nvPr>
            <p:ph type="title"/>
          </p:nvPr>
        </p:nvSpPr>
        <p:spPr/>
        <p:txBody>
          <a:bodyPr/>
          <a:lstStyle/>
          <a:p>
            <a:r>
              <a:rPr lang="en-US" dirty="0">
                <a:solidFill>
                  <a:srgbClr val="001D5F"/>
                </a:solidFill>
              </a:rPr>
              <a:t>RCR TAKEAWAYS</a:t>
            </a:r>
          </a:p>
        </p:txBody>
      </p:sp>
      <p:sp>
        <p:nvSpPr>
          <p:cNvPr id="3" name="Content Placeholder 2">
            <a:extLst>
              <a:ext uri="{FF2B5EF4-FFF2-40B4-BE49-F238E27FC236}">
                <a16:creationId xmlns:a16="http://schemas.microsoft.com/office/drawing/2014/main" id="{5E35E4CA-FE16-284E-AC2A-D5C06F10463F}"/>
              </a:ext>
            </a:extLst>
          </p:cNvPr>
          <p:cNvSpPr>
            <a:spLocks noGrp="1"/>
          </p:cNvSpPr>
          <p:nvPr>
            <p:ph idx="1"/>
          </p:nvPr>
        </p:nvSpPr>
        <p:spPr/>
        <p:txBody>
          <a:bodyPr>
            <a:normAutofit/>
          </a:bodyPr>
          <a:lstStyle/>
          <a:p>
            <a:pPr marL="114300" indent="0">
              <a:lnSpc>
                <a:spcPct val="150000"/>
              </a:lnSpc>
              <a:spcBef>
                <a:spcPts val="0"/>
              </a:spcBef>
              <a:buNone/>
            </a:pPr>
            <a:r>
              <a:rPr lang="en-US" dirty="0">
                <a:solidFill>
                  <a:srgbClr val="002060"/>
                </a:solidFill>
              </a:rPr>
              <a:t>If your work comes under scrutiny, you want to be the</a:t>
            </a:r>
            <a:endParaRPr lang="en-US" sz="2200" dirty="0">
              <a:solidFill>
                <a:srgbClr val="002060"/>
              </a:solidFill>
            </a:endParaRPr>
          </a:p>
          <a:p>
            <a:pPr marL="698500"/>
            <a:endParaRPr lang="en-US" sz="2200" dirty="0">
              <a:solidFill>
                <a:srgbClr val="002060"/>
              </a:solidFill>
            </a:endParaRPr>
          </a:p>
          <a:p>
            <a:pPr marL="114300" indent="0">
              <a:buNone/>
            </a:pPr>
            <a:endParaRPr lang="en-US" dirty="0">
              <a:solidFill>
                <a:srgbClr val="002060"/>
              </a:solidFill>
            </a:endParaRPr>
          </a:p>
          <a:p>
            <a:endParaRPr lang="en-US" dirty="0">
              <a:solidFill>
                <a:srgbClr val="002060"/>
              </a:solidFill>
            </a:endParaRPr>
          </a:p>
        </p:txBody>
      </p:sp>
      <p:sp>
        <p:nvSpPr>
          <p:cNvPr id="4" name="TextBox 3">
            <a:extLst>
              <a:ext uri="{FF2B5EF4-FFF2-40B4-BE49-F238E27FC236}">
                <a16:creationId xmlns:a16="http://schemas.microsoft.com/office/drawing/2014/main" id="{09BDC9FE-69E1-D240-A80D-FA086D9017A4}"/>
              </a:ext>
            </a:extLst>
          </p:cNvPr>
          <p:cNvSpPr txBox="1"/>
          <p:nvPr/>
        </p:nvSpPr>
        <p:spPr>
          <a:xfrm>
            <a:off x="4585625" y="3665965"/>
            <a:ext cx="3020751" cy="769441"/>
          </a:xfrm>
          <a:prstGeom prst="rect">
            <a:avLst/>
          </a:prstGeom>
          <a:solidFill>
            <a:srgbClr val="FEFEFF"/>
          </a:solidFill>
        </p:spPr>
        <p:txBody>
          <a:bodyPr wrap="square" rtlCol="0">
            <a:spAutoFit/>
          </a:bodyPr>
          <a:lstStyle/>
          <a:p>
            <a:pPr algn="ctr"/>
            <a:r>
              <a:rPr lang="en-US" sz="4400" b="1" dirty="0">
                <a:solidFill>
                  <a:srgbClr val="001D5F"/>
                </a:solidFill>
              </a:rPr>
              <a:t>First to Fix</a:t>
            </a:r>
          </a:p>
        </p:txBody>
      </p:sp>
      <p:sp>
        <p:nvSpPr>
          <p:cNvPr id="6" name="Slide Number Placeholder 5">
            <a:extLst>
              <a:ext uri="{FF2B5EF4-FFF2-40B4-BE49-F238E27FC236}">
                <a16:creationId xmlns:a16="http://schemas.microsoft.com/office/drawing/2014/main" id="{BA0F7D59-C48E-2446-BDF5-858DCD6D4EC0}"/>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36</a:t>
            </a:fld>
            <a:endParaRPr lang="en-US" dirty="0">
              <a:solidFill>
                <a:srgbClr val="002060"/>
              </a:solidFill>
            </a:endParaRPr>
          </a:p>
        </p:txBody>
      </p:sp>
      <p:sp>
        <p:nvSpPr>
          <p:cNvPr id="5" name="Rectangle 4">
            <a:extLst>
              <a:ext uri="{FF2B5EF4-FFF2-40B4-BE49-F238E27FC236}">
                <a16:creationId xmlns:a16="http://schemas.microsoft.com/office/drawing/2014/main" id="{11C1D3F7-F9DB-B249-B6E6-B74405426A28}"/>
              </a:ext>
            </a:extLst>
          </p:cNvPr>
          <p:cNvSpPr/>
          <p:nvPr/>
        </p:nvSpPr>
        <p:spPr>
          <a:xfrm>
            <a:off x="3338435" y="5353747"/>
            <a:ext cx="5473700" cy="1077218"/>
          </a:xfrm>
          <a:prstGeom prst="rect">
            <a:avLst/>
          </a:prstGeom>
          <a:solidFill>
            <a:schemeClr val="bg1"/>
          </a:solidFill>
        </p:spPr>
        <p:txBody>
          <a:bodyPr wrap="square">
            <a:spAutoFit/>
          </a:bodyPr>
          <a:lstStyle/>
          <a:p>
            <a:pPr algn="ctr"/>
            <a:r>
              <a:rPr lang="en-US" sz="3200" dirty="0">
                <a:solidFill>
                  <a:srgbClr val="002060"/>
                </a:solidFill>
                <a:latin typeface="Helvetica" pitchFamily="2" charset="0"/>
              </a:rPr>
              <a:t>Be the first to address or take the lead in addressing</a:t>
            </a:r>
            <a:endParaRPr lang="en-US" sz="3200" dirty="0"/>
          </a:p>
        </p:txBody>
      </p:sp>
    </p:spTree>
    <p:extLst>
      <p:ext uri="{BB962C8B-B14F-4D97-AF65-F5344CB8AC3E}">
        <p14:creationId xmlns:p14="http://schemas.microsoft.com/office/powerpoint/2010/main" val="1761966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7268-EF77-2B43-83BA-F86A3228A5D5}"/>
              </a:ext>
            </a:extLst>
          </p:cNvPr>
          <p:cNvSpPr>
            <a:spLocks noGrp="1"/>
          </p:cNvSpPr>
          <p:nvPr>
            <p:ph type="title"/>
          </p:nvPr>
        </p:nvSpPr>
        <p:spPr/>
        <p:txBody>
          <a:bodyPr>
            <a:normAutofit/>
          </a:bodyPr>
          <a:lstStyle/>
          <a:p>
            <a:r>
              <a:rPr lang="en-US" dirty="0">
                <a:solidFill>
                  <a:srgbClr val="001D5F"/>
                </a:solidFill>
              </a:rPr>
              <a:t>RCR TAKEAWAYS</a:t>
            </a:r>
            <a:endParaRPr lang="en-US" dirty="0"/>
          </a:p>
        </p:txBody>
      </p:sp>
      <p:sp>
        <p:nvSpPr>
          <p:cNvPr id="3" name="Content Placeholder 2">
            <a:extLst>
              <a:ext uri="{FF2B5EF4-FFF2-40B4-BE49-F238E27FC236}">
                <a16:creationId xmlns:a16="http://schemas.microsoft.com/office/drawing/2014/main" id="{54A74C91-980B-B74C-BAA2-479F23E9309A}"/>
              </a:ext>
            </a:extLst>
          </p:cNvPr>
          <p:cNvSpPr>
            <a:spLocks noGrp="1"/>
          </p:cNvSpPr>
          <p:nvPr>
            <p:ph idx="1"/>
          </p:nvPr>
        </p:nvSpPr>
        <p:spPr>
          <a:xfrm>
            <a:off x="568171" y="1783596"/>
            <a:ext cx="8229600" cy="2415885"/>
          </a:xfrm>
        </p:spPr>
        <p:txBody>
          <a:bodyPr/>
          <a:lstStyle/>
          <a:p>
            <a:r>
              <a:rPr lang="en-US" b="1" dirty="0">
                <a:solidFill>
                  <a:srgbClr val="002060"/>
                </a:solidFill>
              </a:rPr>
              <a:t>PERFORM GOOD SCIENCE</a:t>
            </a:r>
            <a:endParaRPr lang="en-US" dirty="0">
              <a:solidFill>
                <a:srgbClr val="002060"/>
              </a:solidFill>
            </a:endParaRPr>
          </a:p>
          <a:p>
            <a:endParaRPr lang="en-US" b="1" dirty="0">
              <a:solidFill>
                <a:srgbClr val="002060"/>
              </a:solidFill>
            </a:endParaRPr>
          </a:p>
          <a:p>
            <a:r>
              <a:rPr lang="en-US" b="1" dirty="0">
                <a:solidFill>
                  <a:srgbClr val="002060"/>
                </a:solidFill>
              </a:rPr>
              <a:t>KNOW HOW TO IDENTIFY GOOD SCIENCE</a:t>
            </a:r>
            <a:endParaRPr lang="en-US" dirty="0">
              <a:solidFill>
                <a:srgbClr val="002060"/>
              </a:solidFill>
            </a:endParaRPr>
          </a:p>
          <a:p>
            <a:endParaRPr lang="en-US" b="1" dirty="0">
              <a:solidFill>
                <a:srgbClr val="002060"/>
              </a:solidFill>
            </a:endParaRPr>
          </a:p>
          <a:p>
            <a:r>
              <a:rPr lang="en-US" b="1" dirty="0">
                <a:solidFill>
                  <a:srgbClr val="002060"/>
                </a:solidFill>
              </a:rPr>
              <a:t>HELP OTHERS IDENTIFY AND DO GOOD SCIENCE</a:t>
            </a:r>
            <a:endParaRPr lang="en-US" dirty="0">
              <a:solidFill>
                <a:srgbClr val="002060"/>
              </a:solidFill>
            </a:endParaRPr>
          </a:p>
          <a:p>
            <a:endParaRPr lang="en-US" b="1" dirty="0">
              <a:solidFill>
                <a:srgbClr val="002060"/>
              </a:solidFill>
            </a:endParaRPr>
          </a:p>
          <a:p>
            <a:endParaRPr lang="en-US" b="1" dirty="0">
              <a:solidFill>
                <a:srgbClr val="002060"/>
              </a:solidFill>
            </a:endParaRPr>
          </a:p>
          <a:p>
            <a:pPr marL="114300" indent="0">
              <a:buNone/>
            </a:pPr>
            <a:endParaRPr lang="en-US" sz="3200" b="1" dirty="0">
              <a:solidFill>
                <a:srgbClr val="002060"/>
              </a:solidFill>
            </a:endParaRPr>
          </a:p>
        </p:txBody>
      </p:sp>
      <p:sp>
        <p:nvSpPr>
          <p:cNvPr id="5" name="Rectangle 4">
            <a:extLst>
              <a:ext uri="{FF2B5EF4-FFF2-40B4-BE49-F238E27FC236}">
                <a16:creationId xmlns:a16="http://schemas.microsoft.com/office/drawing/2014/main" id="{D632A20D-C655-A041-B0D2-EE3901C08403}"/>
              </a:ext>
            </a:extLst>
          </p:cNvPr>
          <p:cNvSpPr/>
          <p:nvPr/>
        </p:nvSpPr>
        <p:spPr>
          <a:xfrm>
            <a:off x="3098800" y="5507336"/>
            <a:ext cx="5994400" cy="646331"/>
          </a:xfrm>
          <a:prstGeom prst="rect">
            <a:avLst/>
          </a:prstGeom>
        </p:spPr>
        <p:txBody>
          <a:bodyPr wrap="square">
            <a:spAutoFit/>
          </a:bodyPr>
          <a:lstStyle/>
          <a:p>
            <a:r>
              <a:rPr lang="en-US" b="1" dirty="0">
                <a:solidFill>
                  <a:srgbClr val="002060"/>
                </a:solidFill>
              </a:rPr>
              <a:t>Other scientists will know you first from quality of your work – that is your ‘professional self’.</a:t>
            </a:r>
            <a:endParaRPr lang="en-US" dirty="0">
              <a:solidFill>
                <a:srgbClr val="002060"/>
              </a:solidFill>
            </a:endParaRPr>
          </a:p>
        </p:txBody>
      </p:sp>
      <p:sp>
        <p:nvSpPr>
          <p:cNvPr id="7" name="Right Brace 6">
            <a:extLst>
              <a:ext uri="{FF2B5EF4-FFF2-40B4-BE49-F238E27FC236}">
                <a16:creationId xmlns:a16="http://schemas.microsoft.com/office/drawing/2014/main" id="{7A157552-6282-DC44-99AF-D9AB8AD50EBC}"/>
              </a:ext>
            </a:extLst>
          </p:cNvPr>
          <p:cNvSpPr/>
          <p:nvPr/>
        </p:nvSpPr>
        <p:spPr>
          <a:xfrm>
            <a:off x="7989276" y="1860808"/>
            <a:ext cx="533400" cy="2261461"/>
          </a:xfrm>
          <a:prstGeom prst="rightBrace">
            <a:avLst/>
          </a:prstGeom>
          <a:ln>
            <a:solidFill>
              <a:srgbClr val="001D5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r>
              <a:rPr lang="en-US" dirty="0"/>
              <a:t> </a:t>
            </a:r>
          </a:p>
        </p:txBody>
      </p:sp>
      <p:grpSp>
        <p:nvGrpSpPr>
          <p:cNvPr id="8" name="Group 7">
            <a:extLst>
              <a:ext uri="{FF2B5EF4-FFF2-40B4-BE49-F238E27FC236}">
                <a16:creationId xmlns:a16="http://schemas.microsoft.com/office/drawing/2014/main" id="{602A840B-1652-7947-84B9-97BD1BF6233A}"/>
              </a:ext>
            </a:extLst>
          </p:cNvPr>
          <p:cNvGrpSpPr/>
          <p:nvPr/>
        </p:nvGrpSpPr>
        <p:grpSpPr>
          <a:xfrm>
            <a:off x="8616795" y="2194752"/>
            <a:ext cx="3105151" cy="1593572"/>
            <a:chOff x="3435927" y="4545799"/>
            <a:chExt cx="3105151" cy="3393270"/>
          </a:xfrm>
        </p:grpSpPr>
        <p:sp>
          <p:nvSpPr>
            <p:cNvPr id="9" name="Rounded Rectangle 8">
              <a:extLst>
                <a:ext uri="{FF2B5EF4-FFF2-40B4-BE49-F238E27FC236}">
                  <a16:creationId xmlns:a16="http://schemas.microsoft.com/office/drawing/2014/main" id="{C2A713B2-F5F3-2F4C-8E36-AF3861FCE6D8}"/>
                </a:ext>
              </a:extLst>
            </p:cNvPr>
            <p:cNvSpPr/>
            <p:nvPr/>
          </p:nvSpPr>
          <p:spPr>
            <a:xfrm>
              <a:off x="3435927" y="4545799"/>
              <a:ext cx="3105151" cy="3393270"/>
            </a:xfrm>
            <a:prstGeom prst="roundRect">
              <a:avLst/>
            </a:prstGeom>
            <a:gradFill>
              <a:gsLst>
                <a:gs pos="15000">
                  <a:srgbClr val="011A5E"/>
                </a:gs>
                <a:gs pos="100000">
                  <a:schemeClr val="accent1">
                    <a:tint val="50000"/>
                    <a:shade val="100000"/>
                    <a:satMod val="350000"/>
                  </a:schemeClr>
                </a:gs>
              </a:gsLst>
              <a:lin ang="5400000" scaled="0"/>
            </a:gradFill>
            <a:ln w="38100">
              <a:solidFill>
                <a:srgbClr val="B44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5BC20F7-3DE9-2D4B-8BF7-0610E70C167C}"/>
                </a:ext>
              </a:extLst>
            </p:cNvPr>
            <p:cNvSpPr txBox="1"/>
            <p:nvPr/>
          </p:nvSpPr>
          <p:spPr>
            <a:xfrm>
              <a:off x="3616903" y="4964474"/>
              <a:ext cx="2770536" cy="2555919"/>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cs typeface="Helvetica"/>
                </a:rPr>
                <a:t>Value results</a:t>
              </a:r>
            </a:p>
            <a:p>
              <a:pPr algn="ctr"/>
              <a:r>
                <a:rPr lang="en-US" sz="2400" b="1" dirty="0">
                  <a:solidFill>
                    <a:schemeClr val="bg1"/>
                  </a:solidFill>
                  <a:latin typeface="Century Gothic" panose="020B0502020202020204" pitchFamily="34" charset="0"/>
                  <a:cs typeface="Helvetica"/>
                </a:rPr>
                <a:t>that are </a:t>
              </a:r>
            </a:p>
            <a:p>
              <a:pPr algn="ctr"/>
              <a:r>
                <a:rPr lang="en-US" sz="2400" b="1" i="1" dirty="0">
                  <a:solidFill>
                    <a:schemeClr val="bg1"/>
                  </a:solidFill>
                  <a:latin typeface="Century Gothic" panose="020B0502020202020204" pitchFamily="34" charset="0"/>
                  <a:cs typeface="Helvetica"/>
                </a:rPr>
                <a:t>useful</a:t>
              </a:r>
            </a:p>
          </p:txBody>
        </p:sp>
      </p:grpSp>
      <p:sp>
        <p:nvSpPr>
          <p:cNvPr id="12" name="TextBox 11">
            <a:extLst>
              <a:ext uri="{FF2B5EF4-FFF2-40B4-BE49-F238E27FC236}">
                <a16:creationId xmlns:a16="http://schemas.microsoft.com/office/drawing/2014/main" id="{3AC349CA-1FBF-ED42-B9BD-EC84C3FEEC96}"/>
              </a:ext>
            </a:extLst>
          </p:cNvPr>
          <p:cNvSpPr txBox="1"/>
          <p:nvPr/>
        </p:nvSpPr>
        <p:spPr>
          <a:xfrm>
            <a:off x="2586866" y="4922104"/>
            <a:ext cx="7018268" cy="461665"/>
          </a:xfrm>
          <a:prstGeom prst="rect">
            <a:avLst/>
          </a:prstGeom>
          <a:noFill/>
        </p:spPr>
        <p:txBody>
          <a:bodyPr wrap="none" rtlCol="0">
            <a:spAutoFit/>
          </a:bodyPr>
          <a:lstStyle/>
          <a:p>
            <a:r>
              <a:rPr lang="en-US" sz="2400" b="1" dirty="0">
                <a:solidFill>
                  <a:srgbClr val="002060"/>
                </a:solidFill>
              </a:rPr>
              <a:t>All, as you CREATE YOUR ‘PROFESSIONAL SELF’!</a:t>
            </a:r>
            <a:endParaRPr lang="en-US" sz="2400" dirty="0">
              <a:solidFill>
                <a:srgbClr val="002060"/>
              </a:solidFill>
            </a:endParaRPr>
          </a:p>
        </p:txBody>
      </p:sp>
      <p:sp>
        <p:nvSpPr>
          <p:cNvPr id="14" name="Slide Number Placeholder 5">
            <a:extLst>
              <a:ext uri="{FF2B5EF4-FFF2-40B4-BE49-F238E27FC236}">
                <a16:creationId xmlns:a16="http://schemas.microsoft.com/office/drawing/2014/main" id="{9DBF0C4D-28E0-3C4F-B85C-20CFB815ED09}"/>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37</a:t>
            </a:fld>
            <a:endParaRPr lang="en-US" dirty="0">
              <a:solidFill>
                <a:srgbClr val="002060"/>
              </a:solidFill>
            </a:endParaRPr>
          </a:p>
        </p:txBody>
      </p:sp>
    </p:spTree>
    <p:custDataLst>
      <p:tags r:id="rId1"/>
    </p:custDataLst>
    <p:extLst>
      <p:ext uri="{BB962C8B-B14F-4D97-AF65-F5344CB8AC3E}">
        <p14:creationId xmlns:p14="http://schemas.microsoft.com/office/powerpoint/2010/main" val="2693611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70000" lnSpcReduction="20000"/>
          </a:bodyPr>
          <a:lstStyle/>
          <a:p>
            <a:r>
              <a:rPr lang="en-US" b="1" i="1" dirty="0">
                <a:solidFill>
                  <a:schemeClr val="bg1"/>
                </a:solidFill>
                <a:latin typeface="Helvetica" pitchFamily="2" charset="0"/>
              </a:rPr>
              <a:t>New Student Welcome and Orientation</a:t>
            </a:r>
          </a:p>
          <a:p>
            <a:r>
              <a:rPr lang="en-US" b="1" i="1" dirty="0">
                <a:solidFill>
                  <a:schemeClr val="bg1"/>
                </a:solidFill>
                <a:latin typeface="Helvetica" pitchFamily="2" charset="0"/>
              </a:rPr>
              <a:t>2024</a:t>
            </a:r>
          </a:p>
          <a:p>
            <a:endParaRPr lang="en-US" dirty="0"/>
          </a:p>
        </p:txBody>
      </p:sp>
      <p:sp>
        <p:nvSpPr>
          <p:cNvPr id="3" name="Title 2"/>
          <p:cNvSpPr>
            <a:spLocks noGrp="1"/>
          </p:cNvSpPr>
          <p:nvPr>
            <p:ph type="ctrTitle"/>
          </p:nvPr>
        </p:nvSpPr>
        <p:spPr/>
        <p:txBody>
          <a:bodyPr/>
          <a:lstStyle/>
          <a:p>
            <a:r>
              <a:rPr lang="en-US" b="1" i="1" dirty="0">
                <a:solidFill>
                  <a:srgbClr val="001D5F"/>
                </a:solidFill>
              </a:rPr>
              <a:t>Ready</a:t>
            </a:r>
            <a:r>
              <a:rPr lang="en-US" b="1" i="1">
                <a:solidFill>
                  <a:srgbClr val="001D5F"/>
                </a:solidFill>
              </a:rPr>
              <a:t>, Set, </a:t>
            </a:r>
            <a:r>
              <a:rPr lang="en-US" b="1" i="1" dirty="0">
                <a:solidFill>
                  <a:srgbClr val="001D5F"/>
                </a:solidFill>
              </a:rPr>
              <a:t>Experiment!</a:t>
            </a:r>
          </a:p>
        </p:txBody>
      </p:sp>
      <p:sp>
        <p:nvSpPr>
          <p:cNvPr id="6" name="TextBox 5">
            <a:extLst>
              <a:ext uri="{FF2B5EF4-FFF2-40B4-BE49-F238E27FC236}">
                <a16:creationId xmlns:a16="http://schemas.microsoft.com/office/drawing/2014/main" id="{DC2BE53D-3696-334B-A18B-9414DF8927B8}"/>
              </a:ext>
            </a:extLst>
          </p:cNvPr>
          <p:cNvSpPr txBox="1">
            <a:spLocks noChangeArrowheads="1"/>
          </p:cNvSpPr>
          <p:nvPr/>
        </p:nvSpPr>
        <p:spPr bwMode="auto">
          <a:xfrm>
            <a:off x="515378" y="5687203"/>
            <a:ext cx="6324600"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002060"/>
                </a:solidFill>
                <a:latin typeface="+mn-lt"/>
                <a:cs typeface="Arial" charset="0"/>
              </a:rPr>
              <a:t>Kurt A. </a:t>
            </a:r>
            <a:r>
              <a:rPr lang="en-US" sz="2000" dirty="0" err="1">
                <a:solidFill>
                  <a:srgbClr val="002060"/>
                </a:solidFill>
                <a:latin typeface="+mn-lt"/>
                <a:cs typeface="Arial" charset="0"/>
              </a:rPr>
              <a:t>Engleka</a:t>
            </a:r>
            <a:r>
              <a:rPr lang="en-US" sz="2000" dirty="0">
                <a:solidFill>
                  <a:srgbClr val="002060"/>
                </a:solidFill>
                <a:latin typeface="+mn-lt"/>
                <a:cs typeface="Arial" charset="0"/>
              </a:rPr>
              <a:t> (</a:t>
            </a:r>
            <a:r>
              <a:rPr lang="en-US" sz="2000" dirty="0" err="1">
                <a:solidFill>
                  <a:srgbClr val="002060"/>
                </a:solidFill>
                <a:latin typeface="+mn-lt"/>
                <a:cs typeface="Arial" charset="0"/>
              </a:rPr>
              <a:t>Ingelkay</a:t>
            </a:r>
            <a:r>
              <a:rPr lang="en-US" sz="2000" dirty="0">
                <a:solidFill>
                  <a:srgbClr val="002060"/>
                </a:solidFill>
                <a:latin typeface="+mn-lt"/>
                <a:cs typeface="Arial" charset="0"/>
              </a:rPr>
              <a:t>, hard “g”) (he/him)</a:t>
            </a:r>
          </a:p>
          <a:p>
            <a:pPr eaLnBrk="1" hangingPunct="1"/>
            <a:endParaRPr lang="en-US" sz="1000" dirty="0">
              <a:solidFill>
                <a:srgbClr val="002060"/>
              </a:solidFill>
              <a:latin typeface="+mn-lt"/>
              <a:cs typeface="Arial" charset="0"/>
            </a:endParaRPr>
          </a:p>
          <a:p>
            <a:pPr eaLnBrk="1" hangingPunct="1"/>
            <a:r>
              <a:rPr lang="en-US" sz="1400" dirty="0">
                <a:solidFill>
                  <a:srgbClr val="002060"/>
                </a:solidFill>
                <a:latin typeface="+mn-lt"/>
                <a:cs typeface="Arial" charset="0"/>
              </a:rPr>
              <a:t>Adjunct Assistant Professor, Cell &amp; Dev </a:t>
            </a:r>
            <a:r>
              <a:rPr lang="en-US" sz="1400" dirty="0" err="1">
                <a:solidFill>
                  <a:srgbClr val="002060"/>
                </a:solidFill>
                <a:latin typeface="+mn-lt"/>
                <a:cs typeface="Arial" charset="0"/>
              </a:rPr>
              <a:t>Biol</a:t>
            </a:r>
            <a:endParaRPr lang="en-US" sz="1400" dirty="0">
              <a:solidFill>
                <a:srgbClr val="002060"/>
              </a:solidFill>
              <a:latin typeface="+mn-lt"/>
              <a:cs typeface="Arial" charset="0"/>
            </a:endParaRPr>
          </a:p>
          <a:p>
            <a:pPr eaLnBrk="1" hangingPunct="1"/>
            <a:r>
              <a:rPr lang="en-US" sz="1400" dirty="0">
                <a:solidFill>
                  <a:srgbClr val="002060"/>
                </a:solidFill>
                <a:latin typeface="+mn-lt"/>
                <a:cs typeface="Arial" charset="0"/>
              </a:rPr>
              <a:t>Director of Curriculum, BGS</a:t>
            </a:r>
          </a:p>
        </p:txBody>
      </p:sp>
      <p:sp>
        <p:nvSpPr>
          <p:cNvPr id="8" name="TextBox 7">
            <a:extLst>
              <a:ext uri="{FF2B5EF4-FFF2-40B4-BE49-F238E27FC236}">
                <a16:creationId xmlns:a16="http://schemas.microsoft.com/office/drawing/2014/main" id="{2D4CBFE9-46D8-B742-AA12-A30FFAF3D10A}"/>
              </a:ext>
            </a:extLst>
          </p:cNvPr>
          <p:cNvSpPr txBox="1"/>
          <p:nvPr/>
        </p:nvSpPr>
        <p:spPr>
          <a:xfrm>
            <a:off x="4475275" y="6134579"/>
            <a:ext cx="3433953" cy="523220"/>
          </a:xfrm>
          <a:prstGeom prst="rect">
            <a:avLst/>
          </a:prstGeom>
          <a:noFill/>
        </p:spPr>
        <p:txBody>
          <a:bodyPr wrap="none" rtlCol="0">
            <a:spAutoFit/>
          </a:bodyPr>
          <a:lstStyle/>
          <a:p>
            <a:r>
              <a:rPr lang="en-US" sz="1400" dirty="0" err="1">
                <a:solidFill>
                  <a:srgbClr val="002060"/>
                </a:solidFill>
                <a:cs typeface="Arial" charset="0"/>
              </a:rPr>
              <a:t>kengleka@pennmedicine.upenn.edu</a:t>
            </a:r>
            <a:endParaRPr lang="en-US" sz="1400" dirty="0">
              <a:solidFill>
                <a:srgbClr val="002060"/>
              </a:solidFill>
              <a:cs typeface="Arial" charset="0"/>
            </a:endParaRPr>
          </a:p>
          <a:p>
            <a:r>
              <a:rPr lang="en-US" sz="1400" dirty="0" err="1">
                <a:solidFill>
                  <a:srgbClr val="002060"/>
                </a:solidFill>
              </a:rPr>
              <a:t>orcid.org</a:t>
            </a:r>
            <a:r>
              <a:rPr lang="en-US" sz="1400" dirty="0">
                <a:solidFill>
                  <a:srgbClr val="002060"/>
                </a:solidFill>
              </a:rPr>
              <a:t>/0000-0001-5539-4076</a:t>
            </a:r>
          </a:p>
        </p:txBody>
      </p:sp>
      <p:pic>
        <p:nvPicPr>
          <p:cNvPr id="9" name="Picture 8">
            <a:extLst>
              <a:ext uri="{FF2B5EF4-FFF2-40B4-BE49-F238E27FC236}">
                <a16:creationId xmlns:a16="http://schemas.microsoft.com/office/drawing/2014/main" id="{85FFC1E4-6B4C-724C-96DE-43A3BFAE4C30}"/>
              </a:ext>
            </a:extLst>
          </p:cNvPr>
          <p:cNvPicPr>
            <a:picLocks noChangeAspect="1"/>
          </p:cNvPicPr>
          <p:nvPr/>
        </p:nvPicPr>
        <p:blipFill>
          <a:blip r:embed="rId3"/>
          <a:stretch>
            <a:fillRect/>
          </a:stretch>
        </p:blipFill>
        <p:spPr>
          <a:xfrm>
            <a:off x="9953792" y="6179645"/>
            <a:ext cx="1692166" cy="457200"/>
          </a:xfrm>
          <a:prstGeom prst="rect">
            <a:avLst/>
          </a:prstGeom>
        </p:spPr>
      </p:pic>
    </p:spTree>
    <p:extLst>
      <p:ext uri="{BB962C8B-B14F-4D97-AF65-F5344CB8AC3E}">
        <p14:creationId xmlns:p14="http://schemas.microsoft.com/office/powerpoint/2010/main" val="17301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2E2BA-D6C8-A740-AA3D-180D732E9A41}"/>
              </a:ext>
            </a:extLst>
          </p:cNvPr>
          <p:cNvSpPr>
            <a:spLocks noGrp="1"/>
          </p:cNvSpPr>
          <p:nvPr>
            <p:ph type="title"/>
          </p:nvPr>
        </p:nvSpPr>
        <p:spPr/>
        <p:txBody>
          <a:bodyPr>
            <a:normAutofit/>
          </a:bodyPr>
          <a:lstStyle/>
          <a:p>
            <a:r>
              <a:rPr lang="en-US" dirty="0"/>
              <a:t>Two Sides of Same Coin</a:t>
            </a:r>
            <a:br>
              <a:rPr lang="en-US" dirty="0"/>
            </a:br>
            <a:r>
              <a:rPr lang="en-US" sz="2700" dirty="0"/>
              <a:t>- either side you win -</a:t>
            </a:r>
          </a:p>
        </p:txBody>
      </p:sp>
      <p:sp>
        <p:nvSpPr>
          <p:cNvPr id="6" name="TextBox 5">
            <a:extLst>
              <a:ext uri="{FF2B5EF4-FFF2-40B4-BE49-F238E27FC236}">
                <a16:creationId xmlns:a16="http://schemas.microsoft.com/office/drawing/2014/main" id="{EF83D489-BDE5-7049-B49F-8EF0FE156662}"/>
              </a:ext>
            </a:extLst>
          </p:cNvPr>
          <p:cNvSpPr txBox="1"/>
          <p:nvPr/>
        </p:nvSpPr>
        <p:spPr>
          <a:xfrm>
            <a:off x="1945481" y="5843589"/>
            <a:ext cx="8301038" cy="830997"/>
          </a:xfrm>
          <a:prstGeom prst="rect">
            <a:avLst/>
          </a:prstGeom>
          <a:noFill/>
        </p:spPr>
        <p:txBody>
          <a:bodyPr wrap="square" rtlCol="0">
            <a:spAutoFit/>
          </a:bodyPr>
          <a:lstStyle/>
          <a:p>
            <a:pPr algn="ctr"/>
            <a:r>
              <a:rPr lang="en-US" sz="2400" b="1" dirty="0">
                <a:solidFill>
                  <a:srgbClr val="002060"/>
                </a:solidFill>
              </a:rPr>
              <a:t>Mandate that research be ethically sound and of rigorous methodological quality.</a:t>
            </a:r>
          </a:p>
        </p:txBody>
      </p:sp>
      <p:grpSp>
        <p:nvGrpSpPr>
          <p:cNvPr id="12" name="Group 11">
            <a:extLst>
              <a:ext uri="{FF2B5EF4-FFF2-40B4-BE49-F238E27FC236}">
                <a16:creationId xmlns:a16="http://schemas.microsoft.com/office/drawing/2014/main" id="{6C0102D2-409E-8447-BAFC-AB444E562BC3}"/>
              </a:ext>
            </a:extLst>
          </p:cNvPr>
          <p:cNvGrpSpPr/>
          <p:nvPr/>
        </p:nvGrpSpPr>
        <p:grpSpPr>
          <a:xfrm>
            <a:off x="2794254" y="2191797"/>
            <a:ext cx="6603492" cy="2907792"/>
            <a:chOff x="950096" y="2191797"/>
            <a:chExt cx="6603492" cy="2907792"/>
          </a:xfrm>
        </p:grpSpPr>
        <p:sp>
          <p:nvSpPr>
            <p:cNvPr id="8" name="Oval 7">
              <a:extLst>
                <a:ext uri="{FF2B5EF4-FFF2-40B4-BE49-F238E27FC236}">
                  <a16:creationId xmlns:a16="http://schemas.microsoft.com/office/drawing/2014/main" id="{A9E72975-AE22-7B4B-B07D-A8D73B251503}"/>
                </a:ext>
              </a:extLst>
            </p:cNvPr>
            <p:cNvSpPr>
              <a:spLocks noChangeAspect="1"/>
            </p:cNvSpPr>
            <p:nvPr/>
          </p:nvSpPr>
          <p:spPr>
            <a:xfrm>
              <a:off x="950096" y="2191797"/>
              <a:ext cx="2907792" cy="2907792"/>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D7F56EA-0442-6145-BE62-478251FACDCC}"/>
                </a:ext>
              </a:extLst>
            </p:cNvPr>
            <p:cNvSpPr txBox="1"/>
            <p:nvPr/>
          </p:nvSpPr>
          <p:spPr>
            <a:xfrm>
              <a:off x="1023824" y="2860863"/>
              <a:ext cx="2760337" cy="1569660"/>
            </a:xfrm>
            <a:prstGeom prst="rect">
              <a:avLst/>
            </a:prstGeom>
            <a:noFill/>
          </p:spPr>
          <p:txBody>
            <a:bodyPr wrap="square" rtlCol="0">
              <a:spAutoFit/>
            </a:bodyPr>
            <a:lstStyle/>
            <a:p>
              <a:pPr algn="ctr"/>
              <a:r>
                <a:rPr lang="en-US" sz="2400" b="1" i="1" dirty="0">
                  <a:solidFill>
                    <a:schemeClr val="bg1"/>
                  </a:solidFill>
                </a:rPr>
                <a:t>Responsible Conduct of Research</a:t>
              </a:r>
            </a:p>
            <a:p>
              <a:pPr algn="ctr"/>
              <a:r>
                <a:rPr lang="en-US" sz="2400" b="1" i="1" dirty="0">
                  <a:solidFill>
                    <a:schemeClr val="bg1"/>
                  </a:solidFill>
                </a:rPr>
                <a:t>(RCR)</a:t>
              </a:r>
            </a:p>
          </p:txBody>
        </p:sp>
        <p:sp>
          <p:nvSpPr>
            <p:cNvPr id="10" name="Oval 9">
              <a:extLst>
                <a:ext uri="{FF2B5EF4-FFF2-40B4-BE49-F238E27FC236}">
                  <a16:creationId xmlns:a16="http://schemas.microsoft.com/office/drawing/2014/main" id="{78D66B43-167F-2048-9775-61AB00EE7401}"/>
                </a:ext>
              </a:extLst>
            </p:cNvPr>
            <p:cNvSpPr>
              <a:spLocks noChangeAspect="1"/>
            </p:cNvSpPr>
            <p:nvPr/>
          </p:nvSpPr>
          <p:spPr>
            <a:xfrm>
              <a:off x="4645796" y="2191797"/>
              <a:ext cx="2907792" cy="2907792"/>
            </a:xfrm>
            <a:prstGeom prst="ellipse">
              <a:avLst/>
            </a:prstGeom>
            <a:gradFill>
              <a:gsLst>
                <a:gs pos="44000">
                  <a:srgbClr val="B44A5B"/>
                </a:gs>
                <a:gs pos="100000">
                  <a:srgbClr val="EFEFEF"/>
                </a:gs>
              </a:gsLst>
              <a:lin ang="16200000" scaled="0"/>
            </a:gradFill>
            <a:ln w="38100">
              <a:solidFill>
                <a:srgbClr val="001D5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930564E-9417-8D40-838C-A2495BE569ED}"/>
                </a:ext>
              </a:extLst>
            </p:cNvPr>
            <p:cNvSpPr txBox="1"/>
            <p:nvPr/>
          </p:nvSpPr>
          <p:spPr>
            <a:xfrm>
              <a:off x="4719524" y="2860863"/>
              <a:ext cx="2760337" cy="1569660"/>
            </a:xfrm>
            <a:prstGeom prst="rect">
              <a:avLst/>
            </a:prstGeom>
            <a:noFill/>
          </p:spPr>
          <p:txBody>
            <a:bodyPr wrap="square" rtlCol="0">
              <a:spAutoFit/>
            </a:bodyPr>
            <a:lstStyle/>
            <a:p>
              <a:pPr algn="ctr"/>
              <a:r>
                <a:rPr lang="en-US" sz="2400" b="1" i="1" dirty="0">
                  <a:solidFill>
                    <a:schemeClr val="bg1"/>
                  </a:solidFill>
                </a:rPr>
                <a:t>Scientific Rigor and Reproducibility</a:t>
              </a:r>
            </a:p>
            <a:p>
              <a:pPr algn="ctr"/>
              <a:r>
                <a:rPr lang="en-US" sz="2400" b="1" i="1" dirty="0">
                  <a:solidFill>
                    <a:schemeClr val="bg1"/>
                  </a:solidFill>
                </a:rPr>
                <a:t>(SRR)</a:t>
              </a:r>
            </a:p>
          </p:txBody>
        </p:sp>
      </p:grpSp>
      <p:sp>
        <p:nvSpPr>
          <p:cNvPr id="13" name="Slide Number Placeholder 5">
            <a:extLst>
              <a:ext uri="{FF2B5EF4-FFF2-40B4-BE49-F238E27FC236}">
                <a16:creationId xmlns:a16="http://schemas.microsoft.com/office/drawing/2014/main" id="{9A13019D-9970-6846-AAC9-05A65F298CD7}"/>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39</a:t>
            </a:fld>
            <a:endParaRPr lang="en-US" dirty="0">
              <a:solidFill>
                <a:srgbClr val="002060"/>
              </a:solidFill>
            </a:endParaRPr>
          </a:p>
        </p:txBody>
      </p:sp>
    </p:spTree>
    <p:extLst>
      <p:ext uri="{BB962C8B-B14F-4D97-AF65-F5344CB8AC3E}">
        <p14:creationId xmlns:p14="http://schemas.microsoft.com/office/powerpoint/2010/main" val="1350682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9560-200D-9244-8984-6DA0B03FF043}"/>
              </a:ext>
            </a:extLst>
          </p:cNvPr>
          <p:cNvSpPr>
            <a:spLocks noGrp="1"/>
          </p:cNvSpPr>
          <p:nvPr>
            <p:ph type="title"/>
          </p:nvPr>
        </p:nvSpPr>
        <p:spPr/>
        <p:txBody>
          <a:bodyPr/>
          <a:lstStyle/>
          <a:p>
            <a:r>
              <a:rPr lang="en-US" dirty="0"/>
              <a:t>YOU as A </a:t>
            </a:r>
            <a:r>
              <a:rPr lang="en-US" dirty="0" err="1"/>
              <a:t>SCIENTIst</a:t>
            </a:r>
            <a:endParaRPr lang="en-US" dirty="0"/>
          </a:p>
        </p:txBody>
      </p:sp>
      <p:grpSp>
        <p:nvGrpSpPr>
          <p:cNvPr id="4" name="Group 3">
            <a:extLst>
              <a:ext uri="{FF2B5EF4-FFF2-40B4-BE49-F238E27FC236}">
                <a16:creationId xmlns:a16="http://schemas.microsoft.com/office/drawing/2014/main" id="{ADAB1058-3EE6-4E44-BBDB-5C6EF73518B4}"/>
              </a:ext>
            </a:extLst>
          </p:cNvPr>
          <p:cNvGrpSpPr>
            <a:grpSpLocks noChangeAspect="1"/>
          </p:cNvGrpSpPr>
          <p:nvPr/>
        </p:nvGrpSpPr>
        <p:grpSpPr>
          <a:xfrm>
            <a:off x="4212360" y="1832999"/>
            <a:ext cx="3801503" cy="4572000"/>
            <a:chOff x="1896966" y="118499"/>
            <a:chExt cx="5398133" cy="6492240"/>
          </a:xfrm>
        </p:grpSpPr>
        <p:sp>
          <p:nvSpPr>
            <p:cNvPr id="5" name="Oval 4">
              <a:extLst>
                <a:ext uri="{FF2B5EF4-FFF2-40B4-BE49-F238E27FC236}">
                  <a16:creationId xmlns:a16="http://schemas.microsoft.com/office/drawing/2014/main" id="{39CE753D-D887-E041-8B01-FE05E57FC20D}"/>
                </a:ext>
              </a:extLst>
            </p:cNvPr>
            <p:cNvSpPr/>
            <p:nvPr/>
          </p:nvSpPr>
          <p:spPr>
            <a:xfrm>
              <a:off x="2048849" y="814048"/>
              <a:ext cx="5049456" cy="5049456"/>
            </a:xfrm>
            <a:prstGeom prst="ellipse">
              <a:avLst/>
            </a:prstGeom>
            <a:noFill/>
            <a:ln w="762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6F06C089-7456-6B49-93AB-9D19F9336AA3}"/>
                </a:ext>
              </a:extLst>
            </p:cNvPr>
            <p:cNvSpPr/>
            <p:nvPr/>
          </p:nvSpPr>
          <p:spPr>
            <a:xfrm rot="2700000" flipH="1">
              <a:off x="3732001" y="4927587"/>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ardrop 6">
              <a:extLst>
                <a:ext uri="{FF2B5EF4-FFF2-40B4-BE49-F238E27FC236}">
                  <a16:creationId xmlns:a16="http://schemas.microsoft.com/office/drawing/2014/main" id="{38796952-9934-6F47-B85E-B86891AA8C26}"/>
                </a:ext>
              </a:extLst>
            </p:cNvPr>
            <p:cNvSpPr/>
            <p:nvPr/>
          </p:nvSpPr>
          <p:spPr>
            <a:xfrm rot="2700000" flipV="1">
              <a:off x="3732001" y="118499"/>
              <a:ext cx="1683152" cy="1683152"/>
            </a:xfrm>
            <a:prstGeom prst="teardrop">
              <a:avLst/>
            </a:prstGeom>
            <a:gradFill>
              <a:gsLst>
                <a:gs pos="15000">
                  <a:srgbClr val="011A5E"/>
                </a:gs>
                <a:gs pos="100000">
                  <a:schemeClr val="accent1">
                    <a:tint val="50000"/>
                    <a:shade val="100000"/>
                    <a:satMod val="350000"/>
                  </a:schemeClr>
                </a:gs>
              </a:gsLst>
            </a:gradFill>
            <a:ln w="38100">
              <a:solidFill>
                <a:srgbClr val="B44A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ardrop 7">
              <a:extLst>
                <a:ext uri="{FF2B5EF4-FFF2-40B4-BE49-F238E27FC236}">
                  <a16:creationId xmlns:a16="http://schemas.microsoft.com/office/drawing/2014/main" id="{26DAC0B9-CEB9-624B-A240-D0F48A39B2A4}"/>
                </a:ext>
              </a:extLst>
            </p:cNvPr>
            <p:cNvSpPr/>
            <p:nvPr/>
          </p:nvSpPr>
          <p:spPr>
            <a:xfrm rot="5191193">
              <a:off x="1960430" y="763553"/>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ardrop 8">
              <a:extLst>
                <a:ext uri="{FF2B5EF4-FFF2-40B4-BE49-F238E27FC236}">
                  <a16:creationId xmlns:a16="http://schemas.microsoft.com/office/drawing/2014/main" id="{495BA8FB-B67F-2146-90A8-B497613EE426}"/>
                </a:ext>
              </a:extLst>
            </p:cNvPr>
            <p:cNvSpPr/>
            <p:nvPr/>
          </p:nvSpPr>
          <p:spPr>
            <a:xfrm rot="16408807" flipH="1">
              <a:off x="5579208" y="763552"/>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ardrop 9">
              <a:extLst>
                <a:ext uri="{FF2B5EF4-FFF2-40B4-BE49-F238E27FC236}">
                  <a16:creationId xmlns:a16="http://schemas.microsoft.com/office/drawing/2014/main" id="{C21B049C-E6BE-7F4D-BF4B-73D3E29E8436}"/>
                </a:ext>
              </a:extLst>
            </p:cNvPr>
            <p:cNvSpPr/>
            <p:nvPr/>
          </p:nvSpPr>
          <p:spPr>
            <a:xfrm rot="5191193" flipH="1" flipV="1">
              <a:off x="5579208" y="4296486"/>
              <a:ext cx="1683152" cy="1683153"/>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467F076D-8051-E048-B7D0-C6F09554C9C5}"/>
                </a:ext>
              </a:extLst>
            </p:cNvPr>
            <p:cNvSpPr/>
            <p:nvPr/>
          </p:nvSpPr>
          <p:spPr>
            <a:xfrm rot="16408807" flipV="1">
              <a:off x="1960430" y="4296486"/>
              <a:ext cx="1683152" cy="1683153"/>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05C5550-A8D7-A443-B728-600B0CCDA545}"/>
                </a:ext>
              </a:extLst>
            </p:cNvPr>
            <p:cNvSpPr txBox="1"/>
            <p:nvPr/>
          </p:nvSpPr>
          <p:spPr>
            <a:xfrm>
              <a:off x="5546473" y="4919540"/>
              <a:ext cx="1748626" cy="437043"/>
            </a:xfrm>
            <a:prstGeom prst="rect">
              <a:avLst/>
            </a:prstGeom>
            <a:noFill/>
          </p:spPr>
          <p:txBody>
            <a:bodyPr wrap="none" rtlCol="0">
              <a:spAutoFit/>
            </a:bodyPr>
            <a:lstStyle/>
            <a:p>
              <a:pPr algn="ctr"/>
              <a:r>
                <a:rPr lang="en-US" sz="1400" b="1" u="sng" dirty="0">
                  <a:solidFill>
                    <a:schemeClr val="bg1"/>
                  </a:solidFill>
                </a:rPr>
                <a:t>Publications</a:t>
              </a:r>
            </a:p>
          </p:txBody>
        </p:sp>
        <p:sp>
          <p:nvSpPr>
            <p:cNvPr id="13" name="TextBox 12">
              <a:extLst>
                <a:ext uri="{FF2B5EF4-FFF2-40B4-BE49-F238E27FC236}">
                  <a16:creationId xmlns:a16="http://schemas.microsoft.com/office/drawing/2014/main" id="{969E783C-7011-D64F-94DA-1C482E351D6A}"/>
                </a:ext>
              </a:extLst>
            </p:cNvPr>
            <p:cNvSpPr txBox="1"/>
            <p:nvPr/>
          </p:nvSpPr>
          <p:spPr>
            <a:xfrm>
              <a:off x="5758910" y="1235276"/>
              <a:ext cx="1375318" cy="742972"/>
            </a:xfrm>
            <a:prstGeom prst="rect">
              <a:avLst/>
            </a:prstGeom>
            <a:noFill/>
          </p:spPr>
          <p:txBody>
            <a:bodyPr wrap="none" rtlCol="0">
              <a:spAutoFit/>
            </a:bodyPr>
            <a:lstStyle/>
            <a:p>
              <a:pPr algn="ctr"/>
              <a:r>
                <a:rPr lang="en-US" sz="1400" b="1" u="sng" dirty="0">
                  <a:solidFill>
                    <a:schemeClr val="bg1"/>
                  </a:solidFill>
                </a:rPr>
                <a:t>Other</a:t>
              </a:r>
            </a:p>
            <a:p>
              <a:pPr algn="ctr"/>
              <a:r>
                <a:rPr lang="en-US" sz="1400" b="1" u="sng" dirty="0">
                  <a:solidFill>
                    <a:schemeClr val="bg1"/>
                  </a:solidFill>
                </a:rPr>
                <a:t>Scientists</a:t>
              </a:r>
            </a:p>
          </p:txBody>
        </p:sp>
        <p:sp>
          <p:nvSpPr>
            <p:cNvPr id="14" name="Oval 13">
              <a:extLst>
                <a:ext uri="{FF2B5EF4-FFF2-40B4-BE49-F238E27FC236}">
                  <a16:creationId xmlns:a16="http://schemas.microsoft.com/office/drawing/2014/main" id="{731B1C13-D08B-2E4E-9CD0-172B0D5F4890}"/>
                </a:ext>
              </a:extLst>
            </p:cNvPr>
            <p:cNvSpPr>
              <a:spLocks noChangeAspect="1"/>
            </p:cNvSpPr>
            <p:nvPr/>
          </p:nvSpPr>
          <p:spPr>
            <a:xfrm>
              <a:off x="3482252" y="2264282"/>
              <a:ext cx="2182648" cy="2182648"/>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09A73F8-988E-B64B-A019-30647957DDCE}"/>
                </a:ext>
              </a:extLst>
            </p:cNvPr>
            <p:cNvSpPr txBox="1"/>
            <p:nvPr/>
          </p:nvSpPr>
          <p:spPr>
            <a:xfrm>
              <a:off x="3488783" y="2984120"/>
              <a:ext cx="2169586" cy="742972"/>
            </a:xfrm>
            <a:prstGeom prst="rect">
              <a:avLst/>
            </a:prstGeom>
            <a:noFill/>
          </p:spPr>
          <p:txBody>
            <a:bodyPr wrap="square" rtlCol="0">
              <a:spAutoFit/>
            </a:bodyPr>
            <a:lstStyle/>
            <a:p>
              <a:pPr algn="ctr"/>
              <a:r>
                <a:rPr lang="en-US" sz="1400" b="1" u="sng" dirty="0">
                  <a:solidFill>
                    <a:schemeClr val="bg1"/>
                  </a:solidFill>
                </a:rPr>
                <a:t>You as a</a:t>
              </a:r>
            </a:p>
            <a:p>
              <a:pPr algn="ctr"/>
              <a:r>
                <a:rPr lang="en-US" sz="1400" b="1" u="sng" dirty="0">
                  <a:solidFill>
                    <a:schemeClr val="bg1"/>
                  </a:solidFill>
                </a:rPr>
                <a:t>Scientist</a:t>
              </a:r>
            </a:p>
          </p:txBody>
        </p:sp>
        <p:sp>
          <p:nvSpPr>
            <p:cNvPr id="16" name="TextBox 15">
              <a:extLst>
                <a:ext uri="{FF2B5EF4-FFF2-40B4-BE49-F238E27FC236}">
                  <a16:creationId xmlns:a16="http://schemas.microsoft.com/office/drawing/2014/main" id="{8942D3E5-E0DD-3844-88F8-B4D8BCA1423C}"/>
                </a:ext>
              </a:extLst>
            </p:cNvPr>
            <p:cNvSpPr txBox="1"/>
            <p:nvPr/>
          </p:nvSpPr>
          <p:spPr>
            <a:xfrm>
              <a:off x="3865432" y="5471736"/>
              <a:ext cx="1416292" cy="437043"/>
            </a:xfrm>
            <a:prstGeom prst="rect">
              <a:avLst/>
            </a:prstGeom>
            <a:noFill/>
          </p:spPr>
          <p:txBody>
            <a:bodyPr wrap="none" rtlCol="0">
              <a:spAutoFit/>
            </a:bodyPr>
            <a:lstStyle/>
            <a:p>
              <a:pPr algn="ctr"/>
              <a:r>
                <a:rPr lang="en-US" sz="1400" b="1" u="sng" dirty="0">
                  <a:solidFill>
                    <a:schemeClr val="bg1"/>
                  </a:solidFill>
                </a:rPr>
                <a:t>Research</a:t>
              </a:r>
            </a:p>
          </p:txBody>
        </p:sp>
        <p:sp>
          <p:nvSpPr>
            <p:cNvPr id="17" name="TextBox 16">
              <a:extLst>
                <a:ext uri="{FF2B5EF4-FFF2-40B4-BE49-F238E27FC236}">
                  <a16:creationId xmlns:a16="http://schemas.microsoft.com/office/drawing/2014/main" id="{B1B317E8-C29A-B947-8005-DAAD4A82DBF4}"/>
                </a:ext>
              </a:extLst>
            </p:cNvPr>
            <p:cNvSpPr txBox="1"/>
            <p:nvPr/>
          </p:nvSpPr>
          <p:spPr>
            <a:xfrm>
              <a:off x="1976637" y="1307701"/>
              <a:ext cx="1650747" cy="437043"/>
            </a:xfrm>
            <a:prstGeom prst="rect">
              <a:avLst/>
            </a:prstGeom>
            <a:noFill/>
          </p:spPr>
          <p:txBody>
            <a:bodyPr wrap="none" rtlCol="0">
              <a:spAutoFit/>
            </a:bodyPr>
            <a:lstStyle/>
            <a:p>
              <a:pPr algn="ctr"/>
              <a:r>
                <a:rPr lang="en-US" sz="1400" b="1" u="sng" dirty="0">
                  <a:solidFill>
                    <a:schemeClr val="bg1"/>
                  </a:solidFill>
                </a:rPr>
                <a:t>Institutional</a:t>
              </a:r>
            </a:p>
          </p:txBody>
        </p:sp>
        <p:sp>
          <p:nvSpPr>
            <p:cNvPr id="18" name="TextBox 17">
              <a:extLst>
                <a:ext uri="{FF2B5EF4-FFF2-40B4-BE49-F238E27FC236}">
                  <a16:creationId xmlns:a16="http://schemas.microsoft.com/office/drawing/2014/main" id="{4AA4A46A-548C-254F-AA44-5FF79B5F7AD4}"/>
                </a:ext>
              </a:extLst>
            </p:cNvPr>
            <p:cNvSpPr txBox="1"/>
            <p:nvPr/>
          </p:nvSpPr>
          <p:spPr>
            <a:xfrm>
              <a:off x="1896966" y="4766575"/>
              <a:ext cx="1810086" cy="742972"/>
            </a:xfrm>
            <a:prstGeom prst="rect">
              <a:avLst/>
            </a:prstGeom>
            <a:noFill/>
          </p:spPr>
          <p:txBody>
            <a:bodyPr wrap="none" rtlCol="0">
              <a:spAutoFit/>
            </a:bodyPr>
            <a:lstStyle/>
            <a:p>
              <a:pPr algn="ctr"/>
              <a:r>
                <a:rPr lang="en-US" sz="1400" b="1" u="sng" dirty="0">
                  <a:solidFill>
                    <a:schemeClr val="bg1"/>
                  </a:solidFill>
                </a:rPr>
                <a:t>Funding</a:t>
              </a:r>
            </a:p>
            <a:p>
              <a:pPr algn="ctr"/>
              <a:r>
                <a:rPr lang="en-US" sz="1400" b="1" u="sng" dirty="0">
                  <a:solidFill>
                    <a:schemeClr val="bg1"/>
                  </a:solidFill>
                </a:rPr>
                <a:t>Applications</a:t>
              </a:r>
            </a:p>
          </p:txBody>
        </p:sp>
        <p:sp>
          <p:nvSpPr>
            <p:cNvPr id="19" name="TextBox 18">
              <a:extLst>
                <a:ext uri="{FF2B5EF4-FFF2-40B4-BE49-F238E27FC236}">
                  <a16:creationId xmlns:a16="http://schemas.microsoft.com/office/drawing/2014/main" id="{AAADE5CB-7D03-4341-9B26-AD48673A7F89}"/>
                </a:ext>
              </a:extLst>
            </p:cNvPr>
            <p:cNvSpPr txBox="1"/>
            <p:nvPr/>
          </p:nvSpPr>
          <p:spPr>
            <a:xfrm>
              <a:off x="3912095" y="588589"/>
              <a:ext cx="1322964" cy="742972"/>
            </a:xfrm>
            <a:prstGeom prst="rect">
              <a:avLst/>
            </a:prstGeom>
            <a:noFill/>
          </p:spPr>
          <p:txBody>
            <a:bodyPr wrap="none" rtlCol="0">
              <a:spAutoFit/>
            </a:bodyPr>
            <a:lstStyle/>
            <a:p>
              <a:pPr algn="ctr"/>
              <a:r>
                <a:rPr lang="en-US" sz="1400" b="1" u="sng" dirty="0">
                  <a:solidFill>
                    <a:schemeClr val="bg1"/>
                  </a:solidFill>
                </a:rPr>
                <a:t>Self-</a:t>
              </a:r>
            </a:p>
            <a:p>
              <a:pPr algn="ctr"/>
              <a:r>
                <a:rPr lang="en-US" sz="1400" b="1" u="sng" dirty="0">
                  <a:solidFill>
                    <a:schemeClr val="bg1"/>
                  </a:solidFill>
                </a:rPr>
                <a:t>Learning</a:t>
              </a:r>
            </a:p>
          </p:txBody>
        </p:sp>
      </p:grpSp>
      <p:sp>
        <p:nvSpPr>
          <p:cNvPr id="21" name="Slide Number Placeholder 5">
            <a:extLst>
              <a:ext uri="{FF2B5EF4-FFF2-40B4-BE49-F238E27FC236}">
                <a16:creationId xmlns:a16="http://schemas.microsoft.com/office/drawing/2014/main" id="{1D227E9D-D4B1-B241-AEF2-99AC0FB3C7BB}"/>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4</a:t>
            </a:fld>
            <a:endParaRPr lang="en-US" dirty="0">
              <a:solidFill>
                <a:srgbClr val="002060"/>
              </a:solidFill>
            </a:endParaRPr>
          </a:p>
        </p:txBody>
      </p:sp>
    </p:spTree>
    <p:extLst>
      <p:ext uri="{BB962C8B-B14F-4D97-AF65-F5344CB8AC3E}">
        <p14:creationId xmlns:p14="http://schemas.microsoft.com/office/powerpoint/2010/main" val="4125151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731E1-CF84-614E-9EE5-775E0EF659A5}"/>
              </a:ext>
            </a:extLst>
          </p:cNvPr>
          <p:cNvSpPr>
            <a:spLocks noGrp="1"/>
          </p:cNvSpPr>
          <p:nvPr>
            <p:ph type="title"/>
          </p:nvPr>
        </p:nvSpPr>
        <p:spPr/>
        <p:txBody>
          <a:bodyPr>
            <a:normAutofit fontScale="90000"/>
          </a:bodyPr>
          <a:lstStyle/>
          <a:p>
            <a:r>
              <a:rPr lang="en-US" dirty="0"/>
              <a:t>Reproducibility is foundational but difficult to achieve</a:t>
            </a:r>
          </a:p>
        </p:txBody>
      </p:sp>
      <p:pic>
        <p:nvPicPr>
          <p:cNvPr id="4" name="Picture 3">
            <a:extLst>
              <a:ext uri="{FF2B5EF4-FFF2-40B4-BE49-F238E27FC236}">
                <a16:creationId xmlns:a16="http://schemas.microsoft.com/office/drawing/2014/main" id="{4A8E5A1F-4B6E-A04D-95E0-456B7D6DF92E}"/>
              </a:ext>
            </a:extLst>
          </p:cNvPr>
          <p:cNvPicPr>
            <a:picLocks noChangeAspect="1"/>
          </p:cNvPicPr>
          <p:nvPr/>
        </p:nvPicPr>
        <p:blipFill>
          <a:blip r:embed="rId3"/>
          <a:stretch>
            <a:fillRect/>
          </a:stretch>
        </p:blipFill>
        <p:spPr>
          <a:xfrm>
            <a:off x="4420816" y="2246115"/>
            <a:ext cx="4761285" cy="1124866"/>
          </a:xfrm>
          <a:prstGeom prst="rect">
            <a:avLst/>
          </a:prstGeom>
        </p:spPr>
      </p:pic>
      <p:pic>
        <p:nvPicPr>
          <p:cNvPr id="5" name="Picture 4">
            <a:extLst>
              <a:ext uri="{FF2B5EF4-FFF2-40B4-BE49-F238E27FC236}">
                <a16:creationId xmlns:a16="http://schemas.microsoft.com/office/drawing/2014/main" id="{61CCFB5B-7BCE-AB43-9493-8264B08A1439}"/>
              </a:ext>
            </a:extLst>
          </p:cNvPr>
          <p:cNvPicPr>
            <a:picLocks noChangeAspect="1"/>
          </p:cNvPicPr>
          <p:nvPr/>
        </p:nvPicPr>
        <p:blipFill>
          <a:blip r:embed="rId4"/>
          <a:stretch>
            <a:fillRect/>
          </a:stretch>
        </p:blipFill>
        <p:spPr>
          <a:xfrm>
            <a:off x="2848928" y="2246114"/>
            <a:ext cx="1390650" cy="571500"/>
          </a:xfrm>
          <a:prstGeom prst="rect">
            <a:avLst/>
          </a:prstGeom>
        </p:spPr>
      </p:pic>
      <p:pic>
        <p:nvPicPr>
          <p:cNvPr id="6" name="Picture 5">
            <a:extLst>
              <a:ext uri="{FF2B5EF4-FFF2-40B4-BE49-F238E27FC236}">
                <a16:creationId xmlns:a16="http://schemas.microsoft.com/office/drawing/2014/main" id="{3AF1F9C6-AF6E-704E-8414-9B5C412F3EC9}"/>
              </a:ext>
            </a:extLst>
          </p:cNvPr>
          <p:cNvPicPr>
            <a:picLocks noChangeAspect="1"/>
          </p:cNvPicPr>
          <p:nvPr/>
        </p:nvPicPr>
        <p:blipFill>
          <a:blip r:embed="rId5"/>
          <a:stretch>
            <a:fillRect/>
          </a:stretch>
        </p:blipFill>
        <p:spPr>
          <a:xfrm>
            <a:off x="2947036" y="3673995"/>
            <a:ext cx="4391025" cy="1581150"/>
          </a:xfrm>
          <a:prstGeom prst="rect">
            <a:avLst/>
          </a:prstGeom>
        </p:spPr>
      </p:pic>
      <p:pic>
        <p:nvPicPr>
          <p:cNvPr id="7" name="Picture 6">
            <a:extLst>
              <a:ext uri="{FF2B5EF4-FFF2-40B4-BE49-F238E27FC236}">
                <a16:creationId xmlns:a16="http://schemas.microsoft.com/office/drawing/2014/main" id="{68C1138D-BD42-C747-BE09-03FC7B49FDCC}"/>
              </a:ext>
            </a:extLst>
          </p:cNvPr>
          <p:cNvPicPr>
            <a:picLocks noChangeAspect="1"/>
          </p:cNvPicPr>
          <p:nvPr/>
        </p:nvPicPr>
        <p:blipFill>
          <a:blip r:embed="rId6"/>
          <a:stretch>
            <a:fillRect/>
          </a:stretch>
        </p:blipFill>
        <p:spPr>
          <a:xfrm>
            <a:off x="2947036" y="5367660"/>
            <a:ext cx="4562475" cy="381000"/>
          </a:xfrm>
          <a:prstGeom prst="rect">
            <a:avLst/>
          </a:prstGeom>
        </p:spPr>
      </p:pic>
      <p:grpSp>
        <p:nvGrpSpPr>
          <p:cNvPr id="10" name="Group 9">
            <a:extLst>
              <a:ext uri="{FF2B5EF4-FFF2-40B4-BE49-F238E27FC236}">
                <a16:creationId xmlns:a16="http://schemas.microsoft.com/office/drawing/2014/main" id="{3E3CC22A-C1EE-7848-9506-76C1F88F390C}"/>
              </a:ext>
            </a:extLst>
          </p:cNvPr>
          <p:cNvGrpSpPr/>
          <p:nvPr/>
        </p:nvGrpSpPr>
        <p:grpSpPr>
          <a:xfrm>
            <a:off x="7620958" y="3790740"/>
            <a:ext cx="1779654" cy="1674341"/>
            <a:chOff x="6605277" y="3911319"/>
            <a:chExt cx="2372872" cy="2232454"/>
          </a:xfrm>
        </p:grpSpPr>
        <p:sp>
          <p:nvSpPr>
            <p:cNvPr id="9" name="Oval 8">
              <a:extLst>
                <a:ext uri="{FF2B5EF4-FFF2-40B4-BE49-F238E27FC236}">
                  <a16:creationId xmlns:a16="http://schemas.microsoft.com/office/drawing/2014/main" id="{5F0E9A4E-305F-344D-9AFC-6B558DA936D0}"/>
                </a:ext>
              </a:extLst>
            </p:cNvPr>
            <p:cNvSpPr/>
            <p:nvPr/>
          </p:nvSpPr>
          <p:spPr>
            <a:xfrm>
              <a:off x="6676144" y="3911319"/>
              <a:ext cx="2231136" cy="22324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46592220-BBDA-5243-AF3E-080F95A91F66}"/>
                </a:ext>
              </a:extLst>
            </p:cNvPr>
            <p:cNvSpPr txBox="1"/>
            <p:nvPr/>
          </p:nvSpPr>
          <p:spPr>
            <a:xfrm>
              <a:off x="6605277" y="4150383"/>
              <a:ext cx="2372872" cy="1785103"/>
            </a:xfrm>
            <a:prstGeom prst="rect">
              <a:avLst/>
            </a:prstGeom>
            <a:noFill/>
          </p:spPr>
          <p:txBody>
            <a:bodyPr wrap="none" rtlCol="0">
              <a:spAutoFit/>
            </a:bodyPr>
            <a:lstStyle/>
            <a:p>
              <a:pPr algn="ctr"/>
              <a:r>
                <a:rPr lang="en-US" sz="3300" b="1" dirty="0">
                  <a:solidFill>
                    <a:srgbClr val="B44A5B"/>
                  </a:solidFill>
                </a:rPr>
                <a:t>46%</a:t>
              </a:r>
            </a:p>
            <a:p>
              <a:pPr algn="ctr"/>
              <a:r>
                <a:rPr lang="en-US" sz="2400" b="1" dirty="0">
                  <a:solidFill>
                    <a:srgbClr val="B44A5B"/>
                  </a:solidFill>
                </a:rPr>
                <a:t>replication</a:t>
              </a:r>
            </a:p>
            <a:p>
              <a:pPr algn="ctr"/>
              <a:r>
                <a:rPr lang="en-US" sz="2400" b="1" dirty="0">
                  <a:solidFill>
                    <a:srgbClr val="B44A5B"/>
                  </a:solidFill>
                </a:rPr>
                <a:t>rate</a:t>
              </a:r>
            </a:p>
          </p:txBody>
        </p:sp>
      </p:grpSp>
      <p:sp>
        <p:nvSpPr>
          <p:cNvPr id="12" name="Slide Number Placeholder 5">
            <a:extLst>
              <a:ext uri="{FF2B5EF4-FFF2-40B4-BE49-F238E27FC236}">
                <a16:creationId xmlns:a16="http://schemas.microsoft.com/office/drawing/2014/main" id="{4FE82E17-A740-A34D-A623-6756D0635C5C}"/>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40</a:t>
            </a:fld>
            <a:endParaRPr lang="en-US" dirty="0">
              <a:solidFill>
                <a:srgbClr val="002060"/>
              </a:solidFill>
            </a:endParaRPr>
          </a:p>
        </p:txBody>
      </p:sp>
    </p:spTree>
    <p:extLst>
      <p:ext uri="{BB962C8B-B14F-4D97-AF65-F5344CB8AC3E}">
        <p14:creationId xmlns:p14="http://schemas.microsoft.com/office/powerpoint/2010/main" val="277898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478EE-270A-2341-9A9F-7F3EBF2E611B}"/>
              </a:ext>
            </a:extLst>
          </p:cNvPr>
          <p:cNvSpPr>
            <a:spLocks noGrp="1"/>
          </p:cNvSpPr>
          <p:nvPr>
            <p:ph type="title"/>
          </p:nvPr>
        </p:nvSpPr>
        <p:spPr/>
        <p:txBody>
          <a:bodyPr>
            <a:normAutofit/>
          </a:bodyPr>
          <a:lstStyle/>
          <a:p>
            <a:r>
              <a:rPr lang="en-US" dirty="0"/>
              <a:t>Factors that Affect Reproducibility</a:t>
            </a:r>
          </a:p>
        </p:txBody>
      </p:sp>
      <p:grpSp>
        <p:nvGrpSpPr>
          <p:cNvPr id="15" name="Group 14">
            <a:extLst>
              <a:ext uri="{FF2B5EF4-FFF2-40B4-BE49-F238E27FC236}">
                <a16:creationId xmlns:a16="http://schemas.microsoft.com/office/drawing/2014/main" id="{0E7224D4-75BD-4C4C-966B-C91490F8D234}"/>
              </a:ext>
            </a:extLst>
          </p:cNvPr>
          <p:cNvGrpSpPr/>
          <p:nvPr/>
        </p:nvGrpSpPr>
        <p:grpSpPr>
          <a:xfrm>
            <a:off x="3067050" y="4459144"/>
            <a:ext cx="2935707" cy="1802370"/>
            <a:chOff x="1543049" y="4459144"/>
            <a:chExt cx="2935707" cy="1802370"/>
          </a:xfrm>
        </p:grpSpPr>
        <p:sp>
          <p:nvSpPr>
            <p:cNvPr id="12" name="Rounded Rectangle 11">
              <a:extLst>
                <a:ext uri="{FF2B5EF4-FFF2-40B4-BE49-F238E27FC236}">
                  <a16:creationId xmlns:a16="http://schemas.microsoft.com/office/drawing/2014/main" id="{33C820EA-888E-7D40-88B9-2971F27387C8}"/>
                </a:ext>
              </a:extLst>
            </p:cNvPr>
            <p:cNvSpPr/>
            <p:nvPr/>
          </p:nvSpPr>
          <p:spPr>
            <a:xfrm>
              <a:off x="1543049" y="4459144"/>
              <a:ext cx="2935707" cy="1593302"/>
            </a:xfrm>
            <a:prstGeom prst="roundRect">
              <a:avLst/>
            </a:prstGeom>
            <a:gradFill>
              <a:gsLst>
                <a:gs pos="15000">
                  <a:srgbClr val="011A5E"/>
                </a:gs>
                <a:gs pos="100000">
                  <a:schemeClr val="accent1">
                    <a:tint val="50000"/>
                    <a:shade val="100000"/>
                    <a:satMod val="350000"/>
                  </a:schemeClr>
                </a:gs>
              </a:gsLst>
              <a:lin ang="5400000" scaled="0"/>
            </a:gradFill>
            <a:ln w="38100">
              <a:solidFill>
                <a:srgbClr val="B44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7C5F775D-15C7-1742-BAE1-CB2886728B1C}"/>
                </a:ext>
              </a:extLst>
            </p:cNvPr>
            <p:cNvSpPr txBox="1"/>
            <p:nvPr/>
          </p:nvSpPr>
          <p:spPr>
            <a:xfrm>
              <a:off x="1591176" y="4505866"/>
              <a:ext cx="2839454" cy="1755648"/>
            </a:xfrm>
            <a:prstGeom prst="rect">
              <a:avLst/>
            </a:prstGeom>
            <a:noFill/>
          </p:spPr>
          <p:txBody>
            <a:bodyPr wrap="square" rtlCol="0">
              <a:spAutoFit/>
            </a:bodyPr>
            <a:lstStyle/>
            <a:p>
              <a:r>
                <a:rPr lang="en-US" sz="1350" b="1" dirty="0">
                  <a:solidFill>
                    <a:schemeClr val="bg1"/>
                  </a:solidFill>
                </a:rPr>
                <a:t>Human</a:t>
              </a:r>
            </a:p>
            <a:p>
              <a:pPr marL="214313" indent="-214313">
                <a:buFont typeface="Arial" panose="020B0604020202020204" pitchFamily="34" charset="0"/>
                <a:buChar char="•"/>
              </a:pPr>
              <a:endParaRPr lang="en-US" sz="1350" b="1" dirty="0">
                <a:solidFill>
                  <a:schemeClr val="bg1"/>
                </a:solidFill>
              </a:endParaRPr>
            </a:p>
            <a:p>
              <a:pPr marL="226219" lvl="1" indent="-214313">
                <a:buFont typeface="Arial" panose="020B0604020202020204" pitchFamily="34" charset="0"/>
                <a:buChar char="•"/>
              </a:pPr>
              <a:r>
                <a:rPr lang="en-US" sz="1350" b="1" dirty="0">
                  <a:solidFill>
                    <a:schemeClr val="bg1"/>
                  </a:solidFill>
                </a:rPr>
                <a:t>Inadequate method reporting</a:t>
              </a:r>
            </a:p>
            <a:p>
              <a:pPr marL="226219" lvl="1" indent="-214313">
                <a:buFont typeface="Arial" panose="020B0604020202020204" pitchFamily="34" charset="0"/>
                <a:buChar char="•"/>
              </a:pPr>
              <a:r>
                <a:rPr lang="en-US" sz="1350" b="1" dirty="0">
                  <a:solidFill>
                    <a:schemeClr val="bg1"/>
                  </a:solidFill>
                </a:rPr>
                <a:t>Poor archiving</a:t>
              </a:r>
            </a:p>
            <a:p>
              <a:pPr marL="569119" lvl="2" indent="-214313">
                <a:buFont typeface="Arial" panose="020B0604020202020204" pitchFamily="34" charset="0"/>
                <a:buChar char="•"/>
              </a:pPr>
              <a:r>
                <a:rPr lang="en-US" sz="1350" b="1" dirty="0">
                  <a:solidFill>
                    <a:schemeClr val="bg1"/>
                  </a:solidFill>
                </a:rPr>
                <a:t>Reagents, data, code</a:t>
              </a:r>
            </a:p>
            <a:p>
              <a:pPr marL="226219" lvl="1" indent="-214313">
                <a:buFont typeface="Arial" panose="020B0604020202020204" pitchFamily="34" charset="0"/>
                <a:buChar char="•"/>
              </a:pPr>
              <a:r>
                <a:rPr lang="en-US" sz="1350" b="1" dirty="0">
                  <a:solidFill>
                    <a:schemeClr val="bg1"/>
                  </a:solidFill>
                </a:rPr>
                <a:t>Mistakes/fraud (minor)</a:t>
              </a:r>
            </a:p>
            <a:p>
              <a:pPr marL="226219" lvl="1" indent="-214313">
                <a:buFont typeface="Arial" panose="020B0604020202020204" pitchFamily="34" charset="0"/>
                <a:buChar char="•"/>
              </a:pPr>
              <a:endParaRPr lang="en-US" sz="1350" b="1" dirty="0">
                <a:solidFill>
                  <a:schemeClr val="bg1"/>
                </a:solidFill>
              </a:endParaRPr>
            </a:p>
          </p:txBody>
        </p:sp>
      </p:grpSp>
      <p:grpSp>
        <p:nvGrpSpPr>
          <p:cNvPr id="14" name="Group 13">
            <a:extLst>
              <a:ext uri="{FF2B5EF4-FFF2-40B4-BE49-F238E27FC236}">
                <a16:creationId xmlns:a16="http://schemas.microsoft.com/office/drawing/2014/main" id="{C24B05FC-58D1-F74B-93E6-388478E435F1}"/>
              </a:ext>
            </a:extLst>
          </p:cNvPr>
          <p:cNvGrpSpPr/>
          <p:nvPr/>
        </p:nvGrpSpPr>
        <p:grpSpPr>
          <a:xfrm>
            <a:off x="6189245" y="4459146"/>
            <a:ext cx="2935707" cy="1593300"/>
            <a:chOff x="4665244" y="4459146"/>
            <a:chExt cx="2935707" cy="1593300"/>
          </a:xfrm>
        </p:grpSpPr>
        <p:sp>
          <p:nvSpPr>
            <p:cNvPr id="13" name="Rounded Rectangle 12">
              <a:extLst>
                <a:ext uri="{FF2B5EF4-FFF2-40B4-BE49-F238E27FC236}">
                  <a16:creationId xmlns:a16="http://schemas.microsoft.com/office/drawing/2014/main" id="{4887C2C4-B12F-F341-A6CD-7EDA7BEC5F72}"/>
                </a:ext>
              </a:extLst>
            </p:cNvPr>
            <p:cNvSpPr/>
            <p:nvPr/>
          </p:nvSpPr>
          <p:spPr>
            <a:xfrm>
              <a:off x="4665244" y="4459146"/>
              <a:ext cx="2935707" cy="1593300"/>
            </a:xfrm>
            <a:prstGeom prst="roundRect">
              <a:avLst/>
            </a:prstGeom>
            <a:gradFill>
              <a:gsLst>
                <a:gs pos="15000">
                  <a:srgbClr val="011A5E"/>
                </a:gs>
                <a:gs pos="100000">
                  <a:schemeClr val="accent1">
                    <a:tint val="50000"/>
                    <a:shade val="100000"/>
                    <a:satMod val="350000"/>
                  </a:schemeClr>
                </a:gs>
              </a:gsLst>
              <a:lin ang="5400000" scaled="0"/>
            </a:gradFill>
            <a:ln w="38100">
              <a:solidFill>
                <a:srgbClr val="B44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2F0569AB-762B-D249-BFF0-72D94766743A}"/>
                </a:ext>
              </a:extLst>
            </p:cNvPr>
            <p:cNvSpPr txBox="1"/>
            <p:nvPr/>
          </p:nvSpPr>
          <p:spPr>
            <a:xfrm>
              <a:off x="4839705" y="4505869"/>
              <a:ext cx="2367212" cy="1546577"/>
            </a:xfrm>
            <a:prstGeom prst="rect">
              <a:avLst/>
            </a:prstGeom>
            <a:noFill/>
          </p:spPr>
          <p:txBody>
            <a:bodyPr wrap="square" rtlCol="0">
              <a:spAutoFit/>
            </a:bodyPr>
            <a:lstStyle/>
            <a:p>
              <a:r>
                <a:rPr lang="en-US" sz="1350" b="1" dirty="0">
                  <a:solidFill>
                    <a:schemeClr val="bg1"/>
                  </a:solidFill>
                </a:rPr>
                <a:t>Culture</a:t>
              </a:r>
            </a:p>
            <a:p>
              <a:endParaRPr lang="en-US" sz="1350" b="1" dirty="0">
                <a:solidFill>
                  <a:schemeClr val="bg1"/>
                </a:solidFill>
              </a:endParaRPr>
            </a:p>
            <a:p>
              <a:pPr marL="214313" indent="-214313">
                <a:buFont typeface="Arial" panose="020B0604020202020204" pitchFamily="34" charset="0"/>
                <a:buChar char="•"/>
              </a:pPr>
              <a:r>
                <a:rPr lang="en-US" sz="1350" b="1" dirty="0">
                  <a:solidFill>
                    <a:schemeClr val="bg1"/>
                  </a:solidFill>
                </a:rPr>
                <a:t>Publication bias</a:t>
              </a:r>
            </a:p>
            <a:p>
              <a:pPr marL="214313" indent="-214313">
                <a:buFont typeface="Arial" panose="020B0604020202020204" pitchFamily="34" charset="0"/>
                <a:buChar char="•"/>
              </a:pPr>
              <a:r>
                <a:rPr lang="en-US" sz="1350" b="1" dirty="0">
                  <a:solidFill>
                    <a:schemeClr val="bg1"/>
                  </a:solidFill>
                </a:rPr>
                <a:t>Novelty over replication</a:t>
              </a:r>
            </a:p>
            <a:p>
              <a:pPr marL="214313" indent="-214313">
                <a:buFont typeface="Arial" panose="020B0604020202020204" pitchFamily="34" charset="0"/>
                <a:buChar char="•"/>
              </a:pPr>
              <a:r>
                <a:rPr lang="en-US" sz="1350" b="1" dirty="0">
                  <a:solidFill>
                    <a:schemeClr val="bg1"/>
                  </a:solidFill>
                </a:rPr>
                <a:t>Lack of incentives</a:t>
              </a:r>
            </a:p>
            <a:p>
              <a:pPr marL="214313" indent="-214313">
                <a:buFont typeface="Arial" panose="020B0604020202020204" pitchFamily="34" charset="0"/>
                <a:buChar char="•"/>
              </a:pPr>
              <a:r>
                <a:rPr lang="en-US" sz="1350" b="1" dirty="0">
                  <a:solidFill>
                    <a:schemeClr val="bg1"/>
                  </a:solidFill>
                </a:rPr>
                <a:t>Hyper competitiveness</a:t>
              </a:r>
            </a:p>
          </p:txBody>
        </p:sp>
      </p:grpSp>
      <p:grpSp>
        <p:nvGrpSpPr>
          <p:cNvPr id="3" name="Group 2">
            <a:extLst>
              <a:ext uri="{FF2B5EF4-FFF2-40B4-BE49-F238E27FC236}">
                <a16:creationId xmlns:a16="http://schemas.microsoft.com/office/drawing/2014/main" id="{CDF622B7-4EC4-0A4E-944C-5E44A5033F1B}"/>
              </a:ext>
            </a:extLst>
          </p:cNvPr>
          <p:cNvGrpSpPr/>
          <p:nvPr/>
        </p:nvGrpSpPr>
        <p:grpSpPr>
          <a:xfrm>
            <a:off x="3067050" y="2185020"/>
            <a:ext cx="2935707" cy="2145203"/>
            <a:chOff x="533399" y="1770359"/>
            <a:chExt cx="3914276" cy="2860270"/>
          </a:xfrm>
        </p:grpSpPr>
        <p:sp>
          <p:nvSpPr>
            <p:cNvPr id="8" name="Rounded Rectangle 7">
              <a:extLst>
                <a:ext uri="{FF2B5EF4-FFF2-40B4-BE49-F238E27FC236}">
                  <a16:creationId xmlns:a16="http://schemas.microsoft.com/office/drawing/2014/main" id="{299D7F09-A1B3-6246-A7D9-9B58EA5BC597}"/>
                </a:ext>
              </a:extLst>
            </p:cNvPr>
            <p:cNvSpPr/>
            <p:nvPr/>
          </p:nvSpPr>
          <p:spPr>
            <a:xfrm>
              <a:off x="533399" y="1770359"/>
              <a:ext cx="3914276" cy="2860270"/>
            </a:xfrm>
            <a:prstGeom prst="roundRect">
              <a:avLst/>
            </a:prstGeom>
            <a:gradFill>
              <a:gsLst>
                <a:gs pos="15000">
                  <a:srgbClr val="011A5E"/>
                </a:gs>
                <a:gs pos="100000">
                  <a:schemeClr val="accent1">
                    <a:tint val="50000"/>
                    <a:shade val="100000"/>
                    <a:satMod val="350000"/>
                  </a:schemeClr>
                </a:gs>
              </a:gsLst>
              <a:lin ang="5400000" scaled="0"/>
            </a:gradFill>
            <a:ln w="38100">
              <a:solidFill>
                <a:srgbClr val="B44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A9CCB6EC-ACA1-4743-9044-57176F6F3EA5}"/>
                </a:ext>
              </a:extLst>
            </p:cNvPr>
            <p:cNvSpPr txBox="1"/>
            <p:nvPr/>
          </p:nvSpPr>
          <p:spPr>
            <a:xfrm>
              <a:off x="597568" y="1907834"/>
              <a:ext cx="3384885" cy="2616101"/>
            </a:xfrm>
            <a:prstGeom prst="rect">
              <a:avLst/>
            </a:prstGeom>
            <a:noFill/>
          </p:spPr>
          <p:txBody>
            <a:bodyPr wrap="square" rtlCol="0">
              <a:spAutoFit/>
            </a:bodyPr>
            <a:lstStyle/>
            <a:p>
              <a:r>
                <a:rPr lang="en-US" sz="1350" b="1" dirty="0">
                  <a:solidFill>
                    <a:schemeClr val="bg1"/>
                  </a:solidFill>
                </a:rPr>
                <a:t>Technical</a:t>
              </a:r>
            </a:p>
            <a:p>
              <a:endParaRPr lang="en-US" sz="1350" b="1" dirty="0">
                <a:solidFill>
                  <a:schemeClr val="bg1"/>
                </a:solidFill>
              </a:endParaRPr>
            </a:p>
            <a:p>
              <a:pPr marL="214313" indent="-214313">
                <a:buFont typeface="Arial" panose="020B0604020202020204" pitchFamily="34" charset="0"/>
                <a:buChar char="•"/>
              </a:pPr>
              <a:r>
                <a:rPr lang="en-US" sz="1350" b="1" dirty="0">
                  <a:solidFill>
                    <a:schemeClr val="bg1"/>
                  </a:solidFill>
                </a:rPr>
                <a:t>Unvalidated reagents</a:t>
              </a:r>
            </a:p>
            <a:p>
              <a:pPr marL="557213" lvl="1" indent="-214313">
                <a:buFont typeface="Arial" panose="020B0604020202020204" pitchFamily="34" charset="0"/>
                <a:buChar char="•"/>
              </a:pPr>
              <a:r>
                <a:rPr lang="en-US" sz="1350" b="1" dirty="0">
                  <a:solidFill>
                    <a:schemeClr val="bg1"/>
                  </a:solidFill>
                </a:rPr>
                <a:t>antibodies, cell lines</a:t>
              </a:r>
            </a:p>
            <a:p>
              <a:pPr marL="557213" lvl="1" indent="-214313">
                <a:buFont typeface="Arial" panose="020B0604020202020204" pitchFamily="34" charset="0"/>
                <a:buChar char="•"/>
              </a:pPr>
              <a:r>
                <a:rPr lang="en-US" sz="1350" b="1" dirty="0">
                  <a:solidFill>
                    <a:schemeClr val="bg1"/>
                  </a:solidFill>
                </a:rPr>
                <a:t>RNAi</a:t>
              </a:r>
            </a:p>
            <a:p>
              <a:pPr marL="214313" indent="-214313">
                <a:buFont typeface="Arial" panose="020B0604020202020204" pitchFamily="34" charset="0"/>
                <a:buChar char="•"/>
              </a:pPr>
              <a:r>
                <a:rPr lang="en-US" sz="1350" b="1" dirty="0">
                  <a:solidFill>
                    <a:schemeClr val="bg1"/>
                  </a:solidFill>
                </a:rPr>
                <a:t>Contaminated cell lines</a:t>
              </a:r>
            </a:p>
            <a:p>
              <a:pPr marL="226219" lvl="1" indent="-214313">
                <a:buFont typeface="Arial" panose="020B0604020202020204" pitchFamily="34" charset="0"/>
                <a:buChar char="•"/>
              </a:pPr>
              <a:r>
                <a:rPr lang="en-US" sz="1350" b="1" dirty="0">
                  <a:solidFill>
                    <a:schemeClr val="bg1"/>
                  </a:solidFill>
                </a:rPr>
                <a:t>Batch effects</a:t>
              </a:r>
            </a:p>
            <a:p>
              <a:pPr marL="226219" lvl="1" indent="-214313">
                <a:buFont typeface="Arial" panose="020B0604020202020204" pitchFamily="34" charset="0"/>
                <a:buChar char="•"/>
              </a:pPr>
              <a:r>
                <a:rPr lang="en-US" sz="1350" b="1" dirty="0">
                  <a:solidFill>
                    <a:schemeClr val="bg1"/>
                  </a:solidFill>
                </a:rPr>
                <a:t>Sophisticated techniques</a:t>
              </a:r>
            </a:p>
            <a:p>
              <a:pPr marL="226219" lvl="1" indent="-214313">
                <a:buFont typeface="Arial" panose="020B0604020202020204" pitchFamily="34" charset="0"/>
                <a:buChar char="•"/>
              </a:pPr>
              <a:r>
                <a:rPr lang="en-US" sz="1350" b="1" dirty="0">
                  <a:solidFill>
                    <a:schemeClr val="bg1"/>
                  </a:solidFill>
                </a:rPr>
                <a:t>Natural variability</a:t>
              </a:r>
            </a:p>
          </p:txBody>
        </p:sp>
      </p:grpSp>
      <p:grpSp>
        <p:nvGrpSpPr>
          <p:cNvPr id="10" name="Group 9">
            <a:extLst>
              <a:ext uri="{FF2B5EF4-FFF2-40B4-BE49-F238E27FC236}">
                <a16:creationId xmlns:a16="http://schemas.microsoft.com/office/drawing/2014/main" id="{3E5D6FEE-9C43-1F42-884D-60EE673A43AF}"/>
              </a:ext>
            </a:extLst>
          </p:cNvPr>
          <p:cNvGrpSpPr/>
          <p:nvPr/>
        </p:nvGrpSpPr>
        <p:grpSpPr>
          <a:xfrm>
            <a:off x="6165183" y="2185020"/>
            <a:ext cx="2959769" cy="2145203"/>
            <a:chOff x="4664243" y="1770359"/>
            <a:chExt cx="3946358" cy="2860270"/>
          </a:xfrm>
        </p:grpSpPr>
        <p:sp>
          <p:nvSpPr>
            <p:cNvPr id="9" name="Rounded Rectangle 8">
              <a:extLst>
                <a:ext uri="{FF2B5EF4-FFF2-40B4-BE49-F238E27FC236}">
                  <a16:creationId xmlns:a16="http://schemas.microsoft.com/office/drawing/2014/main" id="{EC97C7F0-6F39-A948-839A-25C8DD45FDE4}"/>
                </a:ext>
              </a:extLst>
            </p:cNvPr>
            <p:cNvSpPr/>
            <p:nvPr/>
          </p:nvSpPr>
          <p:spPr>
            <a:xfrm>
              <a:off x="4664243" y="1770359"/>
              <a:ext cx="3914276" cy="2860270"/>
            </a:xfrm>
            <a:prstGeom prst="roundRect">
              <a:avLst/>
            </a:prstGeom>
            <a:gradFill>
              <a:gsLst>
                <a:gs pos="15000">
                  <a:srgbClr val="011A5E"/>
                </a:gs>
                <a:gs pos="100000">
                  <a:schemeClr val="accent1">
                    <a:tint val="50000"/>
                    <a:shade val="100000"/>
                    <a:satMod val="350000"/>
                  </a:schemeClr>
                </a:gs>
              </a:gsLst>
              <a:lin ang="5400000" scaled="0"/>
            </a:gradFill>
            <a:ln w="38100">
              <a:solidFill>
                <a:srgbClr val="B44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3E8FFCCA-4C90-CF43-9B34-AA65E1CF99C3}"/>
                </a:ext>
              </a:extLst>
            </p:cNvPr>
            <p:cNvSpPr txBox="1"/>
            <p:nvPr/>
          </p:nvSpPr>
          <p:spPr>
            <a:xfrm>
              <a:off x="4928939" y="1907834"/>
              <a:ext cx="3681662" cy="2616101"/>
            </a:xfrm>
            <a:prstGeom prst="rect">
              <a:avLst/>
            </a:prstGeom>
            <a:noFill/>
          </p:spPr>
          <p:txBody>
            <a:bodyPr wrap="square" rtlCol="0">
              <a:spAutoFit/>
            </a:bodyPr>
            <a:lstStyle/>
            <a:p>
              <a:r>
                <a:rPr lang="en-US" sz="1350" b="1" dirty="0">
                  <a:solidFill>
                    <a:schemeClr val="bg1"/>
                  </a:solidFill>
                </a:rPr>
                <a:t>Experimental Design</a:t>
              </a:r>
            </a:p>
            <a:p>
              <a:endParaRPr lang="en-US" sz="1350" b="1" dirty="0">
                <a:solidFill>
                  <a:schemeClr val="bg1"/>
                </a:solidFill>
              </a:endParaRPr>
            </a:p>
            <a:p>
              <a:pPr marL="214313" indent="-214313">
                <a:buFont typeface="Arial" panose="020B0604020202020204" pitchFamily="34" charset="0"/>
                <a:buChar char="•"/>
              </a:pPr>
              <a:r>
                <a:rPr lang="en-US" sz="1350" b="1" dirty="0">
                  <a:solidFill>
                    <a:schemeClr val="bg1"/>
                  </a:solidFill>
                </a:rPr>
                <a:t>Study design flaws</a:t>
              </a:r>
            </a:p>
            <a:p>
              <a:pPr marL="557213" lvl="1" indent="-214313">
                <a:buFont typeface="Arial" panose="020B0604020202020204" pitchFamily="34" charset="0"/>
                <a:buChar char="•"/>
              </a:pPr>
              <a:r>
                <a:rPr lang="en-US" sz="1350" b="1" dirty="0">
                  <a:solidFill>
                    <a:schemeClr val="bg1"/>
                  </a:solidFill>
                </a:rPr>
                <a:t>small sample size</a:t>
              </a:r>
            </a:p>
            <a:p>
              <a:pPr marL="557213" lvl="1" indent="-214313">
                <a:buFont typeface="Arial" panose="020B0604020202020204" pitchFamily="34" charset="0"/>
                <a:buChar char="•"/>
              </a:pPr>
              <a:r>
                <a:rPr lang="en-US" sz="1350" b="1" dirty="0">
                  <a:solidFill>
                    <a:schemeClr val="bg1"/>
                  </a:solidFill>
                </a:rPr>
                <a:t>non-validated system</a:t>
              </a:r>
            </a:p>
            <a:p>
              <a:pPr marL="214313" indent="-214313">
                <a:buFont typeface="Arial" panose="020B0604020202020204" pitchFamily="34" charset="0"/>
                <a:buChar char="•"/>
              </a:pPr>
              <a:r>
                <a:rPr lang="en-US" sz="1350" b="1" dirty="0">
                  <a:solidFill>
                    <a:schemeClr val="bg1"/>
                  </a:solidFill>
                </a:rPr>
                <a:t>Inappropriate statistics</a:t>
              </a:r>
            </a:p>
            <a:p>
              <a:pPr marL="226219" lvl="1" indent="-214313">
                <a:buFont typeface="Arial" panose="020B0604020202020204" pitchFamily="34" charset="0"/>
                <a:buChar char="•"/>
              </a:pPr>
              <a:r>
                <a:rPr lang="en-US" sz="1350" b="1" dirty="0" err="1">
                  <a:solidFill>
                    <a:schemeClr val="bg1"/>
                  </a:solidFill>
                </a:rPr>
                <a:t>HARKing</a:t>
              </a:r>
              <a:endParaRPr lang="en-US" sz="1350" b="1" dirty="0">
                <a:solidFill>
                  <a:schemeClr val="bg1"/>
                </a:solidFill>
              </a:endParaRPr>
            </a:p>
            <a:p>
              <a:pPr marL="226219" lvl="1" indent="-214313">
                <a:buFont typeface="Arial" panose="020B0604020202020204" pitchFamily="34" charset="0"/>
                <a:buChar char="•"/>
              </a:pPr>
              <a:r>
                <a:rPr lang="en-US" sz="1350" b="1" dirty="0">
                  <a:solidFill>
                    <a:schemeClr val="bg1"/>
                  </a:solidFill>
                </a:rPr>
                <a:t>P-hacking/multiple testing</a:t>
              </a:r>
            </a:p>
            <a:p>
              <a:pPr marL="226219" lvl="1" indent="-214313">
                <a:buFont typeface="Arial" panose="020B0604020202020204" pitchFamily="34" charset="0"/>
                <a:buChar char="•"/>
              </a:pPr>
              <a:r>
                <a:rPr lang="en-US" sz="1350" b="1" dirty="0">
                  <a:solidFill>
                    <a:schemeClr val="bg1"/>
                  </a:solidFill>
                </a:rPr>
                <a:t>Confirmation bias</a:t>
              </a:r>
            </a:p>
          </p:txBody>
        </p:sp>
      </p:grpSp>
      <p:sp>
        <p:nvSpPr>
          <p:cNvPr id="16" name="Slide Number Placeholder 5">
            <a:extLst>
              <a:ext uri="{FF2B5EF4-FFF2-40B4-BE49-F238E27FC236}">
                <a16:creationId xmlns:a16="http://schemas.microsoft.com/office/drawing/2014/main" id="{3804AF4E-790D-E04B-8C08-86B2296219BA}"/>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41</a:t>
            </a:fld>
            <a:endParaRPr lang="en-US" dirty="0">
              <a:solidFill>
                <a:srgbClr val="002060"/>
              </a:solidFill>
            </a:endParaRPr>
          </a:p>
        </p:txBody>
      </p:sp>
    </p:spTree>
    <p:extLst>
      <p:ext uri="{BB962C8B-B14F-4D97-AF65-F5344CB8AC3E}">
        <p14:creationId xmlns:p14="http://schemas.microsoft.com/office/powerpoint/2010/main" val="190937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5ED5-5305-F54F-A3D0-DD42C5E68D19}"/>
              </a:ext>
            </a:extLst>
          </p:cNvPr>
          <p:cNvSpPr>
            <a:spLocks noGrp="1"/>
          </p:cNvSpPr>
          <p:nvPr>
            <p:ph type="title"/>
          </p:nvPr>
        </p:nvSpPr>
        <p:spPr/>
        <p:txBody>
          <a:bodyPr>
            <a:normAutofit fontScale="90000"/>
          </a:bodyPr>
          <a:lstStyle/>
          <a:p>
            <a:r>
              <a:rPr lang="en-US" dirty="0"/>
              <a:t>Science Self-Corrects In the Long Term but Not Short term</a:t>
            </a:r>
          </a:p>
        </p:txBody>
      </p:sp>
      <p:sp>
        <p:nvSpPr>
          <p:cNvPr id="3" name="Content Placeholder 2">
            <a:extLst>
              <a:ext uri="{FF2B5EF4-FFF2-40B4-BE49-F238E27FC236}">
                <a16:creationId xmlns:a16="http://schemas.microsoft.com/office/drawing/2014/main" id="{C3A0E02F-F3C2-5546-A3C8-2869CAB13841}"/>
              </a:ext>
            </a:extLst>
          </p:cNvPr>
          <p:cNvSpPr>
            <a:spLocks noGrp="1"/>
          </p:cNvSpPr>
          <p:nvPr>
            <p:ph idx="1"/>
          </p:nvPr>
        </p:nvSpPr>
        <p:spPr/>
        <p:txBody>
          <a:bodyPr/>
          <a:lstStyle/>
          <a:p>
            <a:pPr marL="114300" indent="0">
              <a:buNone/>
            </a:pPr>
            <a:r>
              <a:rPr lang="en-US" b="1" dirty="0">
                <a:solidFill>
                  <a:srgbClr val="002060"/>
                </a:solidFill>
              </a:rPr>
              <a:t>What short-circuits self-correction?</a:t>
            </a:r>
          </a:p>
          <a:p>
            <a:pPr marL="114300" indent="0">
              <a:buNone/>
            </a:pPr>
            <a:endParaRPr lang="en-US" b="1" dirty="0">
              <a:solidFill>
                <a:srgbClr val="002060"/>
              </a:solidFill>
            </a:endParaRPr>
          </a:p>
          <a:p>
            <a:pPr marL="703263" indent="-254000"/>
            <a:r>
              <a:rPr lang="en-US" b="1" dirty="0">
                <a:solidFill>
                  <a:srgbClr val="002060"/>
                </a:solidFill>
              </a:rPr>
              <a:t>Poor Training in </a:t>
            </a:r>
            <a:r>
              <a:rPr lang="en-US" b="1" dirty="0">
                <a:solidFill>
                  <a:srgbClr val="B44A5B"/>
                </a:solidFill>
              </a:rPr>
              <a:t>Experimental Design/Statistics</a:t>
            </a:r>
          </a:p>
          <a:p>
            <a:pPr marL="703263" indent="-254000"/>
            <a:endParaRPr lang="en-US" b="1" dirty="0">
              <a:solidFill>
                <a:srgbClr val="002060"/>
              </a:solidFill>
            </a:endParaRPr>
          </a:p>
          <a:p>
            <a:pPr marL="703263" indent="-254000"/>
            <a:r>
              <a:rPr lang="en-US" b="1" dirty="0">
                <a:solidFill>
                  <a:srgbClr val="002060"/>
                </a:solidFill>
              </a:rPr>
              <a:t>Lack of </a:t>
            </a:r>
            <a:r>
              <a:rPr lang="en-US" b="1" dirty="0">
                <a:solidFill>
                  <a:srgbClr val="B44A5B"/>
                </a:solidFill>
              </a:rPr>
              <a:t>Openness/Transparency</a:t>
            </a:r>
          </a:p>
          <a:p>
            <a:pPr marL="703263" indent="-254000"/>
            <a:endParaRPr lang="en-US" b="1" dirty="0">
              <a:solidFill>
                <a:srgbClr val="002060"/>
              </a:solidFill>
            </a:endParaRPr>
          </a:p>
          <a:p>
            <a:pPr marL="703263" indent="-254000"/>
            <a:r>
              <a:rPr lang="en-US" b="1" dirty="0">
                <a:solidFill>
                  <a:srgbClr val="002060"/>
                </a:solidFill>
              </a:rPr>
              <a:t>Publication Practices – </a:t>
            </a:r>
            <a:r>
              <a:rPr lang="en-US" b="1" dirty="0">
                <a:solidFill>
                  <a:srgbClr val="B44A5B"/>
                </a:solidFill>
              </a:rPr>
              <a:t>Blind to negative data</a:t>
            </a:r>
          </a:p>
          <a:p>
            <a:pPr marL="703263" indent="-254000"/>
            <a:endParaRPr lang="en-US" b="1" dirty="0">
              <a:solidFill>
                <a:srgbClr val="002060"/>
              </a:solidFill>
            </a:endParaRPr>
          </a:p>
          <a:p>
            <a:pPr marL="703263" indent="-254000"/>
            <a:r>
              <a:rPr lang="en-US" b="1" dirty="0">
                <a:solidFill>
                  <a:srgbClr val="002060"/>
                </a:solidFill>
              </a:rPr>
              <a:t>Culture – </a:t>
            </a:r>
            <a:r>
              <a:rPr lang="en-US" b="1" dirty="0">
                <a:solidFill>
                  <a:srgbClr val="B44A5B"/>
                </a:solidFill>
              </a:rPr>
              <a:t>“Survival” reward system</a:t>
            </a:r>
          </a:p>
        </p:txBody>
      </p:sp>
      <p:sp>
        <p:nvSpPr>
          <p:cNvPr id="5" name="Slide Number Placeholder 5">
            <a:extLst>
              <a:ext uri="{FF2B5EF4-FFF2-40B4-BE49-F238E27FC236}">
                <a16:creationId xmlns:a16="http://schemas.microsoft.com/office/drawing/2014/main" id="{C68F0023-4A05-F54A-90C4-F8CD2C9A0C1F}"/>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42</a:t>
            </a:fld>
            <a:endParaRPr lang="en-US" dirty="0">
              <a:solidFill>
                <a:srgbClr val="002060"/>
              </a:solidFill>
            </a:endParaRPr>
          </a:p>
        </p:txBody>
      </p:sp>
    </p:spTree>
    <p:extLst>
      <p:ext uri="{BB962C8B-B14F-4D97-AF65-F5344CB8AC3E}">
        <p14:creationId xmlns:p14="http://schemas.microsoft.com/office/powerpoint/2010/main" val="3813192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9560-200D-9244-8984-6DA0B03FF043}"/>
              </a:ext>
            </a:extLst>
          </p:cNvPr>
          <p:cNvSpPr>
            <a:spLocks noGrp="1"/>
          </p:cNvSpPr>
          <p:nvPr>
            <p:ph type="title"/>
          </p:nvPr>
        </p:nvSpPr>
        <p:spPr/>
        <p:txBody>
          <a:bodyPr/>
          <a:lstStyle/>
          <a:p>
            <a:r>
              <a:rPr lang="en-US" dirty="0"/>
              <a:t>YOU as experimentalist</a:t>
            </a:r>
          </a:p>
        </p:txBody>
      </p:sp>
      <p:grpSp>
        <p:nvGrpSpPr>
          <p:cNvPr id="4" name="Group 3">
            <a:extLst>
              <a:ext uri="{FF2B5EF4-FFF2-40B4-BE49-F238E27FC236}">
                <a16:creationId xmlns:a16="http://schemas.microsoft.com/office/drawing/2014/main" id="{ADAB1058-3EE6-4E44-BBDB-5C6EF73518B4}"/>
              </a:ext>
            </a:extLst>
          </p:cNvPr>
          <p:cNvGrpSpPr>
            <a:grpSpLocks noChangeAspect="1"/>
          </p:cNvGrpSpPr>
          <p:nvPr/>
        </p:nvGrpSpPr>
        <p:grpSpPr>
          <a:xfrm>
            <a:off x="4212360" y="1832999"/>
            <a:ext cx="3801503" cy="4572000"/>
            <a:chOff x="1896966" y="118499"/>
            <a:chExt cx="5398133" cy="6492240"/>
          </a:xfrm>
        </p:grpSpPr>
        <p:sp>
          <p:nvSpPr>
            <p:cNvPr id="5" name="Oval 4">
              <a:extLst>
                <a:ext uri="{FF2B5EF4-FFF2-40B4-BE49-F238E27FC236}">
                  <a16:creationId xmlns:a16="http://schemas.microsoft.com/office/drawing/2014/main" id="{39CE753D-D887-E041-8B01-FE05E57FC20D}"/>
                </a:ext>
              </a:extLst>
            </p:cNvPr>
            <p:cNvSpPr/>
            <p:nvPr/>
          </p:nvSpPr>
          <p:spPr>
            <a:xfrm>
              <a:off x="2048849" y="814048"/>
              <a:ext cx="5049456" cy="5049456"/>
            </a:xfrm>
            <a:prstGeom prst="ellipse">
              <a:avLst/>
            </a:prstGeom>
            <a:noFill/>
            <a:ln w="762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6F06C089-7456-6B49-93AB-9D19F9336AA3}"/>
                </a:ext>
              </a:extLst>
            </p:cNvPr>
            <p:cNvSpPr/>
            <p:nvPr/>
          </p:nvSpPr>
          <p:spPr>
            <a:xfrm rot="2700000" flipH="1">
              <a:off x="3732001" y="4927587"/>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ardrop 6">
              <a:extLst>
                <a:ext uri="{FF2B5EF4-FFF2-40B4-BE49-F238E27FC236}">
                  <a16:creationId xmlns:a16="http://schemas.microsoft.com/office/drawing/2014/main" id="{38796952-9934-6F47-B85E-B86891AA8C26}"/>
                </a:ext>
              </a:extLst>
            </p:cNvPr>
            <p:cNvSpPr/>
            <p:nvPr/>
          </p:nvSpPr>
          <p:spPr>
            <a:xfrm rot="2700000" flipV="1">
              <a:off x="3732001" y="118499"/>
              <a:ext cx="1683152" cy="1683152"/>
            </a:xfrm>
            <a:prstGeom prst="teardrop">
              <a:avLst/>
            </a:prstGeom>
            <a:gradFill>
              <a:gsLst>
                <a:gs pos="15000">
                  <a:srgbClr val="011A5E"/>
                </a:gs>
                <a:gs pos="100000">
                  <a:schemeClr val="accent1">
                    <a:tint val="50000"/>
                    <a:shade val="100000"/>
                    <a:satMod val="350000"/>
                  </a:schemeClr>
                </a:gs>
              </a:gsLst>
            </a:gradFill>
            <a:ln w="38100">
              <a:solidFill>
                <a:srgbClr val="B44A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ardrop 7">
              <a:extLst>
                <a:ext uri="{FF2B5EF4-FFF2-40B4-BE49-F238E27FC236}">
                  <a16:creationId xmlns:a16="http://schemas.microsoft.com/office/drawing/2014/main" id="{26DAC0B9-CEB9-624B-A240-D0F48A39B2A4}"/>
                </a:ext>
              </a:extLst>
            </p:cNvPr>
            <p:cNvSpPr/>
            <p:nvPr/>
          </p:nvSpPr>
          <p:spPr>
            <a:xfrm rot="5191193">
              <a:off x="1960430" y="763553"/>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ardrop 8">
              <a:extLst>
                <a:ext uri="{FF2B5EF4-FFF2-40B4-BE49-F238E27FC236}">
                  <a16:creationId xmlns:a16="http://schemas.microsoft.com/office/drawing/2014/main" id="{495BA8FB-B67F-2146-90A8-B497613EE426}"/>
                </a:ext>
              </a:extLst>
            </p:cNvPr>
            <p:cNvSpPr/>
            <p:nvPr/>
          </p:nvSpPr>
          <p:spPr>
            <a:xfrm rot="16408807" flipH="1">
              <a:off x="5579208" y="763552"/>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ardrop 9">
              <a:extLst>
                <a:ext uri="{FF2B5EF4-FFF2-40B4-BE49-F238E27FC236}">
                  <a16:creationId xmlns:a16="http://schemas.microsoft.com/office/drawing/2014/main" id="{C21B049C-E6BE-7F4D-BF4B-73D3E29E8436}"/>
                </a:ext>
              </a:extLst>
            </p:cNvPr>
            <p:cNvSpPr/>
            <p:nvPr/>
          </p:nvSpPr>
          <p:spPr>
            <a:xfrm rot="5191193" flipH="1" flipV="1">
              <a:off x="5579209" y="4296486"/>
              <a:ext cx="1683152" cy="1683151"/>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467F076D-8051-E048-B7D0-C6F09554C9C5}"/>
                </a:ext>
              </a:extLst>
            </p:cNvPr>
            <p:cNvSpPr/>
            <p:nvPr/>
          </p:nvSpPr>
          <p:spPr>
            <a:xfrm rot="16408807" flipV="1">
              <a:off x="1960430" y="4296485"/>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05C5550-A8D7-A443-B728-600B0CCDA545}"/>
                </a:ext>
              </a:extLst>
            </p:cNvPr>
            <p:cNvSpPr txBox="1"/>
            <p:nvPr/>
          </p:nvSpPr>
          <p:spPr>
            <a:xfrm>
              <a:off x="5546473" y="4919540"/>
              <a:ext cx="1748626" cy="437043"/>
            </a:xfrm>
            <a:prstGeom prst="rect">
              <a:avLst/>
            </a:prstGeom>
            <a:noFill/>
          </p:spPr>
          <p:txBody>
            <a:bodyPr wrap="none" rtlCol="0">
              <a:spAutoFit/>
            </a:bodyPr>
            <a:lstStyle/>
            <a:p>
              <a:pPr algn="ctr"/>
              <a:r>
                <a:rPr lang="en-US" sz="1400" b="1" u="sng" dirty="0">
                  <a:solidFill>
                    <a:schemeClr val="bg1"/>
                  </a:solidFill>
                </a:rPr>
                <a:t>Publications</a:t>
              </a:r>
            </a:p>
          </p:txBody>
        </p:sp>
        <p:sp>
          <p:nvSpPr>
            <p:cNvPr id="13" name="TextBox 12">
              <a:extLst>
                <a:ext uri="{FF2B5EF4-FFF2-40B4-BE49-F238E27FC236}">
                  <a16:creationId xmlns:a16="http://schemas.microsoft.com/office/drawing/2014/main" id="{969E783C-7011-D64F-94DA-1C482E351D6A}"/>
                </a:ext>
              </a:extLst>
            </p:cNvPr>
            <p:cNvSpPr txBox="1"/>
            <p:nvPr/>
          </p:nvSpPr>
          <p:spPr>
            <a:xfrm>
              <a:off x="5758910" y="1235276"/>
              <a:ext cx="1375318" cy="742972"/>
            </a:xfrm>
            <a:prstGeom prst="rect">
              <a:avLst/>
            </a:prstGeom>
            <a:noFill/>
          </p:spPr>
          <p:txBody>
            <a:bodyPr wrap="none" rtlCol="0">
              <a:spAutoFit/>
            </a:bodyPr>
            <a:lstStyle/>
            <a:p>
              <a:pPr algn="ctr"/>
              <a:r>
                <a:rPr lang="en-US" sz="1400" b="1" u="sng" dirty="0">
                  <a:solidFill>
                    <a:schemeClr val="bg1"/>
                  </a:solidFill>
                </a:rPr>
                <a:t>Other</a:t>
              </a:r>
            </a:p>
            <a:p>
              <a:pPr algn="ctr"/>
              <a:r>
                <a:rPr lang="en-US" sz="1400" b="1" u="sng" dirty="0">
                  <a:solidFill>
                    <a:schemeClr val="bg1"/>
                  </a:solidFill>
                </a:rPr>
                <a:t>Scientists</a:t>
              </a:r>
            </a:p>
          </p:txBody>
        </p:sp>
        <p:sp>
          <p:nvSpPr>
            <p:cNvPr id="14" name="Oval 13">
              <a:extLst>
                <a:ext uri="{FF2B5EF4-FFF2-40B4-BE49-F238E27FC236}">
                  <a16:creationId xmlns:a16="http://schemas.microsoft.com/office/drawing/2014/main" id="{731B1C13-D08B-2E4E-9CD0-172B0D5F4890}"/>
                </a:ext>
              </a:extLst>
            </p:cNvPr>
            <p:cNvSpPr>
              <a:spLocks noChangeAspect="1"/>
            </p:cNvSpPr>
            <p:nvPr/>
          </p:nvSpPr>
          <p:spPr>
            <a:xfrm>
              <a:off x="3482252" y="2264282"/>
              <a:ext cx="2182648" cy="2182648"/>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09A73F8-988E-B64B-A019-30647957DDCE}"/>
                </a:ext>
              </a:extLst>
            </p:cNvPr>
            <p:cNvSpPr txBox="1"/>
            <p:nvPr/>
          </p:nvSpPr>
          <p:spPr>
            <a:xfrm>
              <a:off x="3488783" y="2984120"/>
              <a:ext cx="2169587" cy="742972"/>
            </a:xfrm>
            <a:prstGeom prst="rect">
              <a:avLst/>
            </a:prstGeom>
            <a:noFill/>
          </p:spPr>
          <p:txBody>
            <a:bodyPr wrap="square" rtlCol="0">
              <a:spAutoFit/>
            </a:bodyPr>
            <a:lstStyle/>
            <a:p>
              <a:pPr algn="ctr"/>
              <a:r>
                <a:rPr lang="en-US" sz="1400" b="1" u="sng" dirty="0">
                  <a:solidFill>
                    <a:schemeClr val="bg1"/>
                  </a:solidFill>
                </a:rPr>
                <a:t>You as experimentalist</a:t>
              </a:r>
            </a:p>
          </p:txBody>
        </p:sp>
        <p:sp>
          <p:nvSpPr>
            <p:cNvPr id="16" name="TextBox 15">
              <a:extLst>
                <a:ext uri="{FF2B5EF4-FFF2-40B4-BE49-F238E27FC236}">
                  <a16:creationId xmlns:a16="http://schemas.microsoft.com/office/drawing/2014/main" id="{8942D3E5-E0DD-3844-88F8-B4D8BCA1423C}"/>
                </a:ext>
              </a:extLst>
            </p:cNvPr>
            <p:cNvSpPr txBox="1"/>
            <p:nvPr/>
          </p:nvSpPr>
          <p:spPr>
            <a:xfrm>
              <a:off x="3865432" y="5471736"/>
              <a:ext cx="1416292" cy="437043"/>
            </a:xfrm>
            <a:prstGeom prst="rect">
              <a:avLst/>
            </a:prstGeom>
            <a:noFill/>
          </p:spPr>
          <p:txBody>
            <a:bodyPr wrap="none" rtlCol="0">
              <a:spAutoFit/>
            </a:bodyPr>
            <a:lstStyle/>
            <a:p>
              <a:pPr algn="ctr"/>
              <a:r>
                <a:rPr lang="en-US" sz="1400" b="1" u="sng" dirty="0">
                  <a:solidFill>
                    <a:schemeClr val="bg1"/>
                  </a:solidFill>
                </a:rPr>
                <a:t>Research</a:t>
              </a:r>
            </a:p>
          </p:txBody>
        </p:sp>
        <p:sp>
          <p:nvSpPr>
            <p:cNvPr id="17" name="TextBox 16">
              <a:extLst>
                <a:ext uri="{FF2B5EF4-FFF2-40B4-BE49-F238E27FC236}">
                  <a16:creationId xmlns:a16="http://schemas.microsoft.com/office/drawing/2014/main" id="{B1B317E8-C29A-B947-8005-DAAD4A82DBF4}"/>
                </a:ext>
              </a:extLst>
            </p:cNvPr>
            <p:cNvSpPr txBox="1"/>
            <p:nvPr/>
          </p:nvSpPr>
          <p:spPr>
            <a:xfrm>
              <a:off x="1976637" y="1307701"/>
              <a:ext cx="1650747" cy="437043"/>
            </a:xfrm>
            <a:prstGeom prst="rect">
              <a:avLst/>
            </a:prstGeom>
            <a:noFill/>
          </p:spPr>
          <p:txBody>
            <a:bodyPr wrap="none" rtlCol="0">
              <a:spAutoFit/>
            </a:bodyPr>
            <a:lstStyle/>
            <a:p>
              <a:pPr algn="ctr"/>
              <a:r>
                <a:rPr lang="en-US" sz="1400" b="1" u="sng" dirty="0">
                  <a:solidFill>
                    <a:schemeClr val="bg1"/>
                  </a:solidFill>
                </a:rPr>
                <a:t>Institutional</a:t>
              </a:r>
            </a:p>
          </p:txBody>
        </p:sp>
        <p:sp>
          <p:nvSpPr>
            <p:cNvPr id="18" name="TextBox 17">
              <a:extLst>
                <a:ext uri="{FF2B5EF4-FFF2-40B4-BE49-F238E27FC236}">
                  <a16:creationId xmlns:a16="http://schemas.microsoft.com/office/drawing/2014/main" id="{4AA4A46A-548C-254F-AA44-5FF79B5F7AD4}"/>
                </a:ext>
              </a:extLst>
            </p:cNvPr>
            <p:cNvSpPr txBox="1"/>
            <p:nvPr/>
          </p:nvSpPr>
          <p:spPr>
            <a:xfrm>
              <a:off x="1896966" y="4766575"/>
              <a:ext cx="1810087" cy="742972"/>
            </a:xfrm>
            <a:prstGeom prst="rect">
              <a:avLst/>
            </a:prstGeom>
            <a:noFill/>
          </p:spPr>
          <p:txBody>
            <a:bodyPr wrap="none" rtlCol="0">
              <a:spAutoFit/>
            </a:bodyPr>
            <a:lstStyle/>
            <a:p>
              <a:pPr algn="ctr"/>
              <a:r>
                <a:rPr lang="en-US" sz="1400" b="1" u="sng" dirty="0">
                  <a:solidFill>
                    <a:schemeClr val="bg1"/>
                  </a:solidFill>
                </a:rPr>
                <a:t>Funding</a:t>
              </a:r>
            </a:p>
            <a:p>
              <a:pPr algn="ctr"/>
              <a:r>
                <a:rPr lang="en-US" sz="1400" b="1" u="sng" dirty="0">
                  <a:solidFill>
                    <a:schemeClr val="bg1"/>
                  </a:solidFill>
                </a:rPr>
                <a:t>Applications</a:t>
              </a:r>
            </a:p>
          </p:txBody>
        </p:sp>
        <p:sp>
          <p:nvSpPr>
            <p:cNvPr id="19" name="TextBox 18">
              <a:extLst>
                <a:ext uri="{FF2B5EF4-FFF2-40B4-BE49-F238E27FC236}">
                  <a16:creationId xmlns:a16="http://schemas.microsoft.com/office/drawing/2014/main" id="{AAADE5CB-7D03-4341-9B26-AD48673A7F89}"/>
                </a:ext>
              </a:extLst>
            </p:cNvPr>
            <p:cNvSpPr txBox="1"/>
            <p:nvPr/>
          </p:nvSpPr>
          <p:spPr>
            <a:xfrm>
              <a:off x="3912095" y="588589"/>
              <a:ext cx="1322964" cy="742972"/>
            </a:xfrm>
            <a:prstGeom prst="rect">
              <a:avLst/>
            </a:prstGeom>
            <a:noFill/>
          </p:spPr>
          <p:txBody>
            <a:bodyPr wrap="none" rtlCol="0">
              <a:spAutoFit/>
            </a:bodyPr>
            <a:lstStyle/>
            <a:p>
              <a:pPr algn="ctr"/>
              <a:r>
                <a:rPr lang="en-US" sz="1400" b="1" u="sng" dirty="0">
                  <a:solidFill>
                    <a:schemeClr val="bg1"/>
                  </a:solidFill>
                </a:rPr>
                <a:t>Self-</a:t>
              </a:r>
            </a:p>
            <a:p>
              <a:pPr algn="ctr"/>
              <a:r>
                <a:rPr lang="en-US" sz="1400" b="1" u="sng" dirty="0">
                  <a:solidFill>
                    <a:schemeClr val="bg1"/>
                  </a:solidFill>
                </a:rPr>
                <a:t>Learning</a:t>
              </a:r>
            </a:p>
          </p:txBody>
        </p:sp>
      </p:grpSp>
      <p:sp>
        <p:nvSpPr>
          <p:cNvPr id="21" name="TextBox 20">
            <a:extLst>
              <a:ext uri="{FF2B5EF4-FFF2-40B4-BE49-F238E27FC236}">
                <a16:creationId xmlns:a16="http://schemas.microsoft.com/office/drawing/2014/main" id="{4C5077E2-25EE-7343-8F69-6FFA93E54693}"/>
              </a:ext>
            </a:extLst>
          </p:cNvPr>
          <p:cNvSpPr txBox="1"/>
          <p:nvPr/>
        </p:nvSpPr>
        <p:spPr>
          <a:xfrm>
            <a:off x="8025691" y="3900651"/>
            <a:ext cx="2316846" cy="646331"/>
          </a:xfrm>
          <a:prstGeom prst="rect">
            <a:avLst/>
          </a:prstGeom>
          <a:solidFill>
            <a:schemeClr val="bg1"/>
          </a:solidFill>
        </p:spPr>
        <p:txBody>
          <a:bodyPr wrap="square" rtlCol="0">
            <a:spAutoFit/>
          </a:bodyPr>
          <a:lstStyle/>
          <a:p>
            <a:pPr algn="ctr"/>
            <a:r>
              <a:rPr lang="en-US" dirty="0">
                <a:solidFill>
                  <a:srgbClr val="002060"/>
                </a:solidFill>
              </a:rPr>
              <a:t>Recognize good science!</a:t>
            </a:r>
          </a:p>
        </p:txBody>
      </p:sp>
      <p:sp>
        <p:nvSpPr>
          <p:cNvPr id="22" name="Slide Number Placeholder 5">
            <a:extLst>
              <a:ext uri="{FF2B5EF4-FFF2-40B4-BE49-F238E27FC236}">
                <a16:creationId xmlns:a16="http://schemas.microsoft.com/office/drawing/2014/main" id="{6485A363-493A-2E45-A41B-5A0A89DBAFC0}"/>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43</a:t>
            </a:fld>
            <a:endParaRPr lang="en-US" dirty="0">
              <a:solidFill>
                <a:srgbClr val="002060"/>
              </a:solidFill>
            </a:endParaRPr>
          </a:p>
        </p:txBody>
      </p:sp>
    </p:spTree>
    <p:extLst>
      <p:ext uri="{BB962C8B-B14F-4D97-AF65-F5344CB8AC3E}">
        <p14:creationId xmlns:p14="http://schemas.microsoft.com/office/powerpoint/2010/main" val="1881333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EF3DD0-23EB-8B4E-BC37-294DB75C8C9D}"/>
              </a:ext>
            </a:extLst>
          </p:cNvPr>
          <p:cNvSpPr/>
          <p:nvPr/>
        </p:nvSpPr>
        <p:spPr>
          <a:xfrm>
            <a:off x="2742871" y="4584597"/>
            <a:ext cx="6272784" cy="1481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F31946-C399-7F41-A508-CD6BC31EA41B}"/>
              </a:ext>
            </a:extLst>
          </p:cNvPr>
          <p:cNvSpPr>
            <a:spLocks noGrp="1"/>
          </p:cNvSpPr>
          <p:nvPr>
            <p:ph type="title"/>
          </p:nvPr>
        </p:nvSpPr>
        <p:spPr/>
        <p:txBody>
          <a:bodyPr/>
          <a:lstStyle/>
          <a:p>
            <a:pPr algn="l"/>
            <a:r>
              <a:rPr lang="en-US" dirty="0">
                <a:solidFill>
                  <a:srgbClr val="001D5F"/>
                </a:solidFill>
              </a:rPr>
              <a:t>A Good experimentalist…</a:t>
            </a:r>
          </a:p>
        </p:txBody>
      </p:sp>
      <p:sp>
        <p:nvSpPr>
          <p:cNvPr id="4" name="Content Placeholder 3">
            <a:extLst>
              <a:ext uri="{FF2B5EF4-FFF2-40B4-BE49-F238E27FC236}">
                <a16:creationId xmlns:a16="http://schemas.microsoft.com/office/drawing/2014/main" id="{31509A5E-8B1A-FE48-81CC-58E966959600}"/>
              </a:ext>
            </a:extLst>
          </p:cNvPr>
          <p:cNvSpPr>
            <a:spLocks noGrp="1"/>
          </p:cNvSpPr>
          <p:nvPr>
            <p:ph idx="1"/>
          </p:nvPr>
        </p:nvSpPr>
        <p:spPr>
          <a:xfrm>
            <a:off x="1981200" y="1849816"/>
            <a:ext cx="8229600" cy="4525963"/>
          </a:xfrm>
        </p:spPr>
        <p:txBody>
          <a:bodyPr/>
          <a:lstStyle/>
          <a:p>
            <a:pPr marL="0" indent="0">
              <a:buNone/>
            </a:pPr>
            <a:r>
              <a:rPr lang="en-US" b="1" i="1" dirty="0">
                <a:solidFill>
                  <a:srgbClr val="001C5D"/>
                </a:solidFill>
                <a:cs typeface="Helvetica"/>
              </a:rPr>
              <a:t>Designs </a:t>
            </a:r>
            <a:r>
              <a:rPr lang="en-US" b="1" i="1" dirty="0">
                <a:solidFill>
                  <a:srgbClr val="A60000"/>
                </a:solidFill>
                <a:cs typeface="Helvetica"/>
              </a:rPr>
              <a:t>non-biased</a:t>
            </a:r>
            <a:r>
              <a:rPr lang="en-US" b="1" i="1" dirty="0">
                <a:cs typeface="Helvetica"/>
              </a:rPr>
              <a:t>, </a:t>
            </a:r>
            <a:r>
              <a:rPr lang="en-US" b="1" i="1" dirty="0">
                <a:solidFill>
                  <a:srgbClr val="A60000"/>
                </a:solidFill>
                <a:cs typeface="Helvetica"/>
              </a:rPr>
              <a:t>effective</a:t>
            </a:r>
            <a:r>
              <a:rPr lang="en-US" b="1" i="1" dirty="0">
                <a:cs typeface="Helvetica"/>
              </a:rPr>
              <a:t> </a:t>
            </a:r>
            <a:r>
              <a:rPr lang="en-US" b="1" i="1" dirty="0">
                <a:solidFill>
                  <a:srgbClr val="001C5D"/>
                </a:solidFill>
                <a:cs typeface="Helvetica"/>
              </a:rPr>
              <a:t>experiments using a </a:t>
            </a:r>
            <a:r>
              <a:rPr lang="en-US" b="1" i="1" dirty="0">
                <a:solidFill>
                  <a:srgbClr val="A60000"/>
                </a:solidFill>
                <a:cs typeface="Helvetica"/>
              </a:rPr>
              <a:t>well-conceived plan </a:t>
            </a:r>
          </a:p>
          <a:p>
            <a:pPr marL="0" indent="0">
              <a:buNone/>
            </a:pPr>
            <a:endParaRPr lang="en-US" b="1" i="1" dirty="0">
              <a:cs typeface="Helvetica"/>
            </a:endParaRPr>
          </a:p>
          <a:p>
            <a:pPr marL="0" indent="0">
              <a:buNone/>
            </a:pPr>
            <a:r>
              <a:rPr lang="en-US" b="1" i="1" dirty="0">
                <a:solidFill>
                  <a:srgbClr val="001C5D"/>
                </a:solidFill>
                <a:cs typeface="Helvetica"/>
              </a:rPr>
              <a:t>Produces results with</a:t>
            </a:r>
          </a:p>
          <a:p>
            <a:pPr marL="0" indent="0">
              <a:buNone/>
            </a:pPr>
            <a:r>
              <a:rPr lang="en-US" b="1" i="1" dirty="0">
                <a:solidFill>
                  <a:srgbClr val="001C5D"/>
                </a:solidFill>
                <a:cs typeface="Helvetica"/>
              </a:rPr>
              <a:t>	</a:t>
            </a:r>
            <a:r>
              <a:rPr lang="en-US" b="1" i="1" dirty="0">
                <a:solidFill>
                  <a:srgbClr val="A20001"/>
                </a:solidFill>
                <a:cs typeface="Helvetica"/>
              </a:rPr>
              <a:t>-high reproducibility</a:t>
            </a:r>
          </a:p>
          <a:p>
            <a:pPr marL="0" indent="0">
              <a:buNone/>
            </a:pPr>
            <a:r>
              <a:rPr lang="en-US" b="1" i="1" dirty="0">
                <a:solidFill>
                  <a:srgbClr val="A20001"/>
                </a:solidFill>
                <a:cs typeface="Helvetica"/>
              </a:rPr>
              <a:t>	-high predictive value</a:t>
            </a:r>
          </a:p>
        </p:txBody>
      </p:sp>
      <p:sp>
        <p:nvSpPr>
          <p:cNvPr id="5" name="TextBox 4">
            <a:extLst>
              <a:ext uri="{FF2B5EF4-FFF2-40B4-BE49-F238E27FC236}">
                <a16:creationId xmlns:a16="http://schemas.microsoft.com/office/drawing/2014/main" id="{3425F631-7391-C342-BDFE-900D73C364DA}"/>
              </a:ext>
            </a:extLst>
          </p:cNvPr>
          <p:cNvSpPr txBox="1"/>
          <p:nvPr/>
        </p:nvSpPr>
        <p:spPr>
          <a:xfrm>
            <a:off x="2744238" y="4586597"/>
            <a:ext cx="5564344" cy="1477328"/>
          </a:xfrm>
          <a:prstGeom prst="rect">
            <a:avLst/>
          </a:prstGeom>
          <a:noFill/>
        </p:spPr>
        <p:txBody>
          <a:bodyPr wrap="none" rtlCol="0">
            <a:spAutoFit/>
          </a:bodyPr>
          <a:lstStyle/>
          <a:p>
            <a:r>
              <a:rPr lang="en-US" b="1" dirty="0">
                <a:solidFill>
                  <a:srgbClr val="001C5D"/>
                </a:solidFill>
              </a:rPr>
              <a:t>Key concepts:</a:t>
            </a:r>
          </a:p>
          <a:p>
            <a:pPr marL="285750" indent="-285750">
              <a:buFont typeface="Arial" panose="020B0604020202020204" pitchFamily="34" charset="0"/>
              <a:buChar char="•"/>
            </a:pPr>
            <a:r>
              <a:rPr lang="en-US" b="1" dirty="0">
                <a:solidFill>
                  <a:srgbClr val="001C5D"/>
                </a:solidFill>
              </a:rPr>
              <a:t>AWARENESS of different frameworks</a:t>
            </a:r>
          </a:p>
          <a:p>
            <a:pPr marL="742950" lvl="1" indent="-285750">
              <a:buFont typeface="Arial" panose="020B0604020202020204" pitchFamily="34" charset="0"/>
              <a:buChar char="•"/>
            </a:pPr>
            <a:r>
              <a:rPr lang="en-US" b="1" dirty="0">
                <a:solidFill>
                  <a:srgbClr val="001C5D"/>
                </a:solidFill>
              </a:rPr>
              <a:t>hypothesis, model, question</a:t>
            </a:r>
          </a:p>
          <a:p>
            <a:pPr marL="285750" indent="-285750">
              <a:buFont typeface="Arial" panose="020B0604020202020204" pitchFamily="34" charset="0"/>
              <a:buChar char="•"/>
            </a:pPr>
            <a:r>
              <a:rPr lang="en-US" b="1" dirty="0">
                <a:solidFill>
                  <a:srgbClr val="001C5D"/>
                </a:solidFill>
              </a:rPr>
              <a:t>Parameters defined PRIOR to experimentation</a:t>
            </a:r>
          </a:p>
          <a:p>
            <a:pPr marL="285750" indent="-285750">
              <a:buFont typeface="Arial" panose="020B0604020202020204" pitchFamily="34" charset="0"/>
              <a:buChar char="•"/>
            </a:pPr>
            <a:r>
              <a:rPr lang="en-US" b="1" dirty="0">
                <a:solidFill>
                  <a:srgbClr val="001C5D"/>
                </a:solidFill>
              </a:rPr>
              <a:t>AVOID biases and inappropriate data filters</a:t>
            </a:r>
          </a:p>
        </p:txBody>
      </p:sp>
      <p:sp>
        <p:nvSpPr>
          <p:cNvPr id="9" name="Slide Number Placeholder 5">
            <a:extLst>
              <a:ext uri="{FF2B5EF4-FFF2-40B4-BE49-F238E27FC236}">
                <a16:creationId xmlns:a16="http://schemas.microsoft.com/office/drawing/2014/main" id="{96E29FEE-1D76-DD45-B103-06ED663CFF77}"/>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44</a:t>
            </a:fld>
            <a:endParaRPr lang="en-US" dirty="0">
              <a:solidFill>
                <a:srgbClr val="002060"/>
              </a:solidFill>
            </a:endParaRPr>
          </a:p>
        </p:txBody>
      </p:sp>
    </p:spTree>
    <p:extLst>
      <p:ext uri="{BB962C8B-B14F-4D97-AF65-F5344CB8AC3E}">
        <p14:creationId xmlns:p14="http://schemas.microsoft.com/office/powerpoint/2010/main" val="355913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979C-1214-CF45-B316-62A27788F151}"/>
              </a:ext>
            </a:extLst>
          </p:cNvPr>
          <p:cNvSpPr>
            <a:spLocks noGrp="1"/>
          </p:cNvSpPr>
          <p:nvPr>
            <p:ph type="title"/>
          </p:nvPr>
        </p:nvSpPr>
        <p:spPr/>
        <p:txBody>
          <a:bodyPr>
            <a:normAutofit fontScale="90000"/>
          </a:bodyPr>
          <a:lstStyle/>
          <a:p>
            <a:r>
              <a:rPr lang="en-US" dirty="0">
                <a:solidFill>
                  <a:srgbClr val="001C5D"/>
                </a:solidFill>
              </a:rPr>
              <a:t>Experiments are</a:t>
            </a:r>
            <a:br>
              <a:rPr lang="en-US" dirty="0">
                <a:solidFill>
                  <a:srgbClr val="001C5D"/>
                </a:solidFill>
              </a:rPr>
            </a:br>
            <a:r>
              <a:rPr lang="en-US" dirty="0">
                <a:solidFill>
                  <a:srgbClr val="001C5D"/>
                </a:solidFill>
              </a:rPr>
              <a:t>Well-Conceived Plans</a:t>
            </a:r>
            <a:endParaRPr lang="en-US" dirty="0"/>
          </a:p>
        </p:txBody>
      </p:sp>
      <p:sp>
        <p:nvSpPr>
          <p:cNvPr id="3" name="Content Placeholder 2">
            <a:extLst>
              <a:ext uri="{FF2B5EF4-FFF2-40B4-BE49-F238E27FC236}">
                <a16:creationId xmlns:a16="http://schemas.microsoft.com/office/drawing/2014/main" id="{BEDEE32D-10BE-9E40-96B0-B92A02D7A22B}"/>
              </a:ext>
            </a:extLst>
          </p:cNvPr>
          <p:cNvSpPr>
            <a:spLocks noGrp="1"/>
          </p:cNvSpPr>
          <p:nvPr>
            <p:ph idx="1"/>
          </p:nvPr>
        </p:nvSpPr>
        <p:spPr>
          <a:xfrm>
            <a:off x="1981200" y="1752601"/>
            <a:ext cx="4395996" cy="4373563"/>
          </a:xfrm>
        </p:spPr>
        <p:txBody>
          <a:bodyPr/>
          <a:lstStyle/>
          <a:p>
            <a:r>
              <a:rPr lang="en-US" b="1" dirty="0">
                <a:solidFill>
                  <a:srgbClr val="001C5D"/>
                </a:solidFill>
                <a:latin typeface="Century Gothic" panose="020B0502020202020204" pitchFamily="34" charset="0"/>
              </a:rPr>
              <a:t>Experiment is: </a:t>
            </a:r>
            <a:r>
              <a:rPr lang="en-US" b="1" dirty="0">
                <a:solidFill>
                  <a:srgbClr val="A60000"/>
                </a:solidFill>
                <a:latin typeface="Century Gothic" panose="020B0502020202020204" pitchFamily="34" charset="0"/>
              </a:rPr>
              <a:t>the whole </a:t>
            </a:r>
          </a:p>
          <a:p>
            <a:endParaRPr lang="en-US" b="1" dirty="0">
              <a:solidFill>
                <a:srgbClr val="001C5D"/>
              </a:solidFill>
              <a:latin typeface="Century Gothic" panose="020B0502020202020204" pitchFamily="34" charset="0"/>
            </a:endParaRPr>
          </a:p>
          <a:p>
            <a:r>
              <a:rPr lang="en-US" b="1" dirty="0">
                <a:solidFill>
                  <a:srgbClr val="001C5D"/>
                </a:solidFill>
                <a:latin typeface="Century Gothic" panose="020B0502020202020204" pitchFamily="34" charset="0"/>
              </a:rPr>
              <a:t>Experimental design</a:t>
            </a:r>
          </a:p>
          <a:p>
            <a:pPr marL="576263" lvl="2" indent="-230188"/>
            <a:r>
              <a:rPr lang="en-US" dirty="0">
                <a:solidFill>
                  <a:srgbClr val="A20000"/>
                </a:solidFill>
                <a:latin typeface="Century Gothic" panose="020B0502020202020204" pitchFamily="34" charset="0"/>
              </a:rPr>
              <a:t>Clearly-defined hypothesis including statistical procedures</a:t>
            </a:r>
          </a:p>
          <a:p>
            <a:pPr marL="576263" lvl="2" indent="-230188"/>
            <a:r>
              <a:rPr lang="en-US" dirty="0">
                <a:solidFill>
                  <a:srgbClr val="A20000"/>
                </a:solidFill>
                <a:latin typeface="Century Gothic" panose="020B0502020202020204" pitchFamily="34" charset="0"/>
              </a:rPr>
              <a:t>System validation</a:t>
            </a:r>
          </a:p>
          <a:p>
            <a:endParaRPr lang="en-US" b="1" dirty="0">
              <a:solidFill>
                <a:srgbClr val="001C5D"/>
              </a:solidFill>
              <a:latin typeface="Century Gothic" panose="020B0502020202020204" pitchFamily="34" charset="0"/>
            </a:endParaRPr>
          </a:p>
          <a:p>
            <a:r>
              <a:rPr lang="en-US" b="1" dirty="0">
                <a:solidFill>
                  <a:srgbClr val="001C5D"/>
                </a:solidFill>
                <a:latin typeface="Century Gothic" panose="020B0502020202020204" pitchFamily="34" charset="0"/>
              </a:rPr>
              <a:t>Data collection</a:t>
            </a:r>
          </a:p>
          <a:p>
            <a:r>
              <a:rPr lang="en-US" b="1" dirty="0">
                <a:solidFill>
                  <a:srgbClr val="001C5D"/>
                </a:solidFill>
                <a:latin typeface="Century Gothic" panose="020B0502020202020204" pitchFamily="34" charset="0"/>
              </a:rPr>
              <a:t>Analysis</a:t>
            </a:r>
          </a:p>
          <a:p>
            <a:r>
              <a:rPr lang="en-US" b="1" dirty="0">
                <a:solidFill>
                  <a:srgbClr val="001C5D"/>
                </a:solidFill>
                <a:latin typeface="Century Gothic" panose="020B0502020202020204" pitchFamily="34" charset="0"/>
              </a:rPr>
              <a:t>Interpretation</a:t>
            </a:r>
          </a:p>
          <a:p>
            <a:pPr marL="114300" indent="0">
              <a:buNone/>
            </a:pPr>
            <a:endParaRPr lang="en-US" dirty="0"/>
          </a:p>
        </p:txBody>
      </p:sp>
      <p:grpSp>
        <p:nvGrpSpPr>
          <p:cNvPr id="50" name="Group 49">
            <a:extLst>
              <a:ext uri="{FF2B5EF4-FFF2-40B4-BE49-F238E27FC236}">
                <a16:creationId xmlns:a16="http://schemas.microsoft.com/office/drawing/2014/main" id="{8D9F3C55-E93A-BE4F-9256-2D3BB15117D3}"/>
              </a:ext>
            </a:extLst>
          </p:cNvPr>
          <p:cNvGrpSpPr/>
          <p:nvPr/>
        </p:nvGrpSpPr>
        <p:grpSpPr>
          <a:xfrm>
            <a:off x="6394864" y="1949602"/>
            <a:ext cx="3857066" cy="4370629"/>
            <a:chOff x="2609236" y="1032621"/>
            <a:chExt cx="3857066" cy="4370629"/>
          </a:xfrm>
        </p:grpSpPr>
        <p:sp>
          <p:nvSpPr>
            <p:cNvPr id="51" name="Oval 50">
              <a:extLst>
                <a:ext uri="{FF2B5EF4-FFF2-40B4-BE49-F238E27FC236}">
                  <a16:creationId xmlns:a16="http://schemas.microsoft.com/office/drawing/2014/main" id="{C7A7B916-0574-4546-93BB-D62565C882FD}"/>
                </a:ext>
              </a:extLst>
            </p:cNvPr>
            <p:cNvSpPr/>
            <p:nvPr/>
          </p:nvSpPr>
          <p:spPr>
            <a:xfrm>
              <a:off x="3251976" y="2136558"/>
              <a:ext cx="2893063" cy="2893063"/>
            </a:xfrm>
            <a:prstGeom prst="ellipse">
              <a:avLst/>
            </a:prstGeom>
            <a:noFill/>
            <a:ln w="762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5A09240-8F3B-014C-9804-B8EC2D42F27E}"/>
                </a:ext>
              </a:extLst>
            </p:cNvPr>
            <p:cNvSpPr>
              <a:spLocks noChangeAspect="1"/>
            </p:cNvSpPr>
            <p:nvPr/>
          </p:nvSpPr>
          <p:spPr>
            <a:xfrm>
              <a:off x="4208131" y="17456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FCE1FFDF-84F8-294A-90DD-B55E8FA57F37}"/>
                </a:ext>
              </a:extLst>
            </p:cNvPr>
            <p:cNvSpPr txBox="1"/>
            <p:nvPr/>
          </p:nvSpPr>
          <p:spPr>
            <a:xfrm>
              <a:off x="4159554" y="1875758"/>
              <a:ext cx="1061509" cy="646331"/>
            </a:xfrm>
            <a:prstGeom prst="rect">
              <a:avLst/>
            </a:prstGeom>
            <a:noFill/>
          </p:spPr>
          <p:txBody>
            <a:bodyPr wrap="none" rtlCol="0">
              <a:spAutoFit/>
            </a:bodyPr>
            <a:lstStyle/>
            <a:p>
              <a:pPr algn="ctr"/>
              <a:r>
                <a:rPr lang="en-US" sz="1200" b="1" i="1" dirty="0">
                  <a:solidFill>
                    <a:schemeClr val="bg1"/>
                  </a:solidFill>
                </a:rPr>
                <a:t>Observe/</a:t>
              </a:r>
            </a:p>
            <a:p>
              <a:pPr algn="ctr"/>
              <a:r>
                <a:rPr lang="en-US" sz="1200" b="1" i="1" dirty="0">
                  <a:solidFill>
                    <a:schemeClr val="bg1"/>
                  </a:solidFill>
                </a:rPr>
                <a:t>Next</a:t>
              </a:r>
            </a:p>
            <a:p>
              <a:pPr algn="ctr"/>
              <a:r>
                <a:rPr lang="en-US" sz="1200" b="1" i="1" dirty="0">
                  <a:solidFill>
                    <a:schemeClr val="bg1"/>
                  </a:solidFill>
                </a:rPr>
                <a:t> Experiment</a:t>
              </a:r>
            </a:p>
          </p:txBody>
        </p:sp>
        <p:sp>
          <p:nvSpPr>
            <p:cNvPr id="54" name="Oval 53">
              <a:extLst>
                <a:ext uri="{FF2B5EF4-FFF2-40B4-BE49-F238E27FC236}">
                  <a16:creationId xmlns:a16="http://schemas.microsoft.com/office/drawing/2014/main" id="{0E7F94E1-B77B-544B-AA9C-AEA1D9C29D7C}"/>
                </a:ext>
              </a:extLst>
            </p:cNvPr>
            <p:cNvSpPr>
              <a:spLocks noChangeAspect="1"/>
            </p:cNvSpPr>
            <p:nvPr/>
          </p:nvSpPr>
          <p:spPr>
            <a:xfrm>
              <a:off x="4208131" y="4438896"/>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8FD32087-F73D-5C4F-9577-39C04BA181AC}"/>
                </a:ext>
              </a:extLst>
            </p:cNvPr>
            <p:cNvSpPr txBox="1"/>
            <p:nvPr/>
          </p:nvSpPr>
          <p:spPr>
            <a:xfrm>
              <a:off x="4145928" y="4674852"/>
              <a:ext cx="1088760" cy="492443"/>
            </a:xfrm>
            <a:prstGeom prst="rect">
              <a:avLst/>
            </a:prstGeom>
            <a:noFill/>
          </p:spPr>
          <p:txBody>
            <a:bodyPr wrap="none" rtlCol="0">
              <a:spAutoFit/>
            </a:bodyPr>
            <a:lstStyle/>
            <a:p>
              <a:pPr algn="ctr"/>
              <a:r>
                <a:rPr lang="en-US" sz="1300" b="1" i="1" dirty="0">
                  <a:solidFill>
                    <a:schemeClr val="bg1"/>
                  </a:solidFill>
                </a:rPr>
                <a:t>Perform</a:t>
              </a:r>
            </a:p>
            <a:p>
              <a:pPr algn="ctr"/>
              <a:r>
                <a:rPr lang="en-US" sz="1300" b="1" i="1" dirty="0">
                  <a:solidFill>
                    <a:schemeClr val="bg1"/>
                  </a:solidFill>
                </a:rPr>
                <a:t>Experiment</a:t>
              </a:r>
            </a:p>
          </p:txBody>
        </p:sp>
        <p:sp>
          <p:nvSpPr>
            <p:cNvPr id="56" name="Oval 55">
              <a:extLst>
                <a:ext uri="{FF2B5EF4-FFF2-40B4-BE49-F238E27FC236}">
                  <a16:creationId xmlns:a16="http://schemas.microsoft.com/office/drawing/2014/main" id="{C4689AFB-2028-B54A-A4C2-6E224AA40677}"/>
                </a:ext>
              </a:extLst>
            </p:cNvPr>
            <p:cNvSpPr>
              <a:spLocks noChangeAspect="1"/>
            </p:cNvSpPr>
            <p:nvPr/>
          </p:nvSpPr>
          <p:spPr>
            <a:xfrm>
              <a:off x="5439745" y="3658821"/>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7" name="TextBox 56">
              <a:extLst>
                <a:ext uri="{FF2B5EF4-FFF2-40B4-BE49-F238E27FC236}">
                  <a16:creationId xmlns:a16="http://schemas.microsoft.com/office/drawing/2014/main" id="{B56B932C-B4E5-094D-B416-0B33B247F330}"/>
                </a:ext>
              </a:extLst>
            </p:cNvPr>
            <p:cNvSpPr txBox="1"/>
            <p:nvPr/>
          </p:nvSpPr>
          <p:spPr>
            <a:xfrm>
              <a:off x="5377542" y="3894777"/>
              <a:ext cx="1088760" cy="492443"/>
            </a:xfrm>
            <a:prstGeom prst="rect">
              <a:avLst/>
            </a:prstGeom>
            <a:noFill/>
          </p:spPr>
          <p:txBody>
            <a:bodyPr wrap="none" rtlCol="0">
              <a:spAutoFit/>
            </a:bodyPr>
            <a:lstStyle/>
            <a:p>
              <a:pPr algn="ctr"/>
              <a:r>
                <a:rPr lang="en-US" sz="1300" b="1" i="1" dirty="0">
                  <a:solidFill>
                    <a:schemeClr val="bg1"/>
                  </a:solidFill>
                </a:rPr>
                <a:t>Design</a:t>
              </a:r>
            </a:p>
            <a:p>
              <a:pPr algn="ctr"/>
              <a:r>
                <a:rPr lang="en-US" sz="1300" b="1" i="1" dirty="0">
                  <a:solidFill>
                    <a:schemeClr val="bg1"/>
                  </a:solidFill>
                </a:rPr>
                <a:t>Experiment</a:t>
              </a:r>
            </a:p>
          </p:txBody>
        </p:sp>
        <p:sp>
          <p:nvSpPr>
            <p:cNvPr id="58" name="Oval 57">
              <a:extLst>
                <a:ext uri="{FF2B5EF4-FFF2-40B4-BE49-F238E27FC236}">
                  <a16:creationId xmlns:a16="http://schemas.microsoft.com/office/drawing/2014/main" id="{2C2950F1-DD47-254B-A25F-3F4D37D68ECF}"/>
                </a:ext>
              </a:extLst>
            </p:cNvPr>
            <p:cNvSpPr>
              <a:spLocks noChangeAspect="1"/>
            </p:cNvSpPr>
            <p:nvPr/>
          </p:nvSpPr>
          <p:spPr>
            <a:xfrm>
              <a:off x="2972845" y="3658821"/>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4998A0BF-9963-804F-8AE4-324FB04F526F}"/>
                </a:ext>
              </a:extLst>
            </p:cNvPr>
            <p:cNvSpPr txBox="1"/>
            <p:nvPr/>
          </p:nvSpPr>
          <p:spPr>
            <a:xfrm>
              <a:off x="3029267" y="3785593"/>
              <a:ext cx="851515" cy="707886"/>
            </a:xfrm>
            <a:prstGeom prst="rect">
              <a:avLst/>
            </a:prstGeom>
            <a:noFill/>
          </p:spPr>
          <p:txBody>
            <a:bodyPr wrap="none" rtlCol="0">
              <a:spAutoFit/>
            </a:bodyPr>
            <a:lstStyle/>
            <a:p>
              <a:pPr algn="ctr"/>
              <a:r>
                <a:rPr lang="en-US" sz="1000" b="1" i="1" dirty="0">
                  <a:solidFill>
                    <a:schemeClr val="bg1"/>
                  </a:solidFill>
                </a:rPr>
                <a:t>Analyze</a:t>
              </a:r>
            </a:p>
            <a:p>
              <a:pPr algn="ctr"/>
              <a:r>
                <a:rPr lang="en-US" sz="1000" b="1" i="1" dirty="0">
                  <a:solidFill>
                    <a:schemeClr val="bg1"/>
                  </a:solidFill>
                </a:rPr>
                <a:t>Data/</a:t>
              </a:r>
            </a:p>
            <a:p>
              <a:pPr algn="ctr"/>
              <a:r>
                <a:rPr lang="en-US" sz="1000" b="1" i="1" dirty="0">
                  <a:solidFill>
                    <a:schemeClr val="bg1"/>
                  </a:solidFill>
                </a:rPr>
                <a:t>Test</a:t>
              </a:r>
            </a:p>
            <a:p>
              <a:pPr algn="ctr"/>
              <a:r>
                <a:rPr lang="en-US" sz="1000" b="1" i="1" dirty="0">
                  <a:solidFill>
                    <a:schemeClr val="bg1"/>
                  </a:solidFill>
                </a:rPr>
                <a:t>Hypothesis</a:t>
              </a:r>
            </a:p>
          </p:txBody>
        </p:sp>
        <p:sp>
          <p:nvSpPr>
            <p:cNvPr id="60" name="Oval 59">
              <a:extLst>
                <a:ext uri="{FF2B5EF4-FFF2-40B4-BE49-F238E27FC236}">
                  <a16:creationId xmlns:a16="http://schemas.microsoft.com/office/drawing/2014/main" id="{181BFEAC-648F-2649-8FAB-50FB73E4612D}"/>
                </a:ext>
              </a:extLst>
            </p:cNvPr>
            <p:cNvSpPr>
              <a:spLocks noChangeAspect="1"/>
            </p:cNvSpPr>
            <p:nvPr/>
          </p:nvSpPr>
          <p:spPr>
            <a:xfrm>
              <a:off x="5439746" y="24029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C831379D-A640-D545-90CD-A47E031ABB61}"/>
                </a:ext>
              </a:extLst>
            </p:cNvPr>
            <p:cNvSpPr txBox="1"/>
            <p:nvPr/>
          </p:nvSpPr>
          <p:spPr>
            <a:xfrm>
              <a:off x="5393573" y="2638906"/>
              <a:ext cx="1056700" cy="492443"/>
            </a:xfrm>
            <a:prstGeom prst="rect">
              <a:avLst/>
            </a:prstGeom>
            <a:noFill/>
          </p:spPr>
          <p:txBody>
            <a:bodyPr wrap="none" rtlCol="0">
              <a:spAutoFit/>
            </a:bodyPr>
            <a:lstStyle/>
            <a:p>
              <a:pPr algn="ctr"/>
              <a:r>
                <a:rPr lang="en-US" sz="1300" b="1" i="1" dirty="0">
                  <a:solidFill>
                    <a:schemeClr val="bg1"/>
                  </a:solidFill>
                </a:rPr>
                <a:t>Generate</a:t>
              </a:r>
            </a:p>
            <a:p>
              <a:pPr algn="ctr"/>
              <a:r>
                <a:rPr lang="en-US" sz="1300" b="1" i="1" dirty="0">
                  <a:solidFill>
                    <a:schemeClr val="bg1"/>
                  </a:solidFill>
                </a:rPr>
                <a:t>Hypothesis</a:t>
              </a:r>
            </a:p>
          </p:txBody>
        </p:sp>
        <p:sp>
          <p:nvSpPr>
            <p:cNvPr id="62" name="Oval 61">
              <a:extLst>
                <a:ext uri="{FF2B5EF4-FFF2-40B4-BE49-F238E27FC236}">
                  <a16:creationId xmlns:a16="http://schemas.microsoft.com/office/drawing/2014/main" id="{F396D9C9-626D-8E4D-8315-C84DD45FE3FA}"/>
                </a:ext>
              </a:extLst>
            </p:cNvPr>
            <p:cNvSpPr>
              <a:spLocks noChangeAspect="1"/>
            </p:cNvSpPr>
            <p:nvPr/>
          </p:nvSpPr>
          <p:spPr>
            <a:xfrm>
              <a:off x="2972844" y="24029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9B4D5A-6B9E-D342-A387-F39928D922B3}"/>
                </a:ext>
              </a:extLst>
            </p:cNvPr>
            <p:cNvSpPr txBox="1"/>
            <p:nvPr/>
          </p:nvSpPr>
          <p:spPr>
            <a:xfrm>
              <a:off x="3014036" y="2638906"/>
              <a:ext cx="881972" cy="492443"/>
            </a:xfrm>
            <a:prstGeom prst="rect">
              <a:avLst/>
            </a:prstGeom>
            <a:noFill/>
          </p:spPr>
          <p:txBody>
            <a:bodyPr wrap="none" rtlCol="0">
              <a:spAutoFit/>
            </a:bodyPr>
            <a:lstStyle/>
            <a:p>
              <a:pPr algn="ctr"/>
              <a:r>
                <a:rPr lang="en-US" sz="1300" b="1" i="1" dirty="0">
                  <a:solidFill>
                    <a:schemeClr val="bg1"/>
                  </a:solidFill>
                </a:rPr>
                <a:t>Evaluate</a:t>
              </a:r>
            </a:p>
            <a:p>
              <a:pPr algn="ctr"/>
              <a:r>
                <a:rPr lang="en-US" sz="1300" b="1" i="1" dirty="0">
                  <a:solidFill>
                    <a:schemeClr val="bg1"/>
                  </a:solidFill>
                </a:rPr>
                <a:t>Results</a:t>
              </a:r>
            </a:p>
          </p:txBody>
        </p:sp>
        <p:cxnSp>
          <p:nvCxnSpPr>
            <p:cNvPr id="64" name="Straight Connector 63">
              <a:extLst>
                <a:ext uri="{FF2B5EF4-FFF2-40B4-BE49-F238E27FC236}">
                  <a16:creationId xmlns:a16="http://schemas.microsoft.com/office/drawing/2014/main" id="{E795B0D2-0EE2-F743-8DD7-3389EB486D44}"/>
                </a:ext>
              </a:extLst>
            </p:cNvPr>
            <p:cNvCxnSpPr/>
            <p:nvPr/>
          </p:nvCxnSpPr>
          <p:spPr>
            <a:xfrm rot="15186943">
              <a:off x="5373462" y="2290438"/>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AFD03FB-FE80-1946-954A-0B3D07162ED9}"/>
                </a:ext>
              </a:extLst>
            </p:cNvPr>
            <p:cNvCxnSpPr>
              <a:cxnSpLocks/>
            </p:cNvCxnSpPr>
            <p:nvPr/>
          </p:nvCxnSpPr>
          <p:spPr>
            <a:xfrm rot="20586943">
              <a:off x="5453035" y="2141510"/>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3AA61AA1-1BED-C94D-B5F9-273602E28D29}"/>
                </a:ext>
              </a:extLst>
            </p:cNvPr>
            <p:cNvCxnSpPr/>
            <p:nvPr/>
          </p:nvCxnSpPr>
          <p:spPr>
            <a:xfrm rot="18844648">
              <a:off x="6068649" y="3420532"/>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6CBE660B-0A0F-5745-B645-B28144353EDC}"/>
                </a:ext>
              </a:extLst>
            </p:cNvPr>
            <p:cNvCxnSpPr>
              <a:cxnSpLocks/>
            </p:cNvCxnSpPr>
            <p:nvPr/>
          </p:nvCxnSpPr>
          <p:spPr>
            <a:xfrm rot="2644648">
              <a:off x="6237480" y="341781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4778BA5-EAEB-BA4B-AF78-E13FCD31C269}"/>
                </a:ext>
              </a:extLst>
            </p:cNvPr>
            <p:cNvCxnSpPr/>
            <p:nvPr/>
          </p:nvCxnSpPr>
          <p:spPr>
            <a:xfrm rot="2474803" flipV="1">
              <a:off x="3165909" y="3404144"/>
              <a:ext cx="4649" cy="243444"/>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B308C46C-AE56-A442-B134-DABBE53E0B16}"/>
                </a:ext>
              </a:extLst>
            </p:cNvPr>
            <p:cNvCxnSpPr>
              <a:cxnSpLocks/>
            </p:cNvCxnSpPr>
            <p:nvPr/>
          </p:nvCxnSpPr>
          <p:spPr>
            <a:xfrm rot="18674803" flipV="1">
              <a:off x="3334398" y="3393090"/>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21B6A3F9-3143-BD43-9569-A7BF16576DD9}"/>
                </a:ext>
              </a:extLst>
            </p:cNvPr>
            <p:cNvCxnSpPr/>
            <p:nvPr/>
          </p:nvCxnSpPr>
          <p:spPr>
            <a:xfrm rot="11375057">
              <a:off x="3999051" y="2290702"/>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C960B87E-48A8-C84C-9901-D45826DC3CB5}"/>
                </a:ext>
              </a:extLst>
            </p:cNvPr>
            <p:cNvCxnSpPr>
              <a:cxnSpLocks/>
            </p:cNvCxnSpPr>
            <p:nvPr/>
          </p:nvCxnSpPr>
          <p:spPr>
            <a:xfrm rot="16775057">
              <a:off x="3901200" y="215309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13426297-AB26-0245-9BB5-04A21DA20D6C}"/>
                </a:ext>
              </a:extLst>
            </p:cNvPr>
            <p:cNvCxnSpPr/>
            <p:nvPr/>
          </p:nvCxnSpPr>
          <p:spPr>
            <a:xfrm rot="5120884">
              <a:off x="3985966" y="462450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827CB25-66C5-E44C-80B4-2CF25F6045FD}"/>
                </a:ext>
              </a:extLst>
            </p:cNvPr>
            <p:cNvCxnSpPr>
              <a:cxnSpLocks/>
            </p:cNvCxnSpPr>
            <p:nvPr/>
          </p:nvCxnSpPr>
          <p:spPr>
            <a:xfrm rot="10520884">
              <a:off x="3876646" y="4753190"/>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64A37FD9-1043-BB4D-AB54-5AB94B369867}"/>
                </a:ext>
              </a:extLst>
            </p:cNvPr>
            <p:cNvCxnSpPr/>
            <p:nvPr/>
          </p:nvCxnSpPr>
          <p:spPr>
            <a:xfrm rot="517507">
              <a:off x="5486641" y="4577841"/>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5CB47E92-734D-5841-9014-CE9AF64EAEA3}"/>
                </a:ext>
              </a:extLst>
            </p:cNvPr>
            <p:cNvCxnSpPr>
              <a:cxnSpLocks/>
            </p:cNvCxnSpPr>
            <p:nvPr/>
          </p:nvCxnSpPr>
          <p:spPr>
            <a:xfrm rot="5917507">
              <a:off x="5586782" y="4713794"/>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grpSp>
          <p:nvGrpSpPr>
            <p:cNvPr id="79" name="Group 78">
              <a:extLst>
                <a:ext uri="{FF2B5EF4-FFF2-40B4-BE49-F238E27FC236}">
                  <a16:creationId xmlns:a16="http://schemas.microsoft.com/office/drawing/2014/main" id="{B7C09CB4-645A-4248-AE4D-128BF78110B7}"/>
                </a:ext>
              </a:extLst>
            </p:cNvPr>
            <p:cNvGrpSpPr/>
            <p:nvPr/>
          </p:nvGrpSpPr>
          <p:grpSpPr>
            <a:xfrm>
              <a:off x="2609236" y="1032621"/>
              <a:ext cx="1082348" cy="964354"/>
              <a:chOff x="3066250" y="2555350"/>
              <a:chExt cx="1082348" cy="964354"/>
            </a:xfrm>
          </p:grpSpPr>
          <p:sp>
            <p:nvSpPr>
              <p:cNvPr id="86" name="Oval 85">
                <a:extLst>
                  <a:ext uri="{FF2B5EF4-FFF2-40B4-BE49-F238E27FC236}">
                    <a16:creationId xmlns:a16="http://schemas.microsoft.com/office/drawing/2014/main" id="{4976D58A-C41A-E441-A1AB-AC626BCF68F1}"/>
                  </a:ext>
                </a:extLst>
              </p:cNvPr>
              <p:cNvSpPr>
                <a:spLocks noChangeAspect="1"/>
              </p:cNvSpPr>
              <p:nvPr/>
            </p:nvSpPr>
            <p:spPr>
              <a:xfrm>
                <a:off x="3125244" y="25553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1BC05F12-B0DC-7346-A38E-7ECB3B359233}"/>
                  </a:ext>
                </a:extLst>
              </p:cNvPr>
              <p:cNvSpPr txBox="1"/>
              <p:nvPr/>
            </p:nvSpPr>
            <p:spPr>
              <a:xfrm>
                <a:off x="3066250" y="2891333"/>
                <a:ext cx="1082348" cy="292388"/>
              </a:xfrm>
              <a:prstGeom prst="rect">
                <a:avLst/>
              </a:prstGeom>
              <a:noFill/>
            </p:spPr>
            <p:txBody>
              <a:bodyPr wrap="none" rtlCol="0">
                <a:spAutoFit/>
              </a:bodyPr>
              <a:lstStyle/>
              <a:p>
                <a:pPr algn="ctr"/>
                <a:r>
                  <a:rPr lang="en-US" sz="1300" b="1" i="1" dirty="0">
                    <a:solidFill>
                      <a:schemeClr val="bg1"/>
                    </a:solidFill>
                  </a:rPr>
                  <a:t>Publication</a:t>
                </a:r>
              </a:p>
            </p:txBody>
          </p:sp>
        </p:grpSp>
        <p:sp>
          <p:nvSpPr>
            <p:cNvPr id="80" name="Arc 79">
              <a:extLst>
                <a:ext uri="{FF2B5EF4-FFF2-40B4-BE49-F238E27FC236}">
                  <a16:creationId xmlns:a16="http://schemas.microsoft.com/office/drawing/2014/main" id="{11E83F26-B3D7-8542-BF8B-2B8766EA1395}"/>
                </a:ext>
              </a:extLst>
            </p:cNvPr>
            <p:cNvSpPr/>
            <p:nvPr/>
          </p:nvSpPr>
          <p:spPr>
            <a:xfrm>
              <a:off x="2610206" y="1632039"/>
              <a:ext cx="822960" cy="1503115"/>
            </a:xfrm>
            <a:prstGeom prst="arc">
              <a:avLst>
                <a:gd name="adj1" fmla="val 18573558"/>
                <a:gd name="adj2" fmla="val 0"/>
              </a:avLst>
            </a:prstGeom>
            <a:ln w="76200">
              <a:solidFill>
                <a:srgbClr val="A200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1" name="Group 80">
              <a:extLst>
                <a:ext uri="{FF2B5EF4-FFF2-40B4-BE49-F238E27FC236}">
                  <a16:creationId xmlns:a16="http://schemas.microsoft.com/office/drawing/2014/main" id="{7EB97939-6AA0-D344-9466-586F6E9E8F9A}"/>
                </a:ext>
              </a:extLst>
            </p:cNvPr>
            <p:cNvGrpSpPr/>
            <p:nvPr/>
          </p:nvGrpSpPr>
          <p:grpSpPr>
            <a:xfrm rot="17037309">
              <a:off x="3349018" y="2109213"/>
              <a:ext cx="243443" cy="261655"/>
              <a:chOff x="3934203" y="2424890"/>
              <a:chExt cx="243443" cy="261655"/>
            </a:xfrm>
          </p:grpSpPr>
          <p:cxnSp>
            <p:nvCxnSpPr>
              <p:cNvPr id="84" name="Straight Connector 83">
                <a:extLst>
                  <a:ext uri="{FF2B5EF4-FFF2-40B4-BE49-F238E27FC236}">
                    <a16:creationId xmlns:a16="http://schemas.microsoft.com/office/drawing/2014/main" id="{677C29CD-D8F8-994A-BC14-3423F9BCED0A}"/>
                  </a:ext>
                </a:extLst>
              </p:cNvPr>
              <p:cNvCxnSpPr/>
              <p:nvPr/>
            </p:nvCxnSpPr>
            <p:spPr>
              <a:xfrm rot="11375057">
                <a:off x="4151451" y="2443102"/>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2CF4F823-80E1-2B47-B6DE-1277E4915800}"/>
                  </a:ext>
                </a:extLst>
              </p:cNvPr>
              <p:cNvCxnSpPr>
                <a:cxnSpLocks/>
              </p:cNvCxnSpPr>
              <p:nvPr/>
            </p:nvCxnSpPr>
            <p:spPr>
              <a:xfrm rot="16775057">
                <a:off x="4053600" y="230549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grpSp>
      </p:grpSp>
      <p:sp>
        <p:nvSpPr>
          <p:cNvPr id="38" name="Slide Number Placeholder 5">
            <a:extLst>
              <a:ext uri="{FF2B5EF4-FFF2-40B4-BE49-F238E27FC236}">
                <a16:creationId xmlns:a16="http://schemas.microsoft.com/office/drawing/2014/main" id="{D09CC708-C893-C04B-897E-527FC173FB9F}"/>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45</a:t>
            </a:fld>
            <a:endParaRPr lang="en-US" dirty="0">
              <a:solidFill>
                <a:srgbClr val="002060"/>
              </a:solidFill>
            </a:endParaRPr>
          </a:p>
        </p:txBody>
      </p:sp>
    </p:spTree>
    <p:extLst>
      <p:ext uri="{BB962C8B-B14F-4D97-AF65-F5344CB8AC3E}">
        <p14:creationId xmlns:p14="http://schemas.microsoft.com/office/powerpoint/2010/main" val="3388077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4F1CB6C-D73B-5144-8BA4-2E29F738CBEF}"/>
              </a:ext>
            </a:extLst>
          </p:cNvPr>
          <p:cNvGrpSpPr/>
          <p:nvPr/>
        </p:nvGrpSpPr>
        <p:grpSpPr>
          <a:xfrm>
            <a:off x="2268186" y="1173976"/>
            <a:ext cx="7681386" cy="5282783"/>
            <a:chOff x="979947" y="471131"/>
            <a:chExt cx="7681386" cy="5282783"/>
          </a:xfrm>
        </p:grpSpPr>
        <p:sp>
          <p:nvSpPr>
            <p:cNvPr id="40" name="Oval 39">
              <a:extLst>
                <a:ext uri="{FF2B5EF4-FFF2-40B4-BE49-F238E27FC236}">
                  <a16:creationId xmlns:a16="http://schemas.microsoft.com/office/drawing/2014/main" id="{77E6BD7C-893B-D646-80C5-6BB3C316BE47}"/>
                </a:ext>
              </a:extLst>
            </p:cNvPr>
            <p:cNvSpPr/>
            <p:nvPr/>
          </p:nvSpPr>
          <p:spPr>
            <a:xfrm>
              <a:off x="3251976" y="2136558"/>
              <a:ext cx="2893063" cy="2893063"/>
            </a:xfrm>
            <a:prstGeom prst="ellipse">
              <a:avLst/>
            </a:prstGeom>
            <a:noFill/>
            <a:ln w="762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0A20270-DCBA-8D41-A64B-46FB615C4168}"/>
                </a:ext>
              </a:extLst>
            </p:cNvPr>
            <p:cNvSpPr>
              <a:spLocks noChangeAspect="1"/>
            </p:cNvSpPr>
            <p:nvPr/>
          </p:nvSpPr>
          <p:spPr>
            <a:xfrm>
              <a:off x="4208131" y="17456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79629786-09C3-C547-B613-D2BD36EA427D}"/>
                </a:ext>
              </a:extLst>
            </p:cNvPr>
            <p:cNvSpPr txBox="1"/>
            <p:nvPr/>
          </p:nvSpPr>
          <p:spPr>
            <a:xfrm>
              <a:off x="4159554" y="1875758"/>
              <a:ext cx="1061509" cy="646331"/>
            </a:xfrm>
            <a:prstGeom prst="rect">
              <a:avLst/>
            </a:prstGeom>
            <a:noFill/>
          </p:spPr>
          <p:txBody>
            <a:bodyPr wrap="none" rtlCol="0">
              <a:spAutoFit/>
            </a:bodyPr>
            <a:lstStyle/>
            <a:p>
              <a:pPr algn="ctr"/>
              <a:r>
                <a:rPr lang="en-US" sz="1200" b="1" i="1" dirty="0">
                  <a:solidFill>
                    <a:schemeClr val="bg1"/>
                  </a:solidFill>
                </a:rPr>
                <a:t>Observe/</a:t>
              </a:r>
            </a:p>
            <a:p>
              <a:pPr algn="ctr"/>
              <a:r>
                <a:rPr lang="en-US" sz="1200" b="1" i="1" dirty="0">
                  <a:solidFill>
                    <a:schemeClr val="bg1"/>
                  </a:solidFill>
                </a:rPr>
                <a:t>Next</a:t>
              </a:r>
            </a:p>
            <a:p>
              <a:pPr algn="ctr"/>
              <a:r>
                <a:rPr lang="en-US" sz="1200" b="1" i="1" dirty="0">
                  <a:solidFill>
                    <a:schemeClr val="bg1"/>
                  </a:solidFill>
                </a:rPr>
                <a:t> Experiment</a:t>
              </a:r>
            </a:p>
          </p:txBody>
        </p:sp>
        <p:sp>
          <p:nvSpPr>
            <p:cNvPr id="43" name="Oval 42">
              <a:extLst>
                <a:ext uri="{FF2B5EF4-FFF2-40B4-BE49-F238E27FC236}">
                  <a16:creationId xmlns:a16="http://schemas.microsoft.com/office/drawing/2014/main" id="{6E9862B1-DC0D-4E42-A084-A66715C7781E}"/>
                </a:ext>
              </a:extLst>
            </p:cNvPr>
            <p:cNvSpPr>
              <a:spLocks noChangeAspect="1"/>
            </p:cNvSpPr>
            <p:nvPr/>
          </p:nvSpPr>
          <p:spPr>
            <a:xfrm>
              <a:off x="4208131" y="4438896"/>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4B39428A-E657-5D4F-B83C-1C85CD463EA1}"/>
                </a:ext>
              </a:extLst>
            </p:cNvPr>
            <p:cNvSpPr txBox="1"/>
            <p:nvPr/>
          </p:nvSpPr>
          <p:spPr>
            <a:xfrm>
              <a:off x="4145928" y="4674852"/>
              <a:ext cx="1088760" cy="492443"/>
            </a:xfrm>
            <a:prstGeom prst="rect">
              <a:avLst/>
            </a:prstGeom>
            <a:noFill/>
          </p:spPr>
          <p:txBody>
            <a:bodyPr wrap="none" rtlCol="0">
              <a:spAutoFit/>
            </a:bodyPr>
            <a:lstStyle/>
            <a:p>
              <a:pPr algn="ctr"/>
              <a:r>
                <a:rPr lang="en-US" sz="1300" b="1" i="1" dirty="0">
                  <a:solidFill>
                    <a:schemeClr val="bg1"/>
                  </a:solidFill>
                </a:rPr>
                <a:t>Perform</a:t>
              </a:r>
            </a:p>
            <a:p>
              <a:pPr algn="ctr"/>
              <a:r>
                <a:rPr lang="en-US" sz="1300" b="1" i="1" dirty="0">
                  <a:solidFill>
                    <a:schemeClr val="bg1"/>
                  </a:solidFill>
                </a:rPr>
                <a:t>Experiment</a:t>
              </a:r>
            </a:p>
          </p:txBody>
        </p:sp>
        <p:sp>
          <p:nvSpPr>
            <p:cNvPr id="45" name="Oval 44">
              <a:extLst>
                <a:ext uri="{FF2B5EF4-FFF2-40B4-BE49-F238E27FC236}">
                  <a16:creationId xmlns:a16="http://schemas.microsoft.com/office/drawing/2014/main" id="{92B0B8B2-C4DB-F84C-8E08-527F1B836DFC}"/>
                </a:ext>
              </a:extLst>
            </p:cNvPr>
            <p:cNvSpPr>
              <a:spLocks noChangeAspect="1"/>
            </p:cNvSpPr>
            <p:nvPr/>
          </p:nvSpPr>
          <p:spPr>
            <a:xfrm>
              <a:off x="5439745" y="3658821"/>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6" name="TextBox 45">
              <a:extLst>
                <a:ext uri="{FF2B5EF4-FFF2-40B4-BE49-F238E27FC236}">
                  <a16:creationId xmlns:a16="http://schemas.microsoft.com/office/drawing/2014/main" id="{D16B50E0-8970-4240-BC4C-C5BF00A82769}"/>
                </a:ext>
              </a:extLst>
            </p:cNvPr>
            <p:cNvSpPr txBox="1"/>
            <p:nvPr/>
          </p:nvSpPr>
          <p:spPr>
            <a:xfrm>
              <a:off x="5377542" y="3894777"/>
              <a:ext cx="1088760" cy="492443"/>
            </a:xfrm>
            <a:prstGeom prst="rect">
              <a:avLst/>
            </a:prstGeom>
            <a:noFill/>
          </p:spPr>
          <p:txBody>
            <a:bodyPr wrap="none" rtlCol="0">
              <a:spAutoFit/>
            </a:bodyPr>
            <a:lstStyle/>
            <a:p>
              <a:pPr algn="ctr"/>
              <a:r>
                <a:rPr lang="en-US" sz="1300" b="1" i="1" dirty="0">
                  <a:solidFill>
                    <a:schemeClr val="bg1"/>
                  </a:solidFill>
                </a:rPr>
                <a:t>Design</a:t>
              </a:r>
            </a:p>
            <a:p>
              <a:pPr algn="ctr"/>
              <a:r>
                <a:rPr lang="en-US" sz="1300" b="1" i="1" dirty="0">
                  <a:solidFill>
                    <a:schemeClr val="bg1"/>
                  </a:solidFill>
                </a:rPr>
                <a:t>Experiment</a:t>
              </a:r>
            </a:p>
          </p:txBody>
        </p:sp>
        <p:sp>
          <p:nvSpPr>
            <p:cNvPr id="47" name="Oval 46">
              <a:extLst>
                <a:ext uri="{FF2B5EF4-FFF2-40B4-BE49-F238E27FC236}">
                  <a16:creationId xmlns:a16="http://schemas.microsoft.com/office/drawing/2014/main" id="{76136D58-017E-DA44-893E-8F4BB4918F8D}"/>
                </a:ext>
              </a:extLst>
            </p:cNvPr>
            <p:cNvSpPr>
              <a:spLocks noChangeAspect="1"/>
            </p:cNvSpPr>
            <p:nvPr/>
          </p:nvSpPr>
          <p:spPr>
            <a:xfrm>
              <a:off x="2972845" y="3658821"/>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2E99AAA7-7A86-9F4D-B4A7-58CB9D5DD74D}"/>
                </a:ext>
              </a:extLst>
            </p:cNvPr>
            <p:cNvSpPr txBox="1"/>
            <p:nvPr/>
          </p:nvSpPr>
          <p:spPr>
            <a:xfrm>
              <a:off x="3029267" y="3785593"/>
              <a:ext cx="851515" cy="707886"/>
            </a:xfrm>
            <a:prstGeom prst="rect">
              <a:avLst/>
            </a:prstGeom>
            <a:noFill/>
          </p:spPr>
          <p:txBody>
            <a:bodyPr wrap="none" rtlCol="0">
              <a:spAutoFit/>
            </a:bodyPr>
            <a:lstStyle/>
            <a:p>
              <a:pPr algn="ctr"/>
              <a:r>
                <a:rPr lang="en-US" sz="1000" b="1" i="1" dirty="0">
                  <a:solidFill>
                    <a:schemeClr val="bg1"/>
                  </a:solidFill>
                </a:rPr>
                <a:t>Analyze</a:t>
              </a:r>
            </a:p>
            <a:p>
              <a:pPr algn="ctr"/>
              <a:r>
                <a:rPr lang="en-US" sz="1000" b="1" i="1" dirty="0">
                  <a:solidFill>
                    <a:schemeClr val="bg1"/>
                  </a:solidFill>
                </a:rPr>
                <a:t>Data/</a:t>
              </a:r>
            </a:p>
            <a:p>
              <a:pPr algn="ctr"/>
              <a:r>
                <a:rPr lang="en-US" sz="1000" b="1" i="1" dirty="0">
                  <a:solidFill>
                    <a:schemeClr val="bg1"/>
                  </a:solidFill>
                </a:rPr>
                <a:t>Test</a:t>
              </a:r>
            </a:p>
            <a:p>
              <a:pPr algn="ctr"/>
              <a:r>
                <a:rPr lang="en-US" sz="1000" b="1" i="1" dirty="0">
                  <a:solidFill>
                    <a:schemeClr val="bg1"/>
                  </a:solidFill>
                </a:rPr>
                <a:t>Hypothesis</a:t>
              </a:r>
            </a:p>
          </p:txBody>
        </p:sp>
        <p:sp>
          <p:nvSpPr>
            <p:cNvPr id="49" name="Oval 48">
              <a:extLst>
                <a:ext uri="{FF2B5EF4-FFF2-40B4-BE49-F238E27FC236}">
                  <a16:creationId xmlns:a16="http://schemas.microsoft.com/office/drawing/2014/main" id="{5260E171-44E3-D748-A3F5-26D580556C23}"/>
                </a:ext>
              </a:extLst>
            </p:cNvPr>
            <p:cNvSpPr>
              <a:spLocks noChangeAspect="1"/>
            </p:cNvSpPr>
            <p:nvPr/>
          </p:nvSpPr>
          <p:spPr>
            <a:xfrm>
              <a:off x="5439746" y="24029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FCA4307E-683B-B94B-9E58-21E4DC6BB722}"/>
                </a:ext>
              </a:extLst>
            </p:cNvPr>
            <p:cNvSpPr txBox="1"/>
            <p:nvPr/>
          </p:nvSpPr>
          <p:spPr>
            <a:xfrm>
              <a:off x="5393573" y="2638906"/>
              <a:ext cx="1056700" cy="492443"/>
            </a:xfrm>
            <a:prstGeom prst="rect">
              <a:avLst/>
            </a:prstGeom>
            <a:noFill/>
          </p:spPr>
          <p:txBody>
            <a:bodyPr wrap="none" rtlCol="0">
              <a:spAutoFit/>
            </a:bodyPr>
            <a:lstStyle/>
            <a:p>
              <a:pPr algn="ctr"/>
              <a:r>
                <a:rPr lang="en-US" sz="1300" b="1" i="1" dirty="0">
                  <a:solidFill>
                    <a:schemeClr val="bg1"/>
                  </a:solidFill>
                </a:rPr>
                <a:t>Generate</a:t>
              </a:r>
            </a:p>
            <a:p>
              <a:pPr algn="ctr"/>
              <a:r>
                <a:rPr lang="en-US" sz="1300" b="1" i="1" dirty="0">
                  <a:solidFill>
                    <a:schemeClr val="bg1"/>
                  </a:solidFill>
                </a:rPr>
                <a:t>Hypothesis</a:t>
              </a:r>
            </a:p>
          </p:txBody>
        </p:sp>
        <p:sp>
          <p:nvSpPr>
            <p:cNvPr id="77" name="Oval 76">
              <a:extLst>
                <a:ext uri="{FF2B5EF4-FFF2-40B4-BE49-F238E27FC236}">
                  <a16:creationId xmlns:a16="http://schemas.microsoft.com/office/drawing/2014/main" id="{702E5EAC-B371-BD48-802C-891DE5A6E06B}"/>
                </a:ext>
              </a:extLst>
            </p:cNvPr>
            <p:cNvSpPr>
              <a:spLocks noChangeAspect="1"/>
            </p:cNvSpPr>
            <p:nvPr/>
          </p:nvSpPr>
          <p:spPr>
            <a:xfrm>
              <a:off x="2972844" y="24029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36D50649-0D53-CC44-9AD8-DFC16D16534D}"/>
                </a:ext>
              </a:extLst>
            </p:cNvPr>
            <p:cNvSpPr txBox="1"/>
            <p:nvPr/>
          </p:nvSpPr>
          <p:spPr>
            <a:xfrm>
              <a:off x="3014036" y="2638906"/>
              <a:ext cx="881972" cy="492443"/>
            </a:xfrm>
            <a:prstGeom prst="rect">
              <a:avLst/>
            </a:prstGeom>
            <a:noFill/>
          </p:spPr>
          <p:txBody>
            <a:bodyPr wrap="none" rtlCol="0">
              <a:spAutoFit/>
            </a:bodyPr>
            <a:lstStyle/>
            <a:p>
              <a:pPr algn="ctr"/>
              <a:r>
                <a:rPr lang="en-US" sz="1300" b="1" i="1" dirty="0">
                  <a:solidFill>
                    <a:schemeClr val="bg1"/>
                  </a:solidFill>
                </a:rPr>
                <a:t>Evaluate</a:t>
              </a:r>
            </a:p>
            <a:p>
              <a:pPr algn="ctr"/>
              <a:r>
                <a:rPr lang="en-US" sz="1300" b="1" i="1" dirty="0">
                  <a:solidFill>
                    <a:schemeClr val="bg1"/>
                  </a:solidFill>
                </a:rPr>
                <a:t>Results</a:t>
              </a:r>
            </a:p>
          </p:txBody>
        </p:sp>
        <p:cxnSp>
          <p:nvCxnSpPr>
            <p:cNvPr id="82" name="Straight Connector 81">
              <a:extLst>
                <a:ext uri="{FF2B5EF4-FFF2-40B4-BE49-F238E27FC236}">
                  <a16:creationId xmlns:a16="http://schemas.microsoft.com/office/drawing/2014/main" id="{CD37D647-7385-3E4A-8C44-EE1E89B79903}"/>
                </a:ext>
              </a:extLst>
            </p:cNvPr>
            <p:cNvCxnSpPr/>
            <p:nvPr/>
          </p:nvCxnSpPr>
          <p:spPr>
            <a:xfrm rot="15186943">
              <a:off x="5373462" y="2290438"/>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CF2CFD89-CFEA-B54B-8DD2-391A97113EB0}"/>
                </a:ext>
              </a:extLst>
            </p:cNvPr>
            <p:cNvCxnSpPr>
              <a:cxnSpLocks/>
            </p:cNvCxnSpPr>
            <p:nvPr/>
          </p:nvCxnSpPr>
          <p:spPr>
            <a:xfrm rot="20586943">
              <a:off x="5453035" y="2141510"/>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6A3EDE99-F6D5-5E41-B303-73AD3FAB45B3}"/>
                </a:ext>
              </a:extLst>
            </p:cNvPr>
            <p:cNvCxnSpPr/>
            <p:nvPr/>
          </p:nvCxnSpPr>
          <p:spPr>
            <a:xfrm rot="18844648">
              <a:off x="6068649" y="3420532"/>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1B852F7-412E-B245-A032-1666E1A8000A}"/>
                </a:ext>
              </a:extLst>
            </p:cNvPr>
            <p:cNvCxnSpPr>
              <a:cxnSpLocks/>
            </p:cNvCxnSpPr>
            <p:nvPr/>
          </p:nvCxnSpPr>
          <p:spPr>
            <a:xfrm rot="2644648">
              <a:off x="6237480" y="341781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59700BB-546D-984C-905D-5DA82777206E}"/>
                </a:ext>
              </a:extLst>
            </p:cNvPr>
            <p:cNvCxnSpPr/>
            <p:nvPr/>
          </p:nvCxnSpPr>
          <p:spPr>
            <a:xfrm rot="2474803" flipV="1">
              <a:off x="3165909" y="3404144"/>
              <a:ext cx="4649" cy="243444"/>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92213797-60E3-EF4F-B770-1E2FC0955BA9}"/>
                </a:ext>
              </a:extLst>
            </p:cNvPr>
            <p:cNvCxnSpPr>
              <a:cxnSpLocks/>
            </p:cNvCxnSpPr>
            <p:nvPr/>
          </p:nvCxnSpPr>
          <p:spPr>
            <a:xfrm rot="18674803" flipV="1">
              <a:off x="3334398" y="3393090"/>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51F98D7C-6573-8242-B558-08FB26387D9C}"/>
                </a:ext>
              </a:extLst>
            </p:cNvPr>
            <p:cNvCxnSpPr/>
            <p:nvPr/>
          </p:nvCxnSpPr>
          <p:spPr>
            <a:xfrm rot="11375057">
              <a:off x="3999051" y="2290702"/>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38AA1E63-49F6-784C-980E-E01DE69B7E59}"/>
                </a:ext>
              </a:extLst>
            </p:cNvPr>
            <p:cNvCxnSpPr>
              <a:cxnSpLocks/>
            </p:cNvCxnSpPr>
            <p:nvPr/>
          </p:nvCxnSpPr>
          <p:spPr>
            <a:xfrm rot="16775057">
              <a:off x="3901200" y="215309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B050988F-C802-944A-BA89-2343506845A4}"/>
                </a:ext>
              </a:extLst>
            </p:cNvPr>
            <p:cNvCxnSpPr/>
            <p:nvPr/>
          </p:nvCxnSpPr>
          <p:spPr>
            <a:xfrm rot="5120884">
              <a:off x="3985966" y="462450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77932AE2-E9C3-0F43-B14D-C225F838176C}"/>
                </a:ext>
              </a:extLst>
            </p:cNvPr>
            <p:cNvCxnSpPr>
              <a:cxnSpLocks/>
            </p:cNvCxnSpPr>
            <p:nvPr/>
          </p:nvCxnSpPr>
          <p:spPr>
            <a:xfrm rot="10520884">
              <a:off x="3876646" y="4753190"/>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28F333B6-9F3A-0B45-9E40-68C286F2CC86}"/>
                </a:ext>
              </a:extLst>
            </p:cNvPr>
            <p:cNvCxnSpPr/>
            <p:nvPr/>
          </p:nvCxnSpPr>
          <p:spPr>
            <a:xfrm rot="517507">
              <a:off x="5486641" y="4577841"/>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8E9E85FA-B491-DF4D-8D8A-1AA627E4F3A3}"/>
                </a:ext>
              </a:extLst>
            </p:cNvPr>
            <p:cNvCxnSpPr>
              <a:cxnSpLocks/>
            </p:cNvCxnSpPr>
            <p:nvPr/>
          </p:nvCxnSpPr>
          <p:spPr>
            <a:xfrm rot="5917507">
              <a:off x="5586782" y="4713794"/>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938FB17F-C046-0D4D-A426-2BD80020D6AE}"/>
                </a:ext>
              </a:extLst>
            </p:cNvPr>
            <p:cNvSpPr txBox="1"/>
            <p:nvPr/>
          </p:nvSpPr>
          <p:spPr>
            <a:xfrm>
              <a:off x="6488496" y="3658821"/>
              <a:ext cx="2050561" cy="646331"/>
            </a:xfrm>
            <a:prstGeom prst="rect">
              <a:avLst/>
            </a:prstGeom>
            <a:noFill/>
          </p:spPr>
          <p:txBody>
            <a:bodyPr wrap="none" rtlCol="0">
              <a:spAutoFit/>
            </a:bodyPr>
            <a:lstStyle/>
            <a:p>
              <a:pPr algn="ctr"/>
              <a:r>
                <a:rPr lang="en-US" b="1" dirty="0">
                  <a:solidFill>
                    <a:srgbClr val="B44A5B"/>
                  </a:solidFill>
                </a:rPr>
                <a:t>Failure to control</a:t>
              </a:r>
            </a:p>
            <a:p>
              <a:pPr algn="ctr"/>
              <a:r>
                <a:rPr lang="en-US" b="1" dirty="0">
                  <a:solidFill>
                    <a:srgbClr val="B44A5B"/>
                  </a:solidFill>
                </a:rPr>
                <a:t>for bias</a:t>
              </a:r>
            </a:p>
          </p:txBody>
        </p:sp>
        <p:sp>
          <p:nvSpPr>
            <p:cNvPr id="99" name="TextBox 98">
              <a:extLst>
                <a:ext uri="{FF2B5EF4-FFF2-40B4-BE49-F238E27FC236}">
                  <a16:creationId xmlns:a16="http://schemas.microsoft.com/office/drawing/2014/main" id="{DD715214-B64F-5742-AA8B-2BE67431F144}"/>
                </a:ext>
              </a:extLst>
            </p:cNvPr>
            <p:cNvSpPr txBox="1"/>
            <p:nvPr/>
          </p:nvSpPr>
          <p:spPr>
            <a:xfrm>
              <a:off x="6181167" y="4401785"/>
              <a:ext cx="2480166" cy="646331"/>
            </a:xfrm>
            <a:prstGeom prst="rect">
              <a:avLst/>
            </a:prstGeom>
            <a:noFill/>
          </p:spPr>
          <p:txBody>
            <a:bodyPr wrap="none" rtlCol="0">
              <a:spAutoFit/>
            </a:bodyPr>
            <a:lstStyle/>
            <a:p>
              <a:pPr algn="ctr"/>
              <a:r>
                <a:rPr lang="en-US" b="1" dirty="0">
                  <a:solidFill>
                    <a:srgbClr val="B44A5B"/>
                  </a:solidFill>
                </a:rPr>
                <a:t>Poor statistics/</a:t>
              </a:r>
            </a:p>
            <a:p>
              <a:pPr algn="ctr"/>
              <a:r>
                <a:rPr lang="en-US" b="1" dirty="0">
                  <a:solidFill>
                    <a:srgbClr val="B44A5B"/>
                  </a:solidFill>
                </a:rPr>
                <a:t>Low statistical power</a:t>
              </a:r>
            </a:p>
          </p:txBody>
        </p:sp>
        <p:sp>
          <p:nvSpPr>
            <p:cNvPr id="100" name="TextBox 99">
              <a:extLst>
                <a:ext uri="{FF2B5EF4-FFF2-40B4-BE49-F238E27FC236}">
                  <a16:creationId xmlns:a16="http://schemas.microsoft.com/office/drawing/2014/main" id="{6BB9305A-6208-334F-AEE3-46B63C04D264}"/>
                </a:ext>
              </a:extLst>
            </p:cNvPr>
            <p:cNvSpPr txBox="1"/>
            <p:nvPr/>
          </p:nvSpPr>
          <p:spPr>
            <a:xfrm>
              <a:off x="5341480" y="5107583"/>
              <a:ext cx="1505540" cy="646331"/>
            </a:xfrm>
            <a:prstGeom prst="rect">
              <a:avLst/>
            </a:prstGeom>
            <a:noFill/>
          </p:spPr>
          <p:txBody>
            <a:bodyPr wrap="none" rtlCol="0">
              <a:spAutoFit/>
            </a:bodyPr>
            <a:lstStyle/>
            <a:p>
              <a:pPr algn="ctr"/>
              <a:r>
                <a:rPr lang="en-US" b="1" dirty="0">
                  <a:solidFill>
                    <a:srgbClr val="B44A5B"/>
                  </a:solidFill>
                </a:rPr>
                <a:t>Poor quality</a:t>
              </a:r>
            </a:p>
            <a:p>
              <a:pPr algn="ctr"/>
              <a:r>
                <a:rPr lang="en-US" b="1" dirty="0">
                  <a:solidFill>
                    <a:srgbClr val="B44A5B"/>
                  </a:solidFill>
                </a:rPr>
                <a:t>control</a:t>
              </a:r>
            </a:p>
          </p:txBody>
        </p:sp>
        <p:sp>
          <p:nvSpPr>
            <p:cNvPr id="101" name="TextBox 100">
              <a:extLst>
                <a:ext uri="{FF2B5EF4-FFF2-40B4-BE49-F238E27FC236}">
                  <a16:creationId xmlns:a16="http://schemas.microsoft.com/office/drawing/2014/main" id="{B73D2642-2784-AF47-87E0-476086EF3C7C}"/>
                </a:ext>
              </a:extLst>
            </p:cNvPr>
            <p:cNvSpPr txBox="1"/>
            <p:nvPr/>
          </p:nvSpPr>
          <p:spPr>
            <a:xfrm>
              <a:off x="2455070" y="4866241"/>
              <a:ext cx="1329210" cy="369332"/>
            </a:xfrm>
            <a:prstGeom prst="rect">
              <a:avLst/>
            </a:prstGeom>
            <a:noFill/>
          </p:spPr>
          <p:txBody>
            <a:bodyPr wrap="none" rtlCol="0">
              <a:spAutoFit/>
            </a:bodyPr>
            <a:lstStyle/>
            <a:p>
              <a:r>
                <a:rPr lang="en-US" b="1" i="1" dirty="0">
                  <a:solidFill>
                    <a:srgbClr val="B44A5B"/>
                  </a:solidFill>
                </a:rPr>
                <a:t>P</a:t>
              </a:r>
              <a:r>
                <a:rPr lang="en-US" b="1" dirty="0">
                  <a:solidFill>
                    <a:srgbClr val="B44A5B"/>
                  </a:solidFill>
                </a:rPr>
                <a:t>-hacking</a:t>
              </a:r>
            </a:p>
          </p:txBody>
        </p:sp>
        <p:grpSp>
          <p:nvGrpSpPr>
            <p:cNvPr id="102" name="Group 101">
              <a:extLst>
                <a:ext uri="{FF2B5EF4-FFF2-40B4-BE49-F238E27FC236}">
                  <a16:creationId xmlns:a16="http://schemas.microsoft.com/office/drawing/2014/main" id="{8B9437F4-3438-3F4C-A0D0-410FA74B0CD4}"/>
                </a:ext>
              </a:extLst>
            </p:cNvPr>
            <p:cNvGrpSpPr/>
            <p:nvPr/>
          </p:nvGrpSpPr>
          <p:grpSpPr>
            <a:xfrm>
              <a:off x="3905156" y="3061198"/>
              <a:ext cx="1570304" cy="369332"/>
              <a:chOff x="3905156" y="3061198"/>
              <a:chExt cx="1570304" cy="369332"/>
            </a:xfrm>
          </p:grpSpPr>
          <p:cxnSp>
            <p:nvCxnSpPr>
              <p:cNvPr id="112" name="Straight Arrow Connector 111">
                <a:extLst>
                  <a:ext uri="{FF2B5EF4-FFF2-40B4-BE49-F238E27FC236}">
                    <a16:creationId xmlns:a16="http://schemas.microsoft.com/office/drawing/2014/main" id="{D8C0BAAC-F4FB-9C49-8E33-2F38858C3BCE}"/>
                  </a:ext>
                </a:extLst>
              </p:cNvPr>
              <p:cNvCxnSpPr>
                <a:cxnSpLocks/>
              </p:cNvCxnSpPr>
              <p:nvPr/>
            </p:nvCxnSpPr>
            <p:spPr>
              <a:xfrm>
                <a:off x="3905156" y="3239698"/>
                <a:ext cx="1570304" cy="12332"/>
              </a:xfrm>
              <a:prstGeom prst="straightConnector1">
                <a:avLst/>
              </a:prstGeom>
              <a:ln w="38100">
                <a:solidFill>
                  <a:srgbClr val="B44A5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5603395E-BC46-F147-B571-BE9B908D358A}"/>
                  </a:ext>
                </a:extLst>
              </p:cNvPr>
              <p:cNvSpPr txBox="1"/>
              <p:nvPr/>
            </p:nvSpPr>
            <p:spPr>
              <a:xfrm>
                <a:off x="4121883" y="3061198"/>
                <a:ext cx="1136850" cy="369332"/>
              </a:xfrm>
              <a:prstGeom prst="rect">
                <a:avLst/>
              </a:prstGeom>
              <a:solidFill>
                <a:srgbClr val="DDDEDD"/>
              </a:solidFill>
            </p:spPr>
            <p:txBody>
              <a:bodyPr wrap="none" rtlCol="0">
                <a:spAutoFit/>
              </a:bodyPr>
              <a:lstStyle/>
              <a:p>
                <a:r>
                  <a:rPr lang="en-US" b="1" dirty="0" err="1">
                    <a:solidFill>
                      <a:srgbClr val="B44A5B"/>
                    </a:solidFill>
                  </a:rPr>
                  <a:t>HARKing</a:t>
                </a:r>
                <a:endParaRPr lang="en-US" b="1" dirty="0">
                  <a:solidFill>
                    <a:srgbClr val="B44A5B"/>
                  </a:solidFill>
                </a:endParaRPr>
              </a:p>
            </p:txBody>
          </p:sp>
        </p:grpSp>
        <p:grpSp>
          <p:nvGrpSpPr>
            <p:cNvPr id="103" name="Group 102">
              <a:extLst>
                <a:ext uri="{FF2B5EF4-FFF2-40B4-BE49-F238E27FC236}">
                  <a16:creationId xmlns:a16="http://schemas.microsoft.com/office/drawing/2014/main" id="{F3675A5C-9976-1D49-B83D-564397E583EA}"/>
                </a:ext>
              </a:extLst>
            </p:cNvPr>
            <p:cNvGrpSpPr/>
            <p:nvPr/>
          </p:nvGrpSpPr>
          <p:grpSpPr>
            <a:xfrm>
              <a:off x="2609236" y="1032621"/>
              <a:ext cx="1082348" cy="964354"/>
              <a:chOff x="3066250" y="2555350"/>
              <a:chExt cx="1082348" cy="964354"/>
            </a:xfrm>
          </p:grpSpPr>
          <p:sp>
            <p:nvSpPr>
              <p:cNvPr id="110" name="Oval 109">
                <a:extLst>
                  <a:ext uri="{FF2B5EF4-FFF2-40B4-BE49-F238E27FC236}">
                    <a16:creationId xmlns:a16="http://schemas.microsoft.com/office/drawing/2014/main" id="{5CAD4D8C-D0C0-744B-8799-3F8E8AC19FDB}"/>
                  </a:ext>
                </a:extLst>
              </p:cNvPr>
              <p:cNvSpPr>
                <a:spLocks noChangeAspect="1"/>
              </p:cNvSpPr>
              <p:nvPr/>
            </p:nvSpPr>
            <p:spPr>
              <a:xfrm>
                <a:off x="3125244" y="25553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TextBox 110">
                <a:extLst>
                  <a:ext uri="{FF2B5EF4-FFF2-40B4-BE49-F238E27FC236}">
                    <a16:creationId xmlns:a16="http://schemas.microsoft.com/office/drawing/2014/main" id="{013397CA-3F6B-CD4A-B61E-884BD60D6380}"/>
                  </a:ext>
                </a:extLst>
              </p:cNvPr>
              <p:cNvSpPr txBox="1"/>
              <p:nvPr/>
            </p:nvSpPr>
            <p:spPr>
              <a:xfrm>
                <a:off x="3066250" y="2891333"/>
                <a:ext cx="1082348" cy="292388"/>
              </a:xfrm>
              <a:prstGeom prst="rect">
                <a:avLst/>
              </a:prstGeom>
              <a:noFill/>
            </p:spPr>
            <p:txBody>
              <a:bodyPr wrap="none" rtlCol="0">
                <a:spAutoFit/>
              </a:bodyPr>
              <a:lstStyle/>
              <a:p>
                <a:pPr algn="ctr"/>
                <a:r>
                  <a:rPr lang="en-US" sz="1300" b="1" i="1" dirty="0">
                    <a:solidFill>
                      <a:schemeClr val="bg1"/>
                    </a:solidFill>
                  </a:rPr>
                  <a:t>Publication</a:t>
                </a:r>
              </a:p>
            </p:txBody>
          </p:sp>
        </p:grpSp>
        <p:sp>
          <p:nvSpPr>
            <p:cNvPr id="104" name="Arc 103">
              <a:extLst>
                <a:ext uri="{FF2B5EF4-FFF2-40B4-BE49-F238E27FC236}">
                  <a16:creationId xmlns:a16="http://schemas.microsoft.com/office/drawing/2014/main" id="{F8A9222A-9FAF-BA48-94E9-01C419B68984}"/>
                </a:ext>
              </a:extLst>
            </p:cNvPr>
            <p:cNvSpPr/>
            <p:nvPr/>
          </p:nvSpPr>
          <p:spPr>
            <a:xfrm>
              <a:off x="2610206" y="1632039"/>
              <a:ext cx="822960" cy="1503115"/>
            </a:xfrm>
            <a:prstGeom prst="arc">
              <a:avLst>
                <a:gd name="adj1" fmla="val 18573558"/>
                <a:gd name="adj2" fmla="val 0"/>
              </a:avLst>
            </a:prstGeom>
            <a:ln w="76200">
              <a:solidFill>
                <a:srgbClr val="A200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5" name="Group 104">
              <a:extLst>
                <a:ext uri="{FF2B5EF4-FFF2-40B4-BE49-F238E27FC236}">
                  <a16:creationId xmlns:a16="http://schemas.microsoft.com/office/drawing/2014/main" id="{6E995414-6433-2742-A439-44BC9340EAC5}"/>
                </a:ext>
              </a:extLst>
            </p:cNvPr>
            <p:cNvGrpSpPr/>
            <p:nvPr/>
          </p:nvGrpSpPr>
          <p:grpSpPr>
            <a:xfrm rot="17037309">
              <a:off x="3349018" y="2109213"/>
              <a:ext cx="243443" cy="261655"/>
              <a:chOff x="3934203" y="2424890"/>
              <a:chExt cx="243443" cy="261655"/>
            </a:xfrm>
          </p:grpSpPr>
          <p:cxnSp>
            <p:nvCxnSpPr>
              <p:cNvPr id="108" name="Straight Connector 107">
                <a:extLst>
                  <a:ext uri="{FF2B5EF4-FFF2-40B4-BE49-F238E27FC236}">
                    <a16:creationId xmlns:a16="http://schemas.microsoft.com/office/drawing/2014/main" id="{21786F5F-18BA-8142-B22B-7E35FDC9C307}"/>
                  </a:ext>
                </a:extLst>
              </p:cNvPr>
              <p:cNvCxnSpPr/>
              <p:nvPr/>
            </p:nvCxnSpPr>
            <p:spPr>
              <a:xfrm rot="11375057">
                <a:off x="4151451" y="2443102"/>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8B47EC0D-79F6-C44D-A593-E477864B9BE8}"/>
                  </a:ext>
                </a:extLst>
              </p:cNvPr>
              <p:cNvCxnSpPr>
                <a:cxnSpLocks/>
              </p:cNvCxnSpPr>
              <p:nvPr/>
            </p:nvCxnSpPr>
            <p:spPr>
              <a:xfrm rot="16775057">
                <a:off x="4053600" y="230549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grpSp>
        <p:sp>
          <p:nvSpPr>
            <p:cNvPr id="106" name="TextBox 105">
              <a:extLst>
                <a:ext uri="{FF2B5EF4-FFF2-40B4-BE49-F238E27FC236}">
                  <a16:creationId xmlns:a16="http://schemas.microsoft.com/office/drawing/2014/main" id="{F4C002DB-BA09-D248-A129-C346A049BEC2}"/>
                </a:ext>
              </a:extLst>
            </p:cNvPr>
            <p:cNvSpPr txBox="1"/>
            <p:nvPr/>
          </p:nvSpPr>
          <p:spPr>
            <a:xfrm>
              <a:off x="1074963" y="1904661"/>
              <a:ext cx="1435008" cy="646331"/>
            </a:xfrm>
            <a:prstGeom prst="rect">
              <a:avLst/>
            </a:prstGeom>
            <a:noFill/>
          </p:spPr>
          <p:txBody>
            <a:bodyPr wrap="none" rtlCol="0">
              <a:spAutoFit/>
            </a:bodyPr>
            <a:lstStyle/>
            <a:p>
              <a:pPr algn="ctr"/>
              <a:r>
                <a:rPr lang="en-US" b="1" dirty="0">
                  <a:solidFill>
                    <a:srgbClr val="B44A5B"/>
                  </a:solidFill>
                </a:rPr>
                <a:t>Publication</a:t>
              </a:r>
            </a:p>
            <a:p>
              <a:pPr algn="ctr"/>
              <a:r>
                <a:rPr lang="en-US" b="1" dirty="0">
                  <a:solidFill>
                    <a:srgbClr val="B44A5B"/>
                  </a:solidFill>
                </a:rPr>
                <a:t>bias</a:t>
              </a:r>
            </a:p>
          </p:txBody>
        </p:sp>
        <p:sp>
          <p:nvSpPr>
            <p:cNvPr id="107" name="TextBox 106">
              <a:extLst>
                <a:ext uri="{FF2B5EF4-FFF2-40B4-BE49-F238E27FC236}">
                  <a16:creationId xmlns:a16="http://schemas.microsoft.com/office/drawing/2014/main" id="{BA5B2423-F3C1-FB43-8672-693361765BB5}"/>
                </a:ext>
              </a:extLst>
            </p:cNvPr>
            <p:cNvSpPr txBox="1"/>
            <p:nvPr/>
          </p:nvSpPr>
          <p:spPr>
            <a:xfrm>
              <a:off x="979947" y="471131"/>
              <a:ext cx="1688283" cy="1292662"/>
            </a:xfrm>
            <a:prstGeom prst="rect">
              <a:avLst/>
            </a:prstGeom>
            <a:noFill/>
          </p:spPr>
          <p:txBody>
            <a:bodyPr wrap="none" rtlCol="0">
              <a:spAutoFit/>
            </a:bodyPr>
            <a:lstStyle/>
            <a:p>
              <a:pPr algn="ctr"/>
              <a:r>
                <a:rPr lang="en-US" b="1" dirty="0">
                  <a:solidFill>
                    <a:srgbClr val="B44A5B"/>
                  </a:solidFill>
                </a:rPr>
                <a:t>Poor</a:t>
              </a:r>
            </a:p>
            <a:p>
              <a:pPr algn="ctr"/>
              <a:r>
                <a:rPr lang="en-US" b="1" dirty="0">
                  <a:solidFill>
                    <a:srgbClr val="B44A5B"/>
                  </a:solidFill>
                </a:rPr>
                <a:t>Reporting</a:t>
              </a:r>
            </a:p>
            <a:p>
              <a:pPr algn="ctr"/>
              <a:r>
                <a:rPr lang="en-US" sz="1400" b="1" dirty="0">
                  <a:solidFill>
                    <a:srgbClr val="B44A5B"/>
                  </a:solidFill>
                </a:rPr>
                <a:t>Non-transparent/</a:t>
              </a:r>
            </a:p>
            <a:p>
              <a:pPr algn="ctr"/>
              <a:r>
                <a:rPr lang="en-US" sz="1400" b="1" dirty="0">
                  <a:solidFill>
                    <a:srgbClr val="B44A5B"/>
                  </a:solidFill>
                </a:rPr>
                <a:t>Poor data</a:t>
              </a:r>
            </a:p>
            <a:p>
              <a:pPr algn="ctr"/>
              <a:r>
                <a:rPr lang="en-US" sz="1400" b="1" dirty="0">
                  <a:solidFill>
                    <a:srgbClr val="B44A5B"/>
                  </a:solidFill>
                </a:rPr>
                <a:t>visualization</a:t>
              </a:r>
            </a:p>
          </p:txBody>
        </p:sp>
      </p:grpSp>
      <p:sp>
        <p:nvSpPr>
          <p:cNvPr id="6" name="TextBox 5">
            <a:extLst>
              <a:ext uri="{FF2B5EF4-FFF2-40B4-BE49-F238E27FC236}">
                <a16:creationId xmlns:a16="http://schemas.microsoft.com/office/drawing/2014/main" id="{75BE49FA-7473-B042-81B4-0CE6D62517E4}"/>
              </a:ext>
            </a:extLst>
          </p:cNvPr>
          <p:cNvSpPr txBox="1"/>
          <p:nvPr/>
        </p:nvSpPr>
        <p:spPr>
          <a:xfrm>
            <a:off x="5299295" y="231742"/>
            <a:ext cx="5112777" cy="1569660"/>
          </a:xfrm>
          <a:prstGeom prst="rect">
            <a:avLst/>
          </a:prstGeom>
          <a:solidFill>
            <a:schemeClr val="bg1"/>
          </a:solidFill>
        </p:spPr>
        <p:txBody>
          <a:bodyPr wrap="square" rtlCol="0">
            <a:spAutoFit/>
          </a:bodyPr>
          <a:lstStyle/>
          <a:p>
            <a:pPr algn="ctr"/>
            <a:r>
              <a:rPr lang="en-US" sz="3200" cap="all" dirty="0">
                <a:solidFill>
                  <a:srgbClr val="001D5F"/>
                </a:solidFill>
                <a:latin typeface="+mj-lt"/>
                <a:cs typeface="Helvetica"/>
              </a:rPr>
              <a:t>Good experimentalists are aware of traps</a:t>
            </a:r>
            <a:endParaRPr lang="en-US" sz="3200" cap="all" dirty="0">
              <a:solidFill>
                <a:srgbClr val="001D5F"/>
              </a:solidFill>
              <a:latin typeface="+mj-lt"/>
              <a:ea typeface="Helvetica" charset="0"/>
              <a:cs typeface="Helvetica" charset="0"/>
            </a:endParaRPr>
          </a:p>
        </p:txBody>
      </p:sp>
      <p:sp>
        <p:nvSpPr>
          <p:cNvPr id="51" name="Slide Number Placeholder 5">
            <a:extLst>
              <a:ext uri="{FF2B5EF4-FFF2-40B4-BE49-F238E27FC236}">
                <a16:creationId xmlns:a16="http://schemas.microsoft.com/office/drawing/2014/main" id="{A31C2983-5F8E-284A-B928-254EAF8AA23E}"/>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46</a:t>
            </a:fld>
            <a:endParaRPr lang="en-US" dirty="0">
              <a:solidFill>
                <a:srgbClr val="002060"/>
              </a:solidFill>
            </a:endParaRPr>
          </a:p>
        </p:txBody>
      </p:sp>
    </p:spTree>
    <p:extLst>
      <p:ext uri="{BB962C8B-B14F-4D97-AF65-F5344CB8AC3E}">
        <p14:creationId xmlns:p14="http://schemas.microsoft.com/office/powerpoint/2010/main" val="4069445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E81420-1432-244E-9B36-B37A1878DB12}"/>
              </a:ext>
            </a:extLst>
          </p:cNvPr>
          <p:cNvGrpSpPr/>
          <p:nvPr/>
        </p:nvGrpSpPr>
        <p:grpSpPr>
          <a:xfrm>
            <a:off x="2194616" y="1173980"/>
            <a:ext cx="7802771" cy="5282783"/>
            <a:chOff x="893829" y="471131"/>
            <a:chExt cx="7802771" cy="5282783"/>
          </a:xfrm>
        </p:grpSpPr>
        <p:sp>
          <p:nvSpPr>
            <p:cNvPr id="4" name="Oval 3">
              <a:extLst>
                <a:ext uri="{FF2B5EF4-FFF2-40B4-BE49-F238E27FC236}">
                  <a16:creationId xmlns:a16="http://schemas.microsoft.com/office/drawing/2014/main" id="{9E784091-A8CB-714C-A035-DB19085191DA}"/>
                </a:ext>
              </a:extLst>
            </p:cNvPr>
            <p:cNvSpPr/>
            <p:nvPr/>
          </p:nvSpPr>
          <p:spPr>
            <a:xfrm>
              <a:off x="3251976" y="2136558"/>
              <a:ext cx="2893063" cy="2893063"/>
            </a:xfrm>
            <a:prstGeom prst="ellipse">
              <a:avLst/>
            </a:prstGeom>
            <a:noFill/>
            <a:ln w="762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E16D40C-258C-A542-9D84-8E34A2FBBDCE}"/>
                </a:ext>
              </a:extLst>
            </p:cNvPr>
            <p:cNvSpPr>
              <a:spLocks noChangeAspect="1"/>
            </p:cNvSpPr>
            <p:nvPr/>
          </p:nvSpPr>
          <p:spPr>
            <a:xfrm>
              <a:off x="4208131" y="17456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BFBAED34-4256-AB49-8EED-2EE119FBCFB6}"/>
                </a:ext>
              </a:extLst>
            </p:cNvPr>
            <p:cNvSpPr txBox="1"/>
            <p:nvPr/>
          </p:nvSpPr>
          <p:spPr>
            <a:xfrm>
              <a:off x="4159554" y="1875758"/>
              <a:ext cx="1061509" cy="646331"/>
            </a:xfrm>
            <a:prstGeom prst="rect">
              <a:avLst/>
            </a:prstGeom>
            <a:noFill/>
          </p:spPr>
          <p:txBody>
            <a:bodyPr wrap="none" rtlCol="0">
              <a:spAutoFit/>
            </a:bodyPr>
            <a:lstStyle/>
            <a:p>
              <a:pPr algn="ctr"/>
              <a:r>
                <a:rPr lang="en-US" sz="1200" b="1" i="1" dirty="0">
                  <a:solidFill>
                    <a:schemeClr val="bg1"/>
                  </a:solidFill>
                </a:rPr>
                <a:t>Observe/</a:t>
              </a:r>
            </a:p>
            <a:p>
              <a:pPr algn="ctr"/>
              <a:r>
                <a:rPr lang="en-US" sz="1200" b="1" i="1" dirty="0">
                  <a:solidFill>
                    <a:schemeClr val="bg1"/>
                  </a:solidFill>
                </a:rPr>
                <a:t>Next</a:t>
              </a:r>
            </a:p>
            <a:p>
              <a:pPr algn="ctr"/>
              <a:r>
                <a:rPr lang="en-US" sz="1200" b="1" i="1" dirty="0">
                  <a:solidFill>
                    <a:schemeClr val="bg1"/>
                  </a:solidFill>
                </a:rPr>
                <a:t> Experiment</a:t>
              </a:r>
            </a:p>
          </p:txBody>
        </p:sp>
        <p:sp>
          <p:nvSpPr>
            <p:cNvPr id="37" name="Oval 36">
              <a:extLst>
                <a:ext uri="{FF2B5EF4-FFF2-40B4-BE49-F238E27FC236}">
                  <a16:creationId xmlns:a16="http://schemas.microsoft.com/office/drawing/2014/main" id="{EBB9AD3C-A1C3-E147-8CEE-93EBBF6FE2DA}"/>
                </a:ext>
              </a:extLst>
            </p:cNvPr>
            <p:cNvSpPr>
              <a:spLocks noChangeAspect="1"/>
            </p:cNvSpPr>
            <p:nvPr/>
          </p:nvSpPr>
          <p:spPr>
            <a:xfrm>
              <a:off x="4208131" y="4438896"/>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80CB6193-7E48-B246-AAA7-338098DE0AE4}"/>
                </a:ext>
              </a:extLst>
            </p:cNvPr>
            <p:cNvSpPr txBox="1"/>
            <p:nvPr/>
          </p:nvSpPr>
          <p:spPr>
            <a:xfrm>
              <a:off x="4145928" y="4674852"/>
              <a:ext cx="1088760" cy="492443"/>
            </a:xfrm>
            <a:prstGeom prst="rect">
              <a:avLst/>
            </a:prstGeom>
            <a:noFill/>
          </p:spPr>
          <p:txBody>
            <a:bodyPr wrap="none" rtlCol="0">
              <a:spAutoFit/>
            </a:bodyPr>
            <a:lstStyle/>
            <a:p>
              <a:pPr algn="ctr"/>
              <a:r>
                <a:rPr lang="en-US" sz="1300" b="1" i="1" dirty="0">
                  <a:solidFill>
                    <a:schemeClr val="bg1"/>
                  </a:solidFill>
                </a:rPr>
                <a:t>Perform</a:t>
              </a:r>
            </a:p>
            <a:p>
              <a:pPr algn="ctr"/>
              <a:r>
                <a:rPr lang="en-US" sz="1300" b="1" i="1" dirty="0">
                  <a:solidFill>
                    <a:schemeClr val="bg1"/>
                  </a:solidFill>
                </a:rPr>
                <a:t>Experiment</a:t>
              </a:r>
            </a:p>
          </p:txBody>
        </p:sp>
        <p:sp>
          <p:nvSpPr>
            <p:cNvPr id="35" name="Oval 34">
              <a:extLst>
                <a:ext uri="{FF2B5EF4-FFF2-40B4-BE49-F238E27FC236}">
                  <a16:creationId xmlns:a16="http://schemas.microsoft.com/office/drawing/2014/main" id="{3C729C1A-A25C-BC45-9F18-8E4E4B0AFD90}"/>
                </a:ext>
              </a:extLst>
            </p:cNvPr>
            <p:cNvSpPr>
              <a:spLocks noChangeAspect="1"/>
            </p:cNvSpPr>
            <p:nvPr/>
          </p:nvSpPr>
          <p:spPr>
            <a:xfrm>
              <a:off x="5439745" y="3658821"/>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6" name="TextBox 35">
              <a:extLst>
                <a:ext uri="{FF2B5EF4-FFF2-40B4-BE49-F238E27FC236}">
                  <a16:creationId xmlns:a16="http://schemas.microsoft.com/office/drawing/2014/main" id="{232A57A2-4C5D-7D47-90A7-0A21164782CF}"/>
                </a:ext>
              </a:extLst>
            </p:cNvPr>
            <p:cNvSpPr txBox="1"/>
            <p:nvPr/>
          </p:nvSpPr>
          <p:spPr>
            <a:xfrm>
              <a:off x="5377542" y="3894777"/>
              <a:ext cx="1088760" cy="492443"/>
            </a:xfrm>
            <a:prstGeom prst="rect">
              <a:avLst/>
            </a:prstGeom>
            <a:noFill/>
          </p:spPr>
          <p:txBody>
            <a:bodyPr wrap="none" rtlCol="0">
              <a:spAutoFit/>
            </a:bodyPr>
            <a:lstStyle/>
            <a:p>
              <a:pPr algn="ctr"/>
              <a:r>
                <a:rPr lang="en-US" sz="1300" b="1" i="1" dirty="0">
                  <a:solidFill>
                    <a:schemeClr val="bg1"/>
                  </a:solidFill>
                </a:rPr>
                <a:t>Design</a:t>
              </a:r>
            </a:p>
            <a:p>
              <a:pPr algn="ctr"/>
              <a:r>
                <a:rPr lang="en-US" sz="1300" b="1" i="1" dirty="0">
                  <a:solidFill>
                    <a:schemeClr val="bg1"/>
                  </a:solidFill>
                </a:rPr>
                <a:t>Experiment</a:t>
              </a:r>
            </a:p>
          </p:txBody>
        </p:sp>
        <p:sp>
          <p:nvSpPr>
            <p:cNvPr id="33" name="Oval 32">
              <a:extLst>
                <a:ext uri="{FF2B5EF4-FFF2-40B4-BE49-F238E27FC236}">
                  <a16:creationId xmlns:a16="http://schemas.microsoft.com/office/drawing/2014/main" id="{C8B37A63-01FC-CA48-B4FE-C3FAC8935A3E}"/>
                </a:ext>
              </a:extLst>
            </p:cNvPr>
            <p:cNvSpPr>
              <a:spLocks noChangeAspect="1"/>
            </p:cNvSpPr>
            <p:nvPr/>
          </p:nvSpPr>
          <p:spPr>
            <a:xfrm>
              <a:off x="2972845" y="3658821"/>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70B4DF98-43BE-1A44-8D16-D0F6A87ACD85}"/>
                </a:ext>
              </a:extLst>
            </p:cNvPr>
            <p:cNvSpPr txBox="1"/>
            <p:nvPr/>
          </p:nvSpPr>
          <p:spPr>
            <a:xfrm>
              <a:off x="3029267" y="3785593"/>
              <a:ext cx="851515" cy="707886"/>
            </a:xfrm>
            <a:prstGeom prst="rect">
              <a:avLst/>
            </a:prstGeom>
            <a:noFill/>
          </p:spPr>
          <p:txBody>
            <a:bodyPr wrap="none" rtlCol="0">
              <a:spAutoFit/>
            </a:bodyPr>
            <a:lstStyle/>
            <a:p>
              <a:pPr algn="ctr"/>
              <a:r>
                <a:rPr lang="en-US" sz="1000" b="1" i="1" dirty="0">
                  <a:solidFill>
                    <a:schemeClr val="bg1"/>
                  </a:solidFill>
                </a:rPr>
                <a:t>Analyze</a:t>
              </a:r>
            </a:p>
            <a:p>
              <a:pPr algn="ctr"/>
              <a:r>
                <a:rPr lang="en-US" sz="1000" b="1" i="1" dirty="0">
                  <a:solidFill>
                    <a:schemeClr val="bg1"/>
                  </a:solidFill>
                </a:rPr>
                <a:t>Data/</a:t>
              </a:r>
            </a:p>
            <a:p>
              <a:pPr algn="ctr"/>
              <a:r>
                <a:rPr lang="en-US" sz="1000" b="1" i="1" dirty="0">
                  <a:solidFill>
                    <a:schemeClr val="bg1"/>
                  </a:solidFill>
                </a:rPr>
                <a:t>Test</a:t>
              </a:r>
            </a:p>
            <a:p>
              <a:pPr algn="ctr"/>
              <a:r>
                <a:rPr lang="en-US" sz="1000" b="1" i="1" dirty="0">
                  <a:solidFill>
                    <a:schemeClr val="bg1"/>
                  </a:solidFill>
                </a:rPr>
                <a:t>Hypothesis</a:t>
              </a:r>
            </a:p>
          </p:txBody>
        </p:sp>
        <p:sp>
          <p:nvSpPr>
            <p:cNvPr id="31" name="Oval 30">
              <a:extLst>
                <a:ext uri="{FF2B5EF4-FFF2-40B4-BE49-F238E27FC236}">
                  <a16:creationId xmlns:a16="http://schemas.microsoft.com/office/drawing/2014/main" id="{8138FEBC-32EA-4742-9310-0098590E5A4D}"/>
                </a:ext>
              </a:extLst>
            </p:cNvPr>
            <p:cNvSpPr>
              <a:spLocks noChangeAspect="1"/>
            </p:cNvSpPr>
            <p:nvPr/>
          </p:nvSpPr>
          <p:spPr>
            <a:xfrm>
              <a:off x="5439746" y="24029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F7C56737-6EEB-F143-A5F8-87F0A4452176}"/>
                </a:ext>
              </a:extLst>
            </p:cNvPr>
            <p:cNvSpPr txBox="1"/>
            <p:nvPr/>
          </p:nvSpPr>
          <p:spPr>
            <a:xfrm>
              <a:off x="5393573" y="2638906"/>
              <a:ext cx="1056700" cy="492443"/>
            </a:xfrm>
            <a:prstGeom prst="rect">
              <a:avLst/>
            </a:prstGeom>
            <a:noFill/>
          </p:spPr>
          <p:txBody>
            <a:bodyPr wrap="none" rtlCol="0">
              <a:spAutoFit/>
            </a:bodyPr>
            <a:lstStyle/>
            <a:p>
              <a:pPr algn="ctr"/>
              <a:r>
                <a:rPr lang="en-US" sz="1300" b="1" i="1" dirty="0">
                  <a:solidFill>
                    <a:schemeClr val="bg1"/>
                  </a:solidFill>
                </a:rPr>
                <a:t>Generate</a:t>
              </a:r>
            </a:p>
            <a:p>
              <a:pPr algn="ctr"/>
              <a:r>
                <a:rPr lang="en-US" sz="1300" b="1" i="1" dirty="0">
                  <a:solidFill>
                    <a:schemeClr val="bg1"/>
                  </a:solidFill>
                </a:rPr>
                <a:t>Hypothesis</a:t>
              </a:r>
            </a:p>
          </p:txBody>
        </p:sp>
        <p:sp>
          <p:nvSpPr>
            <p:cNvPr id="29" name="Oval 28">
              <a:extLst>
                <a:ext uri="{FF2B5EF4-FFF2-40B4-BE49-F238E27FC236}">
                  <a16:creationId xmlns:a16="http://schemas.microsoft.com/office/drawing/2014/main" id="{2B7D156B-EB58-1949-8C77-6844D09FC291}"/>
                </a:ext>
              </a:extLst>
            </p:cNvPr>
            <p:cNvSpPr>
              <a:spLocks noChangeAspect="1"/>
            </p:cNvSpPr>
            <p:nvPr/>
          </p:nvSpPr>
          <p:spPr>
            <a:xfrm>
              <a:off x="2972844" y="24029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A68DFB5C-5013-E748-91D8-B2B0E39A7939}"/>
                </a:ext>
              </a:extLst>
            </p:cNvPr>
            <p:cNvSpPr txBox="1"/>
            <p:nvPr/>
          </p:nvSpPr>
          <p:spPr>
            <a:xfrm>
              <a:off x="3014036" y="2638906"/>
              <a:ext cx="881972" cy="492443"/>
            </a:xfrm>
            <a:prstGeom prst="rect">
              <a:avLst/>
            </a:prstGeom>
            <a:noFill/>
          </p:spPr>
          <p:txBody>
            <a:bodyPr wrap="none" rtlCol="0">
              <a:spAutoFit/>
            </a:bodyPr>
            <a:lstStyle/>
            <a:p>
              <a:pPr algn="ctr"/>
              <a:r>
                <a:rPr lang="en-US" sz="1300" b="1" i="1" dirty="0">
                  <a:solidFill>
                    <a:schemeClr val="bg1"/>
                  </a:solidFill>
                </a:rPr>
                <a:t>Evaluate</a:t>
              </a:r>
            </a:p>
            <a:p>
              <a:pPr algn="ctr"/>
              <a:r>
                <a:rPr lang="en-US" sz="1300" b="1" i="1" dirty="0">
                  <a:solidFill>
                    <a:schemeClr val="bg1"/>
                  </a:solidFill>
                </a:rPr>
                <a:t>Results</a:t>
              </a:r>
            </a:p>
          </p:txBody>
        </p:sp>
        <p:cxnSp>
          <p:nvCxnSpPr>
            <p:cNvPr id="27" name="Straight Connector 26">
              <a:extLst>
                <a:ext uri="{FF2B5EF4-FFF2-40B4-BE49-F238E27FC236}">
                  <a16:creationId xmlns:a16="http://schemas.microsoft.com/office/drawing/2014/main" id="{AAE1D4D0-6208-0E47-A5A6-4DBCF2F884AC}"/>
                </a:ext>
              </a:extLst>
            </p:cNvPr>
            <p:cNvCxnSpPr/>
            <p:nvPr/>
          </p:nvCxnSpPr>
          <p:spPr>
            <a:xfrm rot="15186943">
              <a:off x="5373462" y="2290438"/>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F6152EC-F783-F94F-BF54-386AAC8B45D5}"/>
                </a:ext>
              </a:extLst>
            </p:cNvPr>
            <p:cNvCxnSpPr>
              <a:cxnSpLocks/>
            </p:cNvCxnSpPr>
            <p:nvPr/>
          </p:nvCxnSpPr>
          <p:spPr>
            <a:xfrm rot="20586943">
              <a:off x="5453035" y="2141510"/>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6CAB64F-496B-534B-86C1-3B7326EC0D66}"/>
                </a:ext>
              </a:extLst>
            </p:cNvPr>
            <p:cNvCxnSpPr/>
            <p:nvPr/>
          </p:nvCxnSpPr>
          <p:spPr>
            <a:xfrm rot="18844648">
              <a:off x="6068649" y="3420532"/>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1DB7722-9F06-7C4B-86A6-894650A38B7B}"/>
                </a:ext>
              </a:extLst>
            </p:cNvPr>
            <p:cNvCxnSpPr>
              <a:cxnSpLocks/>
            </p:cNvCxnSpPr>
            <p:nvPr/>
          </p:nvCxnSpPr>
          <p:spPr>
            <a:xfrm rot="2644648">
              <a:off x="6237480" y="341781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618E9FD-6FAB-C449-B89B-B9D645FA581D}"/>
                </a:ext>
              </a:extLst>
            </p:cNvPr>
            <p:cNvCxnSpPr/>
            <p:nvPr/>
          </p:nvCxnSpPr>
          <p:spPr>
            <a:xfrm rot="2474803" flipV="1">
              <a:off x="3165909" y="3404144"/>
              <a:ext cx="4649" cy="243444"/>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BF2A1DE-59A0-A54B-84BC-3FDB312AE042}"/>
                </a:ext>
              </a:extLst>
            </p:cNvPr>
            <p:cNvCxnSpPr>
              <a:cxnSpLocks/>
            </p:cNvCxnSpPr>
            <p:nvPr/>
          </p:nvCxnSpPr>
          <p:spPr>
            <a:xfrm rot="18674803" flipV="1">
              <a:off x="3334398" y="3393090"/>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6BC00F5-F2CA-D74D-B8E3-01AAE2AC2768}"/>
                </a:ext>
              </a:extLst>
            </p:cNvPr>
            <p:cNvCxnSpPr/>
            <p:nvPr/>
          </p:nvCxnSpPr>
          <p:spPr>
            <a:xfrm rot="11375057">
              <a:off x="3999051" y="2290702"/>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AC9670E-555F-554B-9D82-6F6B6A6E65FF}"/>
                </a:ext>
              </a:extLst>
            </p:cNvPr>
            <p:cNvCxnSpPr>
              <a:cxnSpLocks/>
            </p:cNvCxnSpPr>
            <p:nvPr/>
          </p:nvCxnSpPr>
          <p:spPr>
            <a:xfrm rot="16775057">
              <a:off x="3901200" y="215309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924817A-E7BA-7E4F-AF70-1B11ED6A163C}"/>
                </a:ext>
              </a:extLst>
            </p:cNvPr>
            <p:cNvCxnSpPr/>
            <p:nvPr/>
          </p:nvCxnSpPr>
          <p:spPr>
            <a:xfrm rot="5120884">
              <a:off x="3985966" y="462450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F70137F-395D-884C-9EA8-6FF743B6C657}"/>
                </a:ext>
              </a:extLst>
            </p:cNvPr>
            <p:cNvCxnSpPr>
              <a:cxnSpLocks/>
            </p:cNvCxnSpPr>
            <p:nvPr/>
          </p:nvCxnSpPr>
          <p:spPr>
            <a:xfrm rot="10520884">
              <a:off x="3876646" y="4753190"/>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D63671E-EE83-4B46-88D2-A5B0B2DCF5F1}"/>
                </a:ext>
              </a:extLst>
            </p:cNvPr>
            <p:cNvCxnSpPr/>
            <p:nvPr/>
          </p:nvCxnSpPr>
          <p:spPr>
            <a:xfrm rot="517507">
              <a:off x="5486641" y="4577841"/>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FDE32CD-9249-7B41-A47B-CBF9F64C5F8A}"/>
                </a:ext>
              </a:extLst>
            </p:cNvPr>
            <p:cNvCxnSpPr>
              <a:cxnSpLocks/>
            </p:cNvCxnSpPr>
            <p:nvPr/>
          </p:nvCxnSpPr>
          <p:spPr>
            <a:xfrm rot="5917507">
              <a:off x="5586782" y="4713794"/>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3217280E-FE00-B641-B410-3B5F3C046A9A}"/>
                </a:ext>
              </a:extLst>
            </p:cNvPr>
            <p:cNvSpPr txBox="1"/>
            <p:nvPr/>
          </p:nvSpPr>
          <p:spPr>
            <a:xfrm>
              <a:off x="7015884" y="3658821"/>
              <a:ext cx="995785" cy="646331"/>
            </a:xfrm>
            <a:prstGeom prst="rect">
              <a:avLst/>
            </a:prstGeom>
            <a:noFill/>
          </p:spPr>
          <p:txBody>
            <a:bodyPr wrap="none" rtlCol="0">
              <a:spAutoFit/>
            </a:bodyPr>
            <a:lstStyle/>
            <a:p>
              <a:pPr algn="ctr"/>
              <a:r>
                <a:rPr lang="en-US" b="1" dirty="0">
                  <a:solidFill>
                    <a:srgbClr val="B44A5B"/>
                  </a:solidFill>
                </a:rPr>
                <a:t>Control</a:t>
              </a:r>
            </a:p>
            <a:p>
              <a:pPr algn="ctr"/>
              <a:r>
                <a:rPr lang="en-US" b="1" dirty="0">
                  <a:solidFill>
                    <a:srgbClr val="B44A5B"/>
                  </a:solidFill>
                </a:rPr>
                <a:t>for bias</a:t>
              </a:r>
            </a:p>
          </p:txBody>
        </p:sp>
        <p:sp>
          <p:nvSpPr>
            <p:cNvPr id="42" name="TextBox 41">
              <a:extLst>
                <a:ext uri="{FF2B5EF4-FFF2-40B4-BE49-F238E27FC236}">
                  <a16:creationId xmlns:a16="http://schemas.microsoft.com/office/drawing/2014/main" id="{024D47B5-32A0-9141-B216-36CEF9C972DF}"/>
                </a:ext>
              </a:extLst>
            </p:cNvPr>
            <p:cNvSpPr txBox="1"/>
            <p:nvPr/>
          </p:nvSpPr>
          <p:spPr>
            <a:xfrm>
              <a:off x="6145902" y="4401785"/>
              <a:ext cx="2550698" cy="646331"/>
            </a:xfrm>
            <a:prstGeom prst="rect">
              <a:avLst/>
            </a:prstGeom>
            <a:noFill/>
          </p:spPr>
          <p:txBody>
            <a:bodyPr wrap="none" rtlCol="0">
              <a:spAutoFit/>
            </a:bodyPr>
            <a:lstStyle/>
            <a:p>
              <a:pPr algn="ctr"/>
              <a:r>
                <a:rPr lang="en-US" b="1" dirty="0">
                  <a:solidFill>
                    <a:srgbClr val="B44A5B"/>
                  </a:solidFill>
                </a:rPr>
                <a:t>Correct statistics/</a:t>
              </a:r>
            </a:p>
            <a:p>
              <a:pPr algn="ctr"/>
              <a:r>
                <a:rPr lang="en-US" b="1" dirty="0">
                  <a:solidFill>
                    <a:srgbClr val="B44A5B"/>
                  </a:solidFill>
                </a:rPr>
                <a:t>High statistical power</a:t>
              </a:r>
            </a:p>
          </p:txBody>
        </p:sp>
        <p:sp>
          <p:nvSpPr>
            <p:cNvPr id="43" name="TextBox 42">
              <a:extLst>
                <a:ext uri="{FF2B5EF4-FFF2-40B4-BE49-F238E27FC236}">
                  <a16:creationId xmlns:a16="http://schemas.microsoft.com/office/drawing/2014/main" id="{EDA5AFD0-ABF0-2943-B47D-544D649B7E14}"/>
                </a:ext>
              </a:extLst>
            </p:cNvPr>
            <p:cNvSpPr txBox="1"/>
            <p:nvPr/>
          </p:nvSpPr>
          <p:spPr>
            <a:xfrm>
              <a:off x="5270146" y="5107583"/>
              <a:ext cx="1648208" cy="646331"/>
            </a:xfrm>
            <a:prstGeom prst="rect">
              <a:avLst/>
            </a:prstGeom>
            <a:noFill/>
          </p:spPr>
          <p:txBody>
            <a:bodyPr wrap="none" rtlCol="0">
              <a:spAutoFit/>
            </a:bodyPr>
            <a:lstStyle/>
            <a:p>
              <a:pPr algn="ctr"/>
              <a:r>
                <a:rPr lang="en-US" b="1" dirty="0">
                  <a:solidFill>
                    <a:srgbClr val="B44A5B"/>
                  </a:solidFill>
                </a:rPr>
                <a:t>Good quality</a:t>
              </a:r>
            </a:p>
            <a:p>
              <a:pPr algn="ctr"/>
              <a:r>
                <a:rPr lang="en-US" b="1" dirty="0">
                  <a:solidFill>
                    <a:srgbClr val="B44A5B"/>
                  </a:solidFill>
                </a:rPr>
                <a:t>control</a:t>
              </a:r>
            </a:p>
          </p:txBody>
        </p:sp>
        <p:grpSp>
          <p:nvGrpSpPr>
            <p:cNvPr id="59" name="Group 58">
              <a:extLst>
                <a:ext uri="{FF2B5EF4-FFF2-40B4-BE49-F238E27FC236}">
                  <a16:creationId xmlns:a16="http://schemas.microsoft.com/office/drawing/2014/main" id="{53BA95B6-3D18-9A47-8F7E-A9F7A7A41C6A}"/>
                </a:ext>
              </a:extLst>
            </p:cNvPr>
            <p:cNvGrpSpPr/>
            <p:nvPr/>
          </p:nvGrpSpPr>
          <p:grpSpPr>
            <a:xfrm>
              <a:off x="2609236" y="1032621"/>
              <a:ext cx="1082348" cy="964354"/>
              <a:chOff x="3066250" y="2555350"/>
              <a:chExt cx="1082348" cy="964354"/>
            </a:xfrm>
          </p:grpSpPr>
          <p:sp>
            <p:nvSpPr>
              <p:cNvPr id="57" name="Oval 56">
                <a:extLst>
                  <a:ext uri="{FF2B5EF4-FFF2-40B4-BE49-F238E27FC236}">
                    <a16:creationId xmlns:a16="http://schemas.microsoft.com/office/drawing/2014/main" id="{E04D5679-331F-D44C-A5FA-0AC47DE64E66}"/>
                  </a:ext>
                </a:extLst>
              </p:cNvPr>
              <p:cNvSpPr>
                <a:spLocks noChangeAspect="1"/>
              </p:cNvSpPr>
              <p:nvPr/>
            </p:nvSpPr>
            <p:spPr>
              <a:xfrm>
                <a:off x="3125244" y="2555350"/>
                <a:ext cx="964354" cy="964354"/>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C2858A83-99F4-0A4A-8FCE-9A3782A49217}"/>
                  </a:ext>
                </a:extLst>
              </p:cNvPr>
              <p:cNvSpPr txBox="1"/>
              <p:nvPr/>
            </p:nvSpPr>
            <p:spPr>
              <a:xfrm>
                <a:off x="3066250" y="2891333"/>
                <a:ext cx="1082348" cy="292388"/>
              </a:xfrm>
              <a:prstGeom prst="rect">
                <a:avLst/>
              </a:prstGeom>
              <a:noFill/>
            </p:spPr>
            <p:txBody>
              <a:bodyPr wrap="none" rtlCol="0">
                <a:spAutoFit/>
              </a:bodyPr>
              <a:lstStyle/>
              <a:p>
                <a:pPr algn="ctr"/>
                <a:r>
                  <a:rPr lang="en-US" sz="1300" b="1" i="1" dirty="0">
                    <a:solidFill>
                      <a:schemeClr val="bg1"/>
                    </a:solidFill>
                  </a:rPr>
                  <a:t>Publication</a:t>
                </a:r>
              </a:p>
            </p:txBody>
          </p:sp>
        </p:grpSp>
        <p:sp>
          <p:nvSpPr>
            <p:cNvPr id="60" name="Arc 59">
              <a:extLst>
                <a:ext uri="{FF2B5EF4-FFF2-40B4-BE49-F238E27FC236}">
                  <a16:creationId xmlns:a16="http://schemas.microsoft.com/office/drawing/2014/main" id="{6E8732B1-D415-D44B-AD45-67ABE7205179}"/>
                </a:ext>
              </a:extLst>
            </p:cNvPr>
            <p:cNvSpPr/>
            <p:nvPr/>
          </p:nvSpPr>
          <p:spPr>
            <a:xfrm>
              <a:off x="2610206" y="1632039"/>
              <a:ext cx="822960" cy="1503115"/>
            </a:xfrm>
            <a:prstGeom prst="arc">
              <a:avLst>
                <a:gd name="adj1" fmla="val 18573558"/>
                <a:gd name="adj2" fmla="val 0"/>
              </a:avLst>
            </a:prstGeom>
            <a:ln w="76200">
              <a:solidFill>
                <a:srgbClr val="A200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3" name="Group 62">
              <a:extLst>
                <a:ext uri="{FF2B5EF4-FFF2-40B4-BE49-F238E27FC236}">
                  <a16:creationId xmlns:a16="http://schemas.microsoft.com/office/drawing/2014/main" id="{3DD5A1DA-D75E-904A-8D19-1413C4BACB36}"/>
                </a:ext>
              </a:extLst>
            </p:cNvPr>
            <p:cNvGrpSpPr/>
            <p:nvPr/>
          </p:nvGrpSpPr>
          <p:grpSpPr>
            <a:xfrm rot="17037309">
              <a:off x="3349018" y="2109213"/>
              <a:ext cx="243443" cy="261655"/>
              <a:chOff x="3934203" y="2424890"/>
              <a:chExt cx="243443" cy="261655"/>
            </a:xfrm>
          </p:grpSpPr>
          <p:cxnSp>
            <p:nvCxnSpPr>
              <p:cNvPr id="61" name="Straight Connector 60">
                <a:extLst>
                  <a:ext uri="{FF2B5EF4-FFF2-40B4-BE49-F238E27FC236}">
                    <a16:creationId xmlns:a16="http://schemas.microsoft.com/office/drawing/2014/main" id="{BDC91DB2-8907-A04B-BFC8-5ACE3BBCD0B7}"/>
                  </a:ext>
                </a:extLst>
              </p:cNvPr>
              <p:cNvCxnSpPr/>
              <p:nvPr/>
            </p:nvCxnSpPr>
            <p:spPr>
              <a:xfrm rot="11375057">
                <a:off x="4151451" y="2443102"/>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26BB68E-CF0F-9045-917E-13BFFD747A33}"/>
                  </a:ext>
                </a:extLst>
              </p:cNvPr>
              <p:cNvCxnSpPr>
                <a:cxnSpLocks/>
              </p:cNvCxnSpPr>
              <p:nvPr/>
            </p:nvCxnSpPr>
            <p:spPr>
              <a:xfrm rot="16775057">
                <a:off x="4053600" y="2305493"/>
                <a:ext cx="4649" cy="243443"/>
              </a:xfrm>
              <a:prstGeom prst="line">
                <a:avLst/>
              </a:prstGeom>
              <a:ln w="38100">
                <a:solidFill>
                  <a:srgbClr val="A20001"/>
                </a:solidFill>
              </a:ln>
            </p:spPr>
            <p:style>
              <a:lnRef idx="2">
                <a:schemeClr val="accent1"/>
              </a:lnRef>
              <a:fillRef idx="0">
                <a:schemeClr val="accent1"/>
              </a:fillRef>
              <a:effectRef idx="1">
                <a:schemeClr val="accent1"/>
              </a:effectRef>
              <a:fontRef idx="minor">
                <a:schemeClr val="tx1"/>
              </a:fontRef>
            </p:style>
          </p:cxnSp>
        </p:grpSp>
        <p:sp>
          <p:nvSpPr>
            <p:cNvPr id="64" name="TextBox 63">
              <a:extLst>
                <a:ext uri="{FF2B5EF4-FFF2-40B4-BE49-F238E27FC236}">
                  <a16:creationId xmlns:a16="http://schemas.microsoft.com/office/drawing/2014/main" id="{7E139044-73E8-3F4C-922B-BEE9A148F6F8}"/>
                </a:ext>
              </a:extLst>
            </p:cNvPr>
            <p:cNvSpPr txBox="1"/>
            <p:nvPr/>
          </p:nvSpPr>
          <p:spPr>
            <a:xfrm>
              <a:off x="893829" y="1904661"/>
              <a:ext cx="1797287" cy="1077218"/>
            </a:xfrm>
            <a:prstGeom prst="rect">
              <a:avLst/>
            </a:prstGeom>
            <a:noFill/>
          </p:spPr>
          <p:txBody>
            <a:bodyPr wrap="none" rtlCol="0">
              <a:spAutoFit/>
            </a:bodyPr>
            <a:lstStyle/>
            <a:p>
              <a:pPr algn="ctr"/>
              <a:r>
                <a:rPr lang="en-US" b="1" dirty="0">
                  <a:solidFill>
                    <a:srgbClr val="B44A5B"/>
                  </a:solidFill>
                </a:rPr>
                <a:t>Reward</a:t>
              </a:r>
            </a:p>
            <a:p>
              <a:pPr algn="ctr"/>
              <a:r>
                <a:rPr lang="en-US" b="1" dirty="0">
                  <a:solidFill>
                    <a:srgbClr val="B44A5B"/>
                  </a:solidFill>
                </a:rPr>
                <a:t>reproducibility</a:t>
              </a:r>
            </a:p>
            <a:p>
              <a:pPr algn="ctr"/>
              <a:r>
                <a:rPr lang="en-US" sz="1400" b="1" dirty="0">
                  <a:solidFill>
                    <a:srgbClr val="B44A5B"/>
                  </a:solidFill>
                </a:rPr>
                <a:t>Balance with</a:t>
              </a:r>
            </a:p>
            <a:p>
              <a:pPr algn="ctr"/>
              <a:r>
                <a:rPr lang="en-US" sz="1400" b="1" dirty="0">
                  <a:solidFill>
                    <a:srgbClr val="B44A5B"/>
                  </a:solidFill>
                </a:rPr>
                <a:t>novelty/impact</a:t>
              </a:r>
            </a:p>
          </p:txBody>
        </p:sp>
        <p:sp>
          <p:nvSpPr>
            <p:cNvPr id="65" name="TextBox 64">
              <a:extLst>
                <a:ext uri="{FF2B5EF4-FFF2-40B4-BE49-F238E27FC236}">
                  <a16:creationId xmlns:a16="http://schemas.microsoft.com/office/drawing/2014/main" id="{C1FDB3CE-4CAC-7A4A-B028-5D922D871047}"/>
                </a:ext>
              </a:extLst>
            </p:cNvPr>
            <p:cNvSpPr txBox="1"/>
            <p:nvPr/>
          </p:nvSpPr>
          <p:spPr>
            <a:xfrm>
              <a:off x="927050" y="471131"/>
              <a:ext cx="1794081" cy="738664"/>
            </a:xfrm>
            <a:prstGeom prst="rect">
              <a:avLst/>
            </a:prstGeom>
            <a:noFill/>
          </p:spPr>
          <p:txBody>
            <a:bodyPr wrap="none" rtlCol="0">
              <a:spAutoFit/>
            </a:bodyPr>
            <a:lstStyle/>
            <a:p>
              <a:pPr algn="ctr"/>
              <a:r>
                <a:rPr lang="en-US" sz="1400" b="1">
                  <a:solidFill>
                    <a:srgbClr val="B44A5B"/>
                  </a:solidFill>
                </a:rPr>
                <a:t>Transparent</a:t>
              </a:r>
              <a:r>
                <a:rPr lang="en-US" sz="1400" b="1" dirty="0">
                  <a:solidFill>
                    <a:srgbClr val="B44A5B"/>
                  </a:solidFill>
                </a:rPr>
                <a:t>/</a:t>
              </a:r>
            </a:p>
            <a:p>
              <a:pPr algn="ctr"/>
              <a:r>
                <a:rPr lang="en-US" sz="1400" b="1" dirty="0">
                  <a:solidFill>
                    <a:srgbClr val="B44A5B"/>
                  </a:solidFill>
                </a:rPr>
                <a:t>Informational data</a:t>
              </a:r>
            </a:p>
            <a:p>
              <a:pPr algn="ctr"/>
              <a:r>
                <a:rPr lang="en-US" sz="1400" b="1" dirty="0">
                  <a:solidFill>
                    <a:srgbClr val="B44A5B"/>
                  </a:solidFill>
                </a:rPr>
                <a:t>figures</a:t>
              </a:r>
            </a:p>
          </p:txBody>
        </p:sp>
      </p:grpSp>
      <p:sp>
        <p:nvSpPr>
          <p:cNvPr id="46" name="TextBox 45">
            <a:extLst>
              <a:ext uri="{FF2B5EF4-FFF2-40B4-BE49-F238E27FC236}">
                <a16:creationId xmlns:a16="http://schemas.microsoft.com/office/drawing/2014/main" id="{A10FFA53-D272-2C43-9600-5E6EC3C12CBB}"/>
              </a:ext>
            </a:extLst>
          </p:cNvPr>
          <p:cNvSpPr txBox="1"/>
          <p:nvPr/>
        </p:nvSpPr>
        <p:spPr>
          <a:xfrm>
            <a:off x="5299295" y="231742"/>
            <a:ext cx="5112777" cy="1569660"/>
          </a:xfrm>
          <a:prstGeom prst="rect">
            <a:avLst/>
          </a:prstGeom>
          <a:solidFill>
            <a:schemeClr val="bg1"/>
          </a:solidFill>
        </p:spPr>
        <p:txBody>
          <a:bodyPr wrap="square" rtlCol="0">
            <a:spAutoFit/>
          </a:bodyPr>
          <a:lstStyle/>
          <a:p>
            <a:pPr algn="ctr"/>
            <a:r>
              <a:rPr lang="en-US" sz="3200" cap="all" dirty="0">
                <a:solidFill>
                  <a:srgbClr val="001D5F"/>
                </a:solidFill>
                <a:latin typeface="+mj-lt"/>
                <a:cs typeface="Helvetica"/>
              </a:rPr>
              <a:t>Good experimentalists AVOID traps</a:t>
            </a:r>
            <a:endParaRPr lang="en-US" sz="3200" cap="all" dirty="0">
              <a:solidFill>
                <a:srgbClr val="001D5F"/>
              </a:solidFill>
              <a:latin typeface="+mj-lt"/>
              <a:ea typeface="Helvetica" charset="0"/>
              <a:cs typeface="Helvetica" charset="0"/>
            </a:endParaRPr>
          </a:p>
        </p:txBody>
      </p:sp>
      <p:sp>
        <p:nvSpPr>
          <p:cNvPr id="3" name="TextBox 2">
            <a:extLst>
              <a:ext uri="{FF2B5EF4-FFF2-40B4-BE49-F238E27FC236}">
                <a16:creationId xmlns:a16="http://schemas.microsoft.com/office/drawing/2014/main" id="{D17B8C9A-C1BF-C24E-B3B2-A03FE27B5B22}"/>
              </a:ext>
            </a:extLst>
          </p:cNvPr>
          <p:cNvSpPr txBox="1"/>
          <p:nvPr/>
        </p:nvSpPr>
        <p:spPr>
          <a:xfrm>
            <a:off x="4730561" y="5918079"/>
            <a:ext cx="1120820" cy="646331"/>
          </a:xfrm>
          <a:prstGeom prst="rect">
            <a:avLst/>
          </a:prstGeom>
          <a:noFill/>
        </p:spPr>
        <p:txBody>
          <a:bodyPr wrap="none" rtlCol="0">
            <a:spAutoFit/>
          </a:bodyPr>
          <a:lstStyle/>
          <a:p>
            <a:pPr algn="ctr"/>
            <a:r>
              <a:rPr lang="en-US" b="1" dirty="0">
                <a:solidFill>
                  <a:srgbClr val="B44A5B"/>
                </a:solidFill>
              </a:rPr>
              <a:t>Stick to </a:t>
            </a:r>
          </a:p>
          <a:p>
            <a:r>
              <a:rPr lang="en-US" b="1" dirty="0">
                <a:solidFill>
                  <a:srgbClr val="B44A5B"/>
                </a:solidFill>
              </a:rPr>
              <a:t>the plan</a:t>
            </a:r>
          </a:p>
        </p:txBody>
      </p:sp>
      <p:sp>
        <p:nvSpPr>
          <p:cNvPr id="47" name="TextBox 46">
            <a:extLst>
              <a:ext uri="{FF2B5EF4-FFF2-40B4-BE49-F238E27FC236}">
                <a16:creationId xmlns:a16="http://schemas.microsoft.com/office/drawing/2014/main" id="{0DC609DB-C3E0-784A-BE60-E1C478E55FD9}"/>
              </a:ext>
            </a:extLst>
          </p:cNvPr>
          <p:cNvSpPr txBox="1"/>
          <p:nvPr/>
        </p:nvSpPr>
        <p:spPr>
          <a:xfrm>
            <a:off x="3082345" y="3864965"/>
            <a:ext cx="1081597" cy="646331"/>
          </a:xfrm>
          <a:prstGeom prst="rect">
            <a:avLst/>
          </a:prstGeom>
          <a:noFill/>
        </p:spPr>
        <p:txBody>
          <a:bodyPr wrap="square" rtlCol="0">
            <a:spAutoFit/>
          </a:bodyPr>
          <a:lstStyle/>
          <a:p>
            <a:pPr algn="ctr"/>
            <a:r>
              <a:rPr lang="en-US" b="1" dirty="0">
                <a:solidFill>
                  <a:srgbClr val="B44A5B"/>
                </a:solidFill>
              </a:rPr>
              <a:t>Follow</a:t>
            </a:r>
          </a:p>
          <a:p>
            <a:pPr algn="ctr"/>
            <a:r>
              <a:rPr lang="en-US" b="1" dirty="0">
                <a:solidFill>
                  <a:srgbClr val="B44A5B"/>
                </a:solidFill>
              </a:rPr>
              <a:t>through</a:t>
            </a:r>
          </a:p>
        </p:txBody>
      </p:sp>
      <p:sp>
        <p:nvSpPr>
          <p:cNvPr id="45" name="Slide Number Placeholder 5">
            <a:extLst>
              <a:ext uri="{FF2B5EF4-FFF2-40B4-BE49-F238E27FC236}">
                <a16:creationId xmlns:a16="http://schemas.microsoft.com/office/drawing/2014/main" id="{57CC6948-5C67-FB45-A0B9-C15651F59E22}"/>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47</a:t>
            </a:fld>
            <a:endParaRPr lang="en-US" dirty="0">
              <a:solidFill>
                <a:srgbClr val="002060"/>
              </a:solidFill>
            </a:endParaRPr>
          </a:p>
        </p:txBody>
      </p:sp>
    </p:spTree>
    <p:extLst>
      <p:ext uri="{BB962C8B-B14F-4D97-AF65-F5344CB8AC3E}">
        <p14:creationId xmlns:p14="http://schemas.microsoft.com/office/powerpoint/2010/main" val="1995699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B0473-1DFF-DB44-8D65-1D5A9A6B9B2A}"/>
              </a:ext>
            </a:extLst>
          </p:cNvPr>
          <p:cNvSpPr/>
          <p:nvPr/>
        </p:nvSpPr>
        <p:spPr>
          <a:xfrm>
            <a:off x="1752601" y="169518"/>
            <a:ext cx="8724900" cy="1525933"/>
          </a:xfrm>
          <a:prstGeom prst="rect">
            <a:avLst/>
          </a:prstGeom>
          <a:solidFill>
            <a:srgbClr val="DF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05E902-75DA-7947-B684-710801C91046}"/>
              </a:ext>
            </a:extLst>
          </p:cNvPr>
          <p:cNvPicPr>
            <a:picLocks noChangeAspect="1"/>
          </p:cNvPicPr>
          <p:nvPr/>
        </p:nvPicPr>
        <p:blipFill>
          <a:blip r:embed="rId3">
            <a:extLst>
              <a:ext uri="{BEBA8EAE-BF5A-486C-A8C5-ECC9F3942E4B}">
                <a14:imgProps xmlns:a14="http://schemas.microsoft.com/office/drawing/2010/main">
                  <a14:imgLayer>
                    <a14:imgEffect>
                      <a14:brightnessContrast bright="13000"/>
                    </a14:imgEffect>
                  </a14:imgLayer>
                </a14:imgProps>
              </a:ext>
            </a:extLst>
          </a:blip>
          <a:stretch>
            <a:fillRect/>
          </a:stretch>
        </p:blipFill>
        <p:spPr>
          <a:xfrm>
            <a:off x="6284432" y="206513"/>
            <a:ext cx="4145489" cy="5956163"/>
          </a:xfrm>
          <a:prstGeom prst="rect">
            <a:avLst/>
          </a:prstGeom>
        </p:spPr>
      </p:pic>
      <p:sp>
        <p:nvSpPr>
          <p:cNvPr id="5" name="TextBox 4">
            <a:extLst>
              <a:ext uri="{FF2B5EF4-FFF2-40B4-BE49-F238E27FC236}">
                <a16:creationId xmlns:a16="http://schemas.microsoft.com/office/drawing/2014/main" id="{0FEEF4CC-B726-D346-A887-4993469EBE5D}"/>
              </a:ext>
            </a:extLst>
          </p:cNvPr>
          <p:cNvSpPr txBox="1"/>
          <p:nvPr/>
        </p:nvSpPr>
        <p:spPr>
          <a:xfrm>
            <a:off x="6284432" y="6225913"/>
            <a:ext cx="1784463" cy="276999"/>
          </a:xfrm>
          <a:prstGeom prst="rect">
            <a:avLst/>
          </a:prstGeom>
          <a:noFill/>
        </p:spPr>
        <p:txBody>
          <a:bodyPr wrap="none" rtlCol="0">
            <a:spAutoFit/>
          </a:bodyPr>
          <a:lstStyle/>
          <a:p>
            <a:r>
              <a:rPr lang="en-US" sz="1200" b="1" dirty="0">
                <a:latin typeface="Helvetica" pitchFamily="2" charset="0"/>
              </a:rPr>
              <a:t>Far Side, Gary Larson</a:t>
            </a:r>
          </a:p>
        </p:txBody>
      </p:sp>
      <p:sp>
        <p:nvSpPr>
          <p:cNvPr id="6" name="TextBox 5">
            <a:extLst>
              <a:ext uri="{FF2B5EF4-FFF2-40B4-BE49-F238E27FC236}">
                <a16:creationId xmlns:a16="http://schemas.microsoft.com/office/drawing/2014/main" id="{1120BC29-54FE-284E-B4D5-C490BFE74387}"/>
              </a:ext>
            </a:extLst>
          </p:cNvPr>
          <p:cNvSpPr txBox="1"/>
          <p:nvPr/>
        </p:nvSpPr>
        <p:spPr>
          <a:xfrm>
            <a:off x="1752601" y="1207526"/>
            <a:ext cx="4369906" cy="3785652"/>
          </a:xfrm>
          <a:prstGeom prst="rect">
            <a:avLst/>
          </a:prstGeom>
          <a:noFill/>
        </p:spPr>
        <p:txBody>
          <a:bodyPr wrap="square" rtlCol="0">
            <a:spAutoFit/>
          </a:bodyPr>
          <a:lstStyle/>
          <a:p>
            <a:pPr lvl="0" algn="ctr"/>
            <a:r>
              <a:rPr lang="en-US" sz="2400" b="1" i="1" dirty="0">
                <a:solidFill>
                  <a:srgbClr val="001D5F"/>
                </a:solidFill>
                <a:ea typeface="Helvetica" charset="0"/>
                <a:cs typeface="Helvetica" charset="0"/>
              </a:rPr>
              <a:t>Be aware:  Opportunities for deception are plentiful.</a:t>
            </a:r>
          </a:p>
          <a:p>
            <a:pPr algn="ctr"/>
            <a:endParaRPr lang="en-US" sz="2400" b="1" i="1" dirty="0">
              <a:solidFill>
                <a:srgbClr val="001D5F"/>
              </a:solidFill>
              <a:ea typeface="Helvetica" charset="0"/>
              <a:cs typeface="Helvetica" charset="0"/>
            </a:endParaRPr>
          </a:p>
          <a:p>
            <a:pPr algn="ctr"/>
            <a:r>
              <a:rPr lang="en-US" sz="2400" b="1" i="1" dirty="0">
                <a:solidFill>
                  <a:srgbClr val="001D5F"/>
                </a:solidFill>
                <a:ea typeface="Helvetica" charset="0"/>
                <a:cs typeface="Helvetica" charset="0"/>
              </a:rPr>
              <a:t>Your expectations can influence what you see.</a:t>
            </a:r>
          </a:p>
          <a:p>
            <a:pPr algn="ctr"/>
            <a:endParaRPr lang="en-US" sz="2400" b="1" i="1" dirty="0">
              <a:solidFill>
                <a:srgbClr val="001D5F"/>
              </a:solidFill>
              <a:ea typeface="Helvetica" charset="0"/>
              <a:cs typeface="Helvetica" charset="0"/>
            </a:endParaRPr>
          </a:p>
          <a:p>
            <a:pPr algn="ctr"/>
            <a:r>
              <a:rPr lang="en-US" sz="2400" b="1" i="1" dirty="0">
                <a:solidFill>
                  <a:srgbClr val="001D5F"/>
                </a:solidFill>
                <a:ea typeface="Helvetica" charset="0"/>
                <a:cs typeface="Helvetica" charset="0"/>
              </a:rPr>
              <a:t>It is easy to be fooled!</a:t>
            </a:r>
          </a:p>
          <a:p>
            <a:pPr algn="ctr"/>
            <a:endParaRPr lang="en-US" sz="2400" b="1" i="1" dirty="0">
              <a:solidFill>
                <a:srgbClr val="A20000"/>
              </a:solidFill>
              <a:ea typeface="Helvetica" charset="0"/>
              <a:cs typeface="Helvetica" charset="0"/>
            </a:endParaRPr>
          </a:p>
          <a:p>
            <a:pPr lvl="0" algn="ctr"/>
            <a:r>
              <a:rPr lang="en-US" sz="2400" b="1" i="1" dirty="0">
                <a:solidFill>
                  <a:srgbClr val="A60000"/>
                </a:solidFill>
                <a:cs typeface="Helvetica"/>
              </a:rPr>
              <a:t>Good experimentalists are aware of these traps.</a:t>
            </a:r>
            <a:endParaRPr lang="en-US" sz="2400" b="1" i="1" dirty="0">
              <a:solidFill>
                <a:srgbClr val="A60000"/>
              </a:solidFill>
              <a:ea typeface="Helvetica" charset="0"/>
              <a:cs typeface="Helvetica" charset="0"/>
            </a:endParaRPr>
          </a:p>
        </p:txBody>
      </p:sp>
      <p:pic>
        <p:nvPicPr>
          <p:cNvPr id="8" name="Picture 7">
            <a:extLst>
              <a:ext uri="{FF2B5EF4-FFF2-40B4-BE49-F238E27FC236}">
                <a16:creationId xmlns:a16="http://schemas.microsoft.com/office/drawing/2014/main" id="{06690794-22C6-A841-BE2B-87CC57DCD390}"/>
              </a:ext>
            </a:extLst>
          </p:cNvPr>
          <p:cNvPicPr>
            <a:picLocks noChangeAspect="1"/>
          </p:cNvPicPr>
          <p:nvPr/>
        </p:nvPicPr>
        <p:blipFill>
          <a:blip r:embed="rId4"/>
          <a:stretch>
            <a:fillRect/>
          </a:stretch>
        </p:blipFill>
        <p:spPr>
          <a:xfrm>
            <a:off x="269690" y="6228371"/>
            <a:ext cx="1692166" cy="457200"/>
          </a:xfrm>
          <a:prstGeom prst="rect">
            <a:avLst/>
          </a:prstGeom>
        </p:spPr>
      </p:pic>
      <p:sp>
        <p:nvSpPr>
          <p:cNvPr id="10" name="Slide Number Placeholder 5">
            <a:extLst>
              <a:ext uri="{FF2B5EF4-FFF2-40B4-BE49-F238E27FC236}">
                <a16:creationId xmlns:a16="http://schemas.microsoft.com/office/drawing/2014/main" id="{0C8B3BC9-6907-E840-8DF3-8AC234B6753A}"/>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48</a:t>
            </a:fld>
            <a:endParaRPr lang="en-US" dirty="0">
              <a:solidFill>
                <a:srgbClr val="002060"/>
              </a:solidFill>
            </a:endParaRPr>
          </a:p>
        </p:txBody>
      </p:sp>
    </p:spTree>
    <p:extLst>
      <p:ext uri="{BB962C8B-B14F-4D97-AF65-F5344CB8AC3E}">
        <p14:creationId xmlns:p14="http://schemas.microsoft.com/office/powerpoint/2010/main" val="1766698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03A0E-657A-8F40-8067-35D9F8992281}"/>
              </a:ext>
            </a:extLst>
          </p:cNvPr>
          <p:cNvSpPr>
            <a:spLocks noGrp="1"/>
          </p:cNvSpPr>
          <p:nvPr>
            <p:ph type="title"/>
          </p:nvPr>
        </p:nvSpPr>
        <p:spPr/>
        <p:txBody>
          <a:bodyPr/>
          <a:lstStyle/>
          <a:p>
            <a:r>
              <a:rPr lang="en-US" dirty="0">
                <a:solidFill>
                  <a:srgbClr val="001D5F"/>
                </a:solidFill>
                <a:ea typeface="Helvetica" charset="0"/>
                <a:cs typeface="Helvetica" charset="0"/>
              </a:rPr>
              <a:t>What’s in it for you?</a:t>
            </a:r>
            <a:endParaRPr lang="en-US" dirty="0">
              <a:solidFill>
                <a:srgbClr val="001D5F"/>
              </a:solidFill>
            </a:endParaRPr>
          </a:p>
        </p:txBody>
      </p:sp>
      <p:sp>
        <p:nvSpPr>
          <p:cNvPr id="3" name="Content Placeholder 2">
            <a:extLst>
              <a:ext uri="{FF2B5EF4-FFF2-40B4-BE49-F238E27FC236}">
                <a16:creationId xmlns:a16="http://schemas.microsoft.com/office/drawing/2014/main" id="{F9CC8BDC-B266-7C44-8717-7596B4618AF9}"/>
              </a:ext>
            </a:extLst>
          </p:cNvPr>
          <p:cNvSpPr>
            <a:spLocks noGrp="1"/>
          </p:cNvSpPr>
          <p:nvPr>
            <p:ph idx="1"/>
          </p:nvPr>
        </p:nvSpPr>
        <p:spPr/>
        <p:txBody>
          <a:bodyPr/>
          <a:lstStyle/>
          <a:p>
            <a:pPr marL="411480" lvl="1" indent="0">
              <a:buNone/>
            </a:pPr>
            <a:endParaRPr lang="en-US" b="1" i="1" dirty="0">
              <a:solidFill>
                <a:srgbClr val="001D5F"/>
              </a:solidFill>
            </a:endParaRPr>
          </a:p>
          <a:p>
            <a:pPr marL="411480" lvl="1" indent="0">
              <a:buNone/>
            </a:pPr>
            <a:r>
              <a:rPr lang="en-US" sz="2400" b="1" i="1" dirty="0">
                <a:solidFill>
                  <a:srgbClr val="001D5F"/>
                </a:solidFill>
              </a:rPr>
              <a:t>Promotes experimental quality:  </a:t>
            </a:r>
            <a:r>
              <a:rPr lang="en-US" sz="2400" b="1" i="1" dirty="0">
                <a:solidFill>
                  <a:srgbClr val="A20001"/>
                </a:solidFill>
              </a:rPr>
              <a:t>learn something new every experiment</a:t>
            </a:r>
          </a:p>
          <a:p>
            <a:pPr marL="411480" lvl="1" indent="0">
              <a:buNone/>
            </a:pPr>
            <a:endParaRPr lang="en-US" sz="2400" b="1" i="1" dirty="0">
              <a:solidFill>
                <a:srgbClr val="001D5F"/>
              </a:solidFill>
            </a:endParaRPr>
          </a:p>
          <a:p>
            <a:pPr marL="411480" lvl="1" indent="0">
              <a:buNone/>
            </a:pPr>
            <a:r>
              <a:rPr lang="en-US" sz="2400" b="1" i="1" dirty="0">
                <a:solidFill>
                  <a:srgbClr val="001D5F"/>
                </a:solidFill>
              </a:rPr>
              <a:t>Facilitates reproducibility</a:t>
            </a:r>
          </a:p>
          <a:p>
            <a:pPr marL="411480" lvl="1" indent="0">
              <a:buNone/>
            </a:pPr>
            <a:endParaRPr lang="en-US" sz="2400" b="1" i="1" dirty="0">
              <a:solidFill>
                <a:srgbClr val="001D5F"/>
              </a:solidFill>
            </a:endParaRPr>
          </a:p>
          <a:p>
            <a:pPr marL="411480" lvl="1" indent="0">
              <a:buNone/>
            </a:pPr>
            <a:r>
              <a:rPr lang="en-US" sz="2400" b="1" i="1" dirty="0">
                <a:solidFill>
                  <a:srgbClr val="001D5F"/>
                </a:solidFill>
              </a:rPr>
              <a:t>Avoids bias</a:t>
            </a:r>
          </a:p>
          <a:p>
            <a:pPr marL="411480" lvl="1" indent="0">
              <a:buNone/>
            </a:pPr>
            <a:endParaRPr lang="en-US" sz="2400" b="1" i="1" dirty="0">
              <a:solidFill>
                <a:srgbClr val="001D5F"/>
              </a:solidFill>
            </a:endParaRPr>
          </a:p>
          <a:p>
            <a:pPr marL="411480" lvl="1" indent="0">
              <a:buNone/>
            </a:pPr>
            <a:r>
              <a:rPr lang="en-US" sz="2400" b="1" i="1" dirty="0">
                <a:solidFill>
                  <a:srgbClr val="001D5F"/>
                </a:solidFill>
              </a:rPr>
              <a:t>Saves time, resources, and avoids frustration</a:t>
            </a:r>
          </a:p>
        </p:txBody>
      </p:sp>
      <p:sp>
        <p:nvSpPr>
          <p:cNvPr id="6" name="Slide Number Placeholder 5">
            <a:extLst>
              <a:ext uri="{FF2B5EF4-FFF2-40B4-BE49-F238E27FC236}">
                <a16:creationId xmlns:a16="http://schemas.microsoft.com/office/drawing/2014/main" id="{DB1BE4CB-2090-044C-B608-0074E469DDFF}"/>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49</a:t>
            </a:fld>
            <a:endParaRPr lang="en-US" dirty="0">
              <a:solidFill>
                <a:srgbClr val="002060"/>
              </a:solidFill>
            </a:endParaRPr>
          </a:p>
        </p:txBody>
      </p:sp>
      <p:pic>
        <p:nvPicPr>
          <p:cNvPr id="7" name="Picture 6">
            <a:extLst>
              <a:ext uri="{FF2B5EF4-FFF2-40B4-BE49-F238E27FC236}">
                <a16:creationId xmlns:a16="http://schemas.microsoft.com/office/drawing/2014/main" id="{316DBE76-2399-E541-AC0F-66D9448889D9}"/>
              </a:ext>
            </a:extLst>
          </p:cNvPr>
          <p:cNvPicPr>
            <a:picLocks noChangeAspect="1"/>
          </p:cNvPicPr>
          <p:nvPr/>
        </p:nvPicPr>
        <p:blipFill>
          <a:blip r:embed="rId3"/>
          <a:stretch>
            <a:fillRect/>
          </a:stretch>
        </p:blipFill>
        <p:spPr>
          <a:xfrm>
            <a:off x="269690" y="6228371"/>
            <a:ext cx="1692166" cy="457200"/>
          </a:xfrm>
          <a:prstGeom prst="rect">
            <a:avLst/>
          </a:prstGeom>
        </p:spPr>
      </p:pic>
    </p:spTree>
    <p:extLst>
      <p:ext uri="{BB962C8B-B14F-4D97-AF65-F5344CB8AC3E}">
        <p14:creationId xmlns:p14="http://schemas.microsoft.com/office/powerpoint/2010/main" val="2897087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7268-EF77-2B43-83BA-F86A3228A5D5}"/>
              </a:ext>
            </a:extLst>
          </p:cNvPr>
          <p:cNvSpPr>
            <a:spLocks noGrp="1"/>
          </p:cNvSpPr>
          <p:nvPr>
            <p:ph type="title"/>
          </p:nvPr>
        </p:nvSpPr>
        <p:spPr/>
        <p:txBody>
          <a:bodyPr>
            <a:normAutofit/>
          </a:bodyPr>
          <a:lstStyle/>
          <a:p>
            <a:r>
              <a:rPr lang="en-US" dirty="0"/>
              <a:t>What Are YOUR PRIMARY GOALs?</a:t>
            </a:r>
          </a:p>
        </p:txBody>
      </p:sp>
      <p:sp>
        <p:nvSpPr>
          <p:cNvPr id="3" name="Content Placeholder 2">
            <a:extLst>
              <a:ext uri="{FF2B5EF4-FFF2-40B4-BE49-F238E27FC236}">
                <a16:creationId xmlns:a16="http://schemas.microsoft.com/office/drawing/2014/main" id="{54A74C91-980B-B74C-BAA2-479F23E9309A}"/>
              </a:ext>
            </a:extLst>
          </p:cNvPr>
          <p:cNvSpPr>
            <a:spLocks noGrp="1"/>
          </p:cNvSpPr>
          <p:nvPr>
            <p:ph idx="1"/>
          </p:nvPr>
        </p:nvSpPr>
        <p:spPr>
          <a:xfrm>
            <a:off x="1981200" y="1752600"/>
            <a:ext cx="8229600" cy="4953000"/>
          </a:xfrm>
        </p:spPr>
        <p:txBody>
          <a:bodyPr/>
          <a:lstStyle/>
          <a:p>
            <a:r>
              <a:rPr lang="en-US" b="1" dirty="0">
                <a:solidFill>
                  <a:srgbClr val="002060"/>
                </a:solidFill>
              </a:rPr>
              <a:t>PERFORM GOOD SCIENCE</a:t>
            </a:r>
            <a:endParaRPr lang="en-US" dirty="0">
              <a:solidFill>
                <a:srgbClr val="002060"/>
              </a:solidFill>
            </a:endParaRPr>
          </a:p>
          <a:p>
            <a:endParaRPr lang="en-US" b="1" dirty="0">
              <a:solidFill>
                <a:srgbClr val="002060"/>
              </a:solidFill>
            </a:endParaRPr>
          </a:p>
          <a:p>
            <a:r>
              <a:rPr lang="en-US" b="1" dirty="0">
                <a:solidFill>
                  <a:srgbClr val="002060"/>
                </a:solidFill>
              </a:rPr>
              <a:t>KNOW HOW TO IDENTIFY GOOD SCIENCE</a:t>
            </a:r>
            <a:endParaRPr lang="en-US" dirty="0">
              <a:solidFill>
                <a:srgbClr val="002060"/>
              </a:solidFill>
            </a:endParaRPr>
          </a:p>
          <a:p>
            <a:endParaRPr lang="en-US" b="1" dirty="0">
              <a:solidFill>
                <a:srgbClr val="002060"/>
              </a:solidFill>
            </a:endParaRPr>
          </a:p>
          <a:p>
            <a:r>
              <a:rPr lang="en-US" b="1" dirty="0">
                <a:solidFill>
                  <a:srgbClr val="002060"/>
                </a:solidFill>
              </a:rPr>
              <a:t>HELP OTHERS IDENTIFY AND DO GOOD SCIENCE</a:t>
            </a:r>
            <a:endParaRPr lang="en-US" dirty="0">
              <a:solidFill>
                <a:srgbClr val="002060"/>
              </a:solidFill>
            </a:endParaRPr>
          </a:p>
          <a:p>
            <a:endParaRPr lang="en-US" b="1" dirty="0">
              <a:solidFill>
                <a:srgbClr val="002060"/>
              </a:solidFill>
            </a:endParaRPr>
          </a:p>
          <a:p>
            <a:endParaRPr lang="en-US" b="1" dirty="0">
              <a:solidFill>
                <a:srgbClr val="002060"/>
              </a:solidFill>
            </a:endParaRPr>
          </a:p>
          <a:p>
            <a:r>
              <a:rPr lang="en-US" b="1" dirty="0">
                <a:solidFill>
                  <a:srgbClr val="002060"/>
                </a:solidFill>
              </a:rPr>
              <a:t>All, as you CREATE YOUR ‘PROFESSIONAL SELF’!</a:t>
            </a:r>
            <a:endParaRPr lang="en-US" dirty="0">
              <a:solidFill>
                <a:srgbClr val="002060"/>
              </a:solidFill>
            </a:endParaRPr>
          </a:p>
          <a:p>
            <a:pPr marL="114300" indent="0">
              <a:buNone/>
            </a:pPr>
            <a:endParaRPr lang="en-US" sz="3200" b="1" dirty="0">
              <a:solidFill>
                <a:srgbClr val="002060"/>
              </a:solidFill>
            </a:endParaRPr>
          </a:p>
        </p:txBody>
      </p:sp>
      <p:sp>
        <p:nvSpPr>
          <p:cNvPr id="5" name="Rectangle 4">
            <a:extLst>
              <a:ext uri="{FF2B5EF4-FFF2-40B4-BE49-F238E27FC236}">
                <a16:creationId xmlns:a16="http://schemas.microsoft.com/office/drawing/2014/main" id="{D632A20D-C655-A041-B0D2-EE3901C08403}"/>
              </a:ext>
            </a:extLst>
          </p:cNvPr>
          <p:cNvSpPr/>
          <p:nvPr/>
        </p:nvSpPr>
        <p:spPr>
          <a:xfrm>
            <a:off x="3149600" y="5507336"/>
            <a:ext cx="5994400" cy="646331"/>
          </a:xfrm>
          <a:prstGeom prst="rect">
            <a:avLst/>
          </a:prstGeom>
        </p:spPr>
        <p:txBody>
          <a:bodyPr wrap="square">
            <a:spAutoFit/>
          </a:bodyPr>
          <a:lstStyle/>
          <a:p>
            <a:r>
              <a:rPr lang="en-US" b="1" dirty="0">
                <a:solidFill>
                  <a:srgbClr val="002060"/>
                </a:solidFill>
              </a:rPr>
              <a:t>Other scientists will know you first from quality of your work – that is your ‘professional self’.</a:t>
            </a:r>
            <a:endParaRPr lang="en-US" dirty="0">
              <a:solidFill>
                <a:srgbClr val="002060"/>
              </a:solidFill>
            </a:endParaRPr>
          </a:p>
        </p:txBody>
      </p:sp>
      <p:sp>
        <p:nvSpPr>
          <p:cNvPr id="7" name="Slide Number Placeholder 5">
            <a:extLst>
              <a:ext uri="{FF2B5EF4-FFF2-40B4-BE49-F238E27FC236}">
                <a16:creationId xmlns:a16="http://schemas.microsoft.com/office/drawing/2014/main" id="{C6CF0C1E-33C3-9446-901A-5D9F5F4A338B}"/>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5</a:t>
            </a:fld>
            <a:endParaRPr lang="en-US" dirty="0">
              <a:solidFill>
                <a:srgbClr val="002060"/>
              </a:solidFill>
            </a:endParaRPr>
          </a:p>
        </p:txBody>
      </p:sp>
    </p:spTree>
    <p:custDataLst>
      <p:tags r:id="rId1"/>
    </p:custDataLst>
    <p:extLst>
      <p:ext uri="{BB962C8B-B14F-4D97-AF65-F5344CB8AC3E}">
        <p14:creationId xmlns:p14="http://schemas.microsoft.com/office/powerpoint/2010/main" val="278798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5216-92E4-0347-9F0F-FC259C1D9FD0}"/>
              </a:ext>
            </a:extLst>
          </p:cNvPr>
          <p:cNvSpPr>
            <a:spLocks noGrp="1"/>
          </p:cNvSpPr>
          <p:nvPr>
            <p:ph type="title"/>
          </p:nvPr>
        </p:nvSpPr>
        <p:spPr/>
        <p:txBody>
          <a:bodyPr>
            <a:normAutofit/>
          </a:bodyPr>
          <a:lstStyle/>
          <a:p>
            <a:r>
              <a:rPr lang="en-US" dirty="0">
                <a:solidFill>
                  <a:srgbClr val="001C5D"/>
                </a:solidFill>
                <a:cs typeface="Helvetica"/>
              </a:rPr>
              <a:t>experimental design within BGS</a:t>
            </a:r>
            <a:endParaRPr lang="en-US" dirty="0"/>
          </a:p>
        </p:txBody>
      </p:sp>
      <p:grpSp>
        <p:nvGrpSpPr>
          <p:cNvPr id="22" name="Group 21">
            <a:extLst>
              <a:ext uri="{FF2B5EF4-FFF2-40B4-BE49-F238E27FC236}">
                <a16:creationId xmlns:a16="http://schemas.microsoft.com/office/drawing/2014/main" id="{3D7B0398-488C-9442-BBF7-F7C67AFA07EC}"/>
              </a:ext>
            </a:extLst>
          </p:cNvPr>
          <p:cNvGrpSpPr>
            <a:grpSpLocks noChangeAspect="1"/>
          </p:cNvGrpSpPr>
          <p:nvPr/>
        </p:nvGrpSpPr>
        <p:grpSpPr>
          <a:xfrm>
            <a:off x="3810000" y="1832999"/>
            <a:ext cx="4572000" cy="4572000"/>
            <a:chOff x="1325616" y="118499"/>
            <a:chExt cx="6492240" cy="6492240"/>
          </a:xfrm>
        </p:grpSpPr>
        <p:sp>
          <p:nvSpPr>
            <p:cNvPr id="23" name="Oval 22">
              <a:extLst>
                <a:ext uri="{FF2B5EF4-FFF2-40B4-BE49-F238E27FC236}">
                  <a16:creationId xmlns:a16="http://schemas.microsoft.com/office/drawing/2014/main" id="{846A737A-2179-C74D-9AC3-55B583BC4183}"/>
                </a:ext>
              </a:extLst>
            </p:cNvPr>
            <p:cNvSpPr/>
            <p:nvPr/>
          </p:nvSpPr>
          <p:spPr>
            <a:xfrm>
              <a:off x="2048849" y="814048"/>
              <a:ext cx="5049456" cy="5049456"/>
            </a:xfrm>
            <a:prstGeom prst="ellipse">
              <a:avLst/>
            </a:prstGeom>
            <a:noFill/>
            <a:ln w="762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ardrop 23">
              <a:extLst>
                <a:ext uri="{FF2B5EF4-FFF2-40B4-BE49-F238E27FC236}">
                  <a16:creationId xmlns:a16="http://schemas.microsoft.com/office/drawing/2014/main" id="{2FF70C92-C3CC-5F4B-B64E-6964009A087F}"/>
                </a:ext>
              </a:extLst>
            </p:cNvPr>
            <p:cNvSpPr/>
            <p:nvPr/>
          </p:nvSpPr>
          <p:spPr>
            <a:xfrm rot="2700000" flipH="1">
              <a:off x="3732001" y="4927587"/>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ardrop 24">
              <a:extLst>
                <a:ext uri="{FF2B5EF4-FFF2-40B4-BE49-F238E27FC236}">
                  <a16:creationId xmlns:a16="http://schemas.microsoft.com/office/drawing/2014/main" id="{E22A0E73-5298-7E4E-A04A-5E9CA17A4CA0}"/>
                </a:ext>
              </a:extLst>
            </p:cNvPr>
            <p:cNvSpPr/>
            <p:nvPr/>
          </p:nvSpPr>
          <p:spPr>
            <a:xfrm rot="2700000" flipV="1">
              <a:off x="3732001" y="118499"/>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ardrop 25">
              <a:extLst>
                <a:ext uri="{FF2B5EF4-FFF2-40B4-BE49-F238E27FC236}">
                  <a16:creationId xmlns:a16="http://schemas.microsoft.com/office/drawing/2014/main" id="{0A28F83B-D9AC-BC4A-AD50-A39C0BB224CC}"/>
                </a:ext>
              </a:extLst>
            </p:cNvPr>
            <p:cNvSpPr/>
            <p:nvPr/>
          </p:nvSpPr>
          <p:spPr>
            <a:xfrm rot="5191193">
              <a:off x="1960430" y="763553"/>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ardrop 26">
              <a:extLst>
                <a:ext uri="{FF2B5EF4-FFF2-40B4-BE49-F238E27FC236}">
                  <a16:creationId xmlns:a16="http://schemas.microsoft.com/office/drawing/2014/main" id="{94D2A895-1518-504A-9F85-34F87D565FEA}"/>
                </a:ext>
              </a:extLst>
            </p:cNvPr>
            <p:cNvSpPr/>
            <p:nvPr/>
          </p:nvSpPr>
          <p:spPr>
            <a:xfrm rot="16408807" flipH="1">
              <a:off x="5579208" y="763552"/>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ardrop 27">
              <a:extLst>
                <a:ext uri="{FF2B5EF4-FFF2-40B4-BE49-F238E27FC236}">
                  <a16:creationId xmlns:a16="http://schemas.microsoft.com/office/drawing/2014/main" id="{D4089F42-2D41-884A-814A-5C1EEEA44374}"/>
                </a:ext>
              </a:extLst>
            </p:cNvPr>
            <p:cNvSpPr/>
            <p:nvPr/>
          </p:nvSpPr>
          <p:spPr>
            <a:xfrm rot="5191193" flipH="1" flipV="1">
              <a:off x="5579208" y="4296485"/>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ardrop 28">
              <a:extLst>
                <a:ext uri="{FF2B5EF4-FFF2-40B4-BE49-F238E27FC236}">
                  <a16:creationId xmlns:a16="http://schemas.microsoft.com/office/drawing/2014/main" id="{7ED35A54-5218-EA4F-80B0-45C2B50F3F78}"/>
                </a:ext>
              </a:extLst>
            </p:cNvPr>
            <p:cNvSpPr/>
            <p:nvPr/>
          </p:nvSpPr>
          <p:spPr>
            <a:xfrm rot="16408807" flipV="1">
              <a:off x="1960430" y="4296485"/>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ardrop 29">
              <a:extLst>
                <a:ext uri="{FF2B5EF4-FFF2-40B4-BE49-F238E27FC236}">
                  <a16:creationId xmlns:a16="http://schemas.microsoft.com/office/drawing/2014/main" id="{BCAC1CA9-A50D-EE40-A894-12BE62000578}"/>
                </a:ext>
              </a:extLst>
            </p:cNvPr>
            <p:cNvSpPr/>
            <p:nvPr/>
          </p:nvSpPr>
          <p:spPr>
            <a:xfrm rot="18900000" flipH="1">
              <a:off x="6134704" y="2514030"/>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ardrop 30">
              <a:extLst>
                <a:ext uri="{FF2B5EF4-FFF2-40B4-BE49-F238E27FC236}">
                  <a16:creationId xmlns:a16="http://schemas.microsoft.com/office/drawing/2014/main" id="{2B505F6E-AC98-714C-B30D-4AE6CE30D2F4}"/>
                </a:ext>
              </a:extLst>
            </p:cNvPr>
            <p:cNvSpPr/>
            <p:nvPr/>
          </p:nvSpPr>
          <p:spPr>
            <a:xfrm rot="18900000" flipV="1">
              <a:off x="1325616" y="2514030"/>
              <a:ext cx="1683152" cy="1683152"/>
            </a:xfrm>
            <a:prstGeom prst="teardrop">
              <a:avLst/>
            </a:prstGeom>
            <a:gradFill>
              <a:gsLst>
                <a:gs pos="15000">
                  <a:srgbClr val="011A5E"/>
                </a:gs>
                <a:gs pos="100000">
                  <a:schemeClr val="accent1">
                    <a:tint val="50000"/>
                    <a:shade val="100000"/>
                    <a:satMod val="350000"/>
                  </a:schemeClr>
                </a:gs>
              </a:gsLst>
            </a:gradFill>
            <a:ln w="38100">
              <a:solidFill>
                <a:srgbClr val="A20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8C5422CD-5D58-D540-A869-5C0FAE9CE685}"/>
                </a:ext>
              </a:extLst>
            </p:cNvPr>
            <p:cNvSpPr txBox="1"/>
            <p:nvPr/>
          </p:nvSpPr>
          <p:spPr>
            <a:xfrm>
              <a:off x="5579208" y="1310578"/>
              <a:ext cx="1683152" cy="742972"/>
            </a:xfrm>
            <a:prstGeom prst="rect">
              <a:avLst/>
            </a:prstGeom>
            <a:noFill/>
          </p:spPr>
          <p:txBody>
            <a:bodyPr wrap="square" rtlCol="0">
              <a:spAutoFit/>
            </a:bodyPr>
            <a:lstStyle/>
            <a:p>
              <a:pPr algn="ctr"/>
              <a:r>
                <a:rPr lang="en-US" sz="1400" b="1" u="sng" dirty="0">
                  <a:solidFill>
                    <a:schemeClr val="bg1"/>
                  </a:solidFill>
                </a:rPr>
                <a:t>Thesis Research</a:t>
              </a:r>
            </a:p>
          </p:txBody>
        </p:sp>
        <p:sp>
          <p:nvSpPr>
            <p:cNvPr id="33" name="TextBox 32">
              <a:extLst>
                <a:ext uri="{FF2B5EF4-FFF2-40B4-BE49-F238E27FC236}">
                  <a16:creationId xmlns:a16="http://schemas.microsoft.com/office/drawing/2014/main" id="{652FA248-C90A-5A46-98C7-7C7DA900A4C5}"/>
                </a:ext>
              </a:extLst>
            </p:cNvPr>
            <p:cNvSpPr txBox="1"/>
            <p:nvPr/>
          </p:nvSpPr>
          <p:spPr>
            <a:xfrm>
              <a:off x="1572859" y="3137085"/>
              <a:ext cx="1188666" cy="437043"/>
            </a:xfrm>
            <a:prstGeom prst="rect">
              <a:avLst/>
            </a:prstGeom>
            <a:noFill/>
          </p:spPr>
          <p:txBody>
            <a:bodyPr wrap="none" rtlCol="0">
              <a:spAutoFit/>
            </a:bodyPr>
            <a:lstStyle/>
            <a:p>
              <a:pPr algn="ctr"/>
              <a:r>
                <a:rPr lang="en-US" sz="1400" b="1" u="sng" dirty="0">
                  <a:solidFill>
                    <a:schemeClr val="bg1"/>
                  </a:solidFill>
                </a:rPr>
                <a:t>Classes</a:t>
              </a:r>
            </a:p>
          </p:txBody>
        </p:sp>
        <p:sp>
          <p:nvSpPr>
            <p:cNvPr id="34" name="TextBox 33">
              <a:extLst>
                <a:ext uri="{FF2B5EF4-FFF2-40B4-BE49-F238E27FC236}">
                  <a16:creationId xmlns:a16="http://schemas.microsoft.com/office/drawing/2014/main" id="{628A2031-1685-E54F-A9DC-EFF688B5865A}"/>
                </a:ext>
              </a:extLst>
            </p:cNvPr>
            <p:cNvSpPr txBox="1"/>
            <p:nvPr/>
          </p:nvSpPr>
          <p:spPr>
            <a:xfrm>
              <a:off x="5787754" y="4814896"/>
              <a:ext cx="1266058" cy="742972"/>
            </a:xfrm>
            <a:prstGeom prst="rect">
              <a:avLst/>
            </a:prstGeom>
            <a:noFill/>
          </p:spPr>
          <p:txBody>
            <a:bodyPr wrap="none" rtlCol="0">
              <a:spAutoFit/>
            </a:bodyPr>
            <a:lstStyle/>
            <a:p>
              <a:pPr algn="ctr"/>
              <a:r>
                <a:rPr lang="en-US" sz="1400" b="1" u="sng" dirty="0">
                  <a:solidFill>
                    <a:schemeClr val="bg1"/>
                  </a:solidFill>
                </a:rPr>
                <a:t>Thesis</a:t>
              </a:r>
            </a:p>
            <a:p>
              <a:pPr algn="ctr"/>
              <a:r>
                <a:rPr lang="en-US" sz="1400" b="1" u="sng" dirty="0">
                  <a:solidFill>
                    <a:schemeClr val="bg1"/>
                  </a:solidFill>
                </a:rPr>
                <a:t>Defense</a:t>
              </a:r>
            </a:p>
          </p:txBody>
        </p:sp>
        <p:sp>
          <p:nvSpPr>
            <p:cNvPr id="35" name="TextBox 34">
              <a:extLst>
                <a:ext uri="{FF2B5EF4-FFF2-40B4-BE49-F238E27FC236}">
                  <a16:creationId xmlns:a16="http://schemas.microsoft.com/office/drawing/2014/main" id="{41BF357D-33D8-5D4F-840D-FBB14ED91BBE}"/>
                </a:ext>
              </a:extLst>
            </p:cNvPr>
            <p:cNvSpPr txBox="1"/>
            <p:nvPr/>
          </p:nvSpPr>
          <p:spPr>
            <a:xfrm>
              <a:off x="6288620" y="2984120"/>
              <a:ext cx="1375320" cy="742972"/>
            </a:xfrm>
            <a:prstGeom prst="rect">
              <a:avLst/>
            </a:prstGeom>
            <a:noFill/>
          </p:spPr>
          <p:txBody>
            <a:bodyPr wrap="none" rtlCol="0">
              <a:spAutoFit/>
            </a:bodyPr>
            <a:lstStyle/>
            <a:p>
              <a:pPr algn="ctr"/>
              <a:r>
                <a:rPr lang="en-US" sz="1400" b="1" u="sng" dirty="0">
                  <a:solidFill>
                    <a:schemeClr val="bg1"/>
                  </a:solidFill>
                </a:rPr>
                <a:t>Other</a:t>
              </a:r>
            </a:p>
            <a:p>
              <a:pPr algn="ctr"/>
              <a:r>
                <a:rPr lang="en-US" sz="1400" b="1" u="sng" dirty="0">
                  <a:solidFill>
                    <a:schemeClr val="bg1"/>
                  </a:solidFill>
                </a:rPr>
                <a:t>Scientists</a:t>
              </a:r>
            </a:p>
          </p:txBody>
        </p:sp>
        <p:sp>
          <p:nvSpPr>
            <p:cNvPr id="36" name="Oval 35">
              <a:extLst>
                <a:ext uri="{FF2B5EF4-FFF2-40B4-BE49-F238E27FC236}">
                  <a16:creationId xmlns:a16="http://schemas.microsoft.com/office/drawing/2014/main" id="{A4FED99F-EBBF-0D41-B98A-00CC2A8573E8}"/>
                </a:ext>
              </a:extLst>
            </p:cNvPr>
            <p:cNvSpPr>
              <a:spLocks noChangeAspect="1"/>
            </p:cNvSpPr>
            <p:nvPr/>
          </p:nvSpPr>
          <p:spPr>
            <a:xfrm>
              <a:off x="3482252" y="2264282"/>
              <a:ext cx="2182648" cy="2182648"/>
            </a:xfrm>
            <a:prstGeom prst="ellipse">
              <a:avLst/>
            </a:prstGeom>
            <a:gradFill>
              <a:gsLst>
                <a:gs pos="44000">
                  <a:srgbClr val="001C5D"/>
                </a:gs>
                <a:gs pos="100000">
                  <a:schemeClr val="accent1">
                    <a:tint val="50000"/>
                    <a:shade val="100000"/>
                    <a:satMod val="350000"/>
                  </a:schemeClr>
                </a:gs>
              </a:gsLst>
              <a:lin ang="16200000" scaled="0"/>
            </a:gradFill>
            <a:ln w="38100">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B77670C7-6166-DC49-A79C-3C26AB9BDFC7}"/>
                </a:ext>
              </a:extLst>
            </p:cNvPr>
            <p:cNvSpPr txBox="1"/>
            <p:nvPr/>
          </p:nvSpPr>
          <p:spPr>
            <a:xfrm>
              <a:off x="3488783" y="2984120"/>
              <a:ext cx="2169587" cy="742972"/>
            </a:xfrm>
            <a:prstGeom prst="rect">
              <a:avLst/>
            </a:prstGeom>
            <a:noFill/>
          </p:spPr>
          <p:txBody>
            <a:bodyPr wrap="square" rtlCol="0">
              <a:spAutoFit/>
            </a:bodyPr>
            <a:lstStyle/>
            <a:p>
              <a:pPr algn="ctr"/>
              <a:r>
                <a:rPr lang="en-US" sz="1400" b="1" u="sng" dirty="0">
                  <a:solidFill>
                    <a:schemeClr val="bg1"/>
                  </a:solidFill>
                </a:rPr>
                <a:t>You as experimentalist</a:t>
              </a:r>
            </a:p>
          </p:txBody>
        </p:sp>
        <p:sp>
          <p:nvSpPr>
            <p:cNvPr id="38" name="TextBox 37">
              <a:extLst>
                <a:ext uri="{FF2B5EF4-FFF2-40B4-BE49-F238E27FC236}">
                  <a16:creationId xmlns:a16="http://schemas.microsoft.com/office/drawing/2014/main" id="{90A96668-1A00-1845-BAE3-9434FA687EEE}"/>
                </a:ext>
              </a:extLst>
            </p:cNvPr>
            <p:cNvSpPr txBox="1"/>
            <p:nvPr/>
          </p:nvSpPr>
          <p:spPr>
            <a:xfrm>
              <a:off x="3760723" y="5471736"/>
              <a:ext cx="1625708" cy="742972"/>
            </a:xfrm>
            <a:prstGeom prst="rect">
              <a:avLst/>
            </a:prstGeom>
            <a:noFill/>
          </p:spPr>
          <p:txBody>
            <a:bodyPr wrap="none" rtlCol="0">
              <a:spAutoFit/>
            </a:bodyPr>
            <a:lstStyle/>
            <a:p>
              <a:pPr algn="ctr"/>
              <a:r>
                <a:rPr lang="en-US" sz="1400" b="1" u="sng" dirty="0">
                  <a:solidFill>
                    <a:schemeClr val="bg1"/>
                  </a:solidFill>
                </a:rPr>
                <a:t>Preliminary</a:t>
              </a:r>
            </a:p>
            <a:p>
              <a:pPr algn="ctr"/>
              <a:r>
                <a:rPr lang="en-US" sz="1400" b="1" u="sng" dirty="0">
                  <a:solidFill>
                    <a:schemeClr val="bg1"/>
                  </a:solidFill>
                </a:rPr>
                <a:t>Exams</a:t>
              </a:r>
            </a:p>
          </p:txBody>
        </p:sp>
        <p:sp>
          <p:nvSpPr>
            <p:cNvPr id="39" name="TextBox 38">
              <a:extLst>
                <a:ext uri="{FF2B5EF4-FFF2-40B4-BE49-F238E27FC236}">
                  <a16:creationId xmlns:a16="http://schemas.microsoft.com/office/drawing/2014/main" id="{5B018CB5-8C8F-A44A-9F18-DA93377D2E7D}"/>
                </a:ext>
              </a:extLst>
            </p:cNvPr>
            <p:cNvSpPr txBox="1"/>
            <p:nvPr/>
          </p:nvSpPr>
          <p:spPr>
            <a:xfrm>
              <a:off x="1894688" y="1307701"/>
              <a:ext cx="1814638" cy="742972"/>
            </a:xfrm>
            <a:prstGeom prst="rect">
              <a:avLst/>
            </a:prstGeom>
            <a:noFill/>
          </p:spPr>
          <p:txBody>
            <a:bodyPr wrap="none" rtlCol="0">
              <a:spAutoFit/>
            </a:bodyPr>
            <a:lstStyle/>
            <a:p>
              <a:pPr algn="ctr"/>
              <a:r>
                <a:rPr lang="en-US" sz="1400" b="1" u="sng" dirty="0">
                  <a:solidFill>
                    <a:schemeClr val="bg1"/>
                  </a:solidFill>
                </a:rPr>
                <a:t>RCR and SRR</a:t>
              </a:r>
            </a:p>
            <a:p>
              <a:pPr algn="ctr"/>
              <a:r>
                <a:rPr lang="en-US" sz="1400" b="1" u="sng" dirty="0">
                  <a:solidFill>
                    <a:schemeClr val="bg1"/>
                  </a:solidFill>
                </a:rPr>
                <a:t>Training</a:t>
              </a:r>
            </a:p>
          </p:txBody>
        </p:sp>
        <p:sp>
          <p:nvSpPr>
            <p:cNvPr id="40" name="TextBox 39">
              <a:extLst>
                <a:ext uri="{FF2B5EF4-FFF2-40B4-BE49-F238E27FC236}">
                  <a16:creationId xmlns:a16="http://schemas.microsoft.com/office/drawing/2014/main" id="{84538C29-B324-E349-9B21-0C28D13A751B}"/>
                </a:ext>
              </a:extLst>
            </p:cNvPr>
            <p:cNvSpPr txBox="1"/>
            <p:nvPr/>
          </p:nvSpPr>
          <p:spPr>
            <a:xfrm>
              <a:off x="2108657" y="4814896"/>
              <a:ext cx="1386700" cy="742972"/>
            </a:xfrm>
            <a:prstGeom prst="rect">
              <a:avLst/>
            </a:prstGeom>
            <a:noFill/>
          </p:spPr>
          <p:txBody>
            <a:bodyPr wrap="none" rtlCol="0">
              <a:spAutoFit/>
            </a:bodyPr>
            <a:lstStyle/>
            <a:p>
              <a:pPr algn="ctr"/>
              <a:r>
                <a:rPr lang="en-US" sz="1400" b="1" u="sng" dirty="0">
                  <a:solidFill>
                    <a:schemeClr val="bg1"/>
                  </a:solidFill>
                </a:rPr>
                <a:t>Lab</a:t>
              </a:r>
            </a:p>
            <a:p>
              <a:pPr algn="ctr"/>
              <a:r>
                <a:rPr lang="en-US" sz="1400" b="1" u="sng" dirty="0">
                  <a:solidFill>
                    <a:schemeClr val="bg1"/>
                  </a:solidFill>
                </a:rPr>
                <a:t>Rotations</a:t>
              </a:r>
            </a:p>
          </p:txBody>
        </p:sp>
        <p:sp>
          <p:nvSpPr>
            <p:cNvPr id="41" name="TextBox 40">
              <a:extLst>
                <a:ext uri="{FF2B5EF4-FFF2-40B4-BE49-F238E27FC236}">
                  <a16:creationId xmlns:a16="http://schemas.microsoft.com/office/drawing/2014/main" id="{4A8C217C-05A2-364A-89C7-2D452B9CEC2F}"/>
                </a:ext>
              </a:extLst>
            </p:cNvPr>
            <p:cNvSpPr txBox="1"/>
            <p:nvPr/>
          </p:nvSpPr>
          <p:spPr>
            <a:xfrm>
              <a:off x="3912095" y="588589"/>
              <a:ext cx="1322964" cy="742972"/>
            </a:xfrm>
            <a:prstGeom prst="rect">
              <a:avLst/>
            </a:prstGeom>
            <a:noFill/>
          </p:spPr>
          <p:txBody>
            <a:bodyPr wrap="none" rtlCol="0">
              <a:spAutoFit/>
            </a:bodyPr>
            <a:lstStyle/>
            <a:p>
              <a:pPr algn="ctr"/>
              <a:r>
                <a:rPr lang="en-US" sz="1400" b="1" u="sng" dirty="0">
                  <a:solidFill>
                    <a:schemeClr val="bg1"/>
                  </a:solidFill>
                </a:rPr>
                <a:t>Self-</a:t>
              </a:r>
            </a:p>
            <a:p>
              <a:pPr algn="ctr"/>
              <a:r>
                <a:rPr lang="en-US" sz="1400" b="1" u="sng" dirty="0">
                  <a:solidFill>
                    <a:schemeClr val="bg1"/>
                  </a:solidFill>
                </a:rPr>
                <a:t>Learning</a:t>
              </a:r>
            </a:p>
          </p:txBody>
        </p:sp>
      </p:grpSp>
      <p:sp>
        <p:nvSpPr>
          <p:cNvPr id="44" name="Slide Number Placeholder 5">
            <a:extLst>
              <a:ext uri="{FF2B5EF4-FFF2-40B4-BE49-F238E27FC236}">
                <a16:creationId xmlns:a16="http://schemas.microsoft.com/office/drawing/2014/main" id="{763021FB-EF8E-1840-8508-B686C3548170}"/>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50</a:t>
            </a:fld>
            <a:endParaRPr lang="en-US" dirty="0">
              <a:solidFill>
                <a:srgbClr val="002060"/>
              </a:solidFill>
            </a:endParaRPr>
          </a:p>
        </p:txBody>
      </p:sp>
      <p:pic>
        <p:nvPicPr>
          <p:cNvPr id="45" name="Picture 44">
            <a:extLst>
              <a:ext uri="{FF2B5EF4-FFF2-40B4-BE49-F238E27FC236}">
                <a16:creationId xmlns:a16="http://schemas.microsoft.com/office/drawing/2014/main" id="{14B55037-3F72-714E-82A5-5B899F100389}"/>
              </a:ext>
            </a:extLst>
          </p:cNvPr>
          <p:cNvPicPr>
            <a:picLocks noChangeAspect="1"/>
          </p:cNvPicPr>
          <p:nvPr/>
        </p:nvPicPr>
        <p:blipFill>
          <a:blip r:embed="rId3"/>
          <a:stretch>
            <a:fillRect/>
          </a:stretch>
        </p:blipFill>
        <p:spPr>
          <a:xfrm>
            <a:off x="269690" y="6228371"/>
            <a:ext cx="1692166" cy="457200"/>
          </a:xfrm>
          <a:prstGeom prst="rect">
            <a:avLst/>
          </a:prstGeom>
        </p:spPr>
      </p:pic>
    </p:spTree>
    <p:extLst>
      <p:ext uri="{BB962C8B-B14F-4D97-AF65-F5344CB8AC3E}">
        <p14:creationId xmlns:p14="http://schemas.microsoft.com/office/powerpoint/2010/main" val="2038955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4112764-AE65-6C4E-BE36-BF67A4CE748A}"/>
              </a:ext>
            </a:extLst>
          </p:cNvPr>
          <p:cNvSpPr/>
          <p:nvPr/>
        </p:nvSpPr>
        <p:spPr>
          <a:xfrm>
            <a:off x="6134540" y="169524"/>
            <a:ext cx="4342967" cy="1525933"/>
          </a:xfrm>
          <a:prstGeom prst="rect">
            <a:avLst/>
          </a:prstGeom>
          <a:solidFill>
            <a:srgbClr val="DF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05C906-EBDA-044F-86CD-2FE40F360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237" y="282179"/>
            <a:ext cx="3657600" cy="3657600"/>
          </a:xfrm>
          <a:prstGeom prst="rect">
            <a:avLst/>
          </a:prstGeom>
        </p:spPr>
      </p:pic>
      <p:sp>
        <p:nvSpPr>
          <p:cNvPr id="2" name="Title 1">
            <a:extLst>
              <a:ext uri="{FF2B5EF4-FFF2-40B4-BE49-F238E27FC236}">
                <a16:creationId xmlns:a16="http://schemas.microsoft.com/office/drawing/2014/main" id="{3F295CEB-385B-DC43-8E0B-4A00511FE392}"/>
              </a:ext>
            </a:extLst>
          </p:cNvPr>
          <p:cNvSpPr>
            <a:spLocks noGrp="1"/>
          </p:cNvSpPr>
          <p:nvPr>
            <p:ph type="title" idx="4294967295"/>
          </p:nvPr>
        </p:nvSpPr>
        <p:spPr>
          <a:xfrm>
            <a:off x="627503" y="412584"/>
            <a:ext cx="2906112" cy="1039812"/>
          </a:xfrm>
          <a:solidFill>
            <a:schemeClr val="bg1"/>
          </a:solidFill>
        </p:spPr>
        <p:txBody>
          <a:bodyPr/>
          <a:lstStyle/>
          <a:p>
            <a:pPr algn="l"/>
            <a:r>
              <a:rPr lang="en-US" dirty="0">
                <a:solidFill>
                  <a:srgbClr val="001D5F"/>
                </a:solidFill>
              </a:rPr>
              <a:t>Courses</a:t>
            </a:r>
          </a:p>
        </p:txBody>
      </p:sp>
      <p:pic>
        <p:nvPicPr>
          <p:cNvPr id="10" name="Picture 9">
            <a:extLst>
              <a:ext uri="{FF2B5EF4-FFF2-40B4-BE49-F238E27FC236}">
                <a16:creationId xmlns:a16="http://schemas.microsoft.com/office/drawing/2014/main" id="{73D822A6-C15D-AD49-9C5B-403D1590AB93}"/>
              </a:ext>
            </a:extLst>
          </p:cNvPr>
          <p:cNvPicPr/>
          <p:nvPr/>
        </p:nvPicPr>
        <p:blipFill>
          <a:blip r:embed="rId4">
            <a:extLst>
              <a:ext uri="{28A0092B-C50C-407E-A947-70E740481C1C}">
                <a14:useLocalDpi xmlns:a14="http://schemas.microsoft.com/office/drawing/2010/main" val="0"/>
              </a:ext>
            </a:extLst>
          </a:blip>
          <a:stretch>
            <a:fillRect/>
          </a:stretch>
        </p:blipFill>
        <p:spPr>
          <a:xfrm>
            <a:off x="2023769" y="4653476"/>
            <a:ext cx="2792587" cy="1728148"/>
          </a:xfrm>
          <a:prstGeom prst="rect">
            <a:avLst/>
          </a:prstGeom>
        </p:spPr>
      </p:pic>
      <p:sp>
        <p:nvSpPr>
          <p:cNvPr id="11" name="Rectangle 10">
            <a:extLst>
              <a:ext uri="{FF2B5EF4-FFF2-40B4-BE49-F238E27FC236}">
                <a16:creationId xmlns:a16="http://schemas.microsoft.com/office/drawing/2014/main" id="{5F0561B8-7CFB-D24C-8AAB-B8365B1FA5EC}"/>
              </a:ext>
            </a:extLst>
          </p:cNvPr>
          <p:cNvSpPr/>
          <p:nvPr/>
        </p:nvSpPr>
        <p:spPr>
          <a:xfrm>
            <a:off x="1981207" y="4174095"/>
            <a:ext cx="2877711" cy="369332"/>
          </a:xfrm>
          <a:prstGeom prst="rect">
            <a:avLst/>
          </a:prstGeom>
        </p:spPr>
        <p:txBody>
          <a:bodyPr wrap="none">
            <a:spAutoFit/>
          </a:bodyPr>
          <a:lstStyle/>
          <a:p>
            <a:r>
              <a:rPr lang="en-US" b="1" dirty="0">
                <a:solidFill>
                  <a:srgbClr val="001C5D"/>
                </a:solidFill>
                <a:latin typeface="Helvetica" pitchFamily="2" charset="0"/>
              </a:rPr>
              <a:t>Example Exam Question</a:t>
            </a:r>
          </a:p>
        </p:txBody>
      </p:sp>
      <p:sp>
        <p:nvSpPr>
          <p:cNvPr id="12" name="Rectangle 11">
            <a:extLst>
              <a:ext uri="{FF2B5EF4-FFF2-40B4-BE49-F238E27FC236}">
                <a16:creationId xmlns:a16="http://schemas.microsoft.com/office/drawing/2014/main" id="{27E14088-F883-C44C-9318-E095564D237B}"/>
              </a:ext>
            </a:extLst>
          </p:cNvPr>
          <p:cNvSpPr/>
          <p:nvPr/>
        </p:nvSpPr>
        <p:spPr>
          <a:xfrm>
            <a:off x="5045106" y="4201800"/>
            <a:ext cx="5165694" cy="2308324"/>
          </a:xfrm>
          <a:prstGeom prst="rect">
            <a:avLst/>
          </a:prstGeom>
        </p:spPr>
        <p:txBody>
          <a:bodyPr wrap="square">
            <a:spAutoFit/>
          </a:bodyPr>
          <a:lstStyle/>
          <a:p>
            <a:r>
              <a:rPr lang="en-US" b="1" dirty="0">
                <a:solidFill>
                  <a:srgbClr val="001C5D"/>
                </a:solidFill>
                <a:latin typeface="Helvetica" pitchFamily="2" charset="0"/>
              </a:rPr>
              <a:t>Given an observation</a:t>
            </a:r>
          </a:p>
          <a:p>
            <a:pPr lvl="1">
              <a:buFont typeface="Arial" panose="020B0604020202020204" pitchFamily="34" charset="0"/>
              <a:buChar char="•"/>
            </a:pPr>
            <a:r>
              <a:rPr lang="en-US" dirty="0">
                <a:solidFill>
                  <a:srgbClr val="001C5D"/>
                </a:solidFill>
                <a:latin typeface="Helvetica" pitchFamily="2" charset="0"/>
              </a:rPr>
              <a:t>describe/interpret data</a:t>
            </a:r>
          </a:p>
          <a:p>
            <a:pPr lvl="1">
              <a:buFont typeface="Arial" panose="020B0604020202020204" pitchFamily="34" charset="0"/>
              <a:buChar char="•"/>
            </a:pPr>
            <a:r>
              <a:rPr lang="en-US" dirty="0">
                <a:solidFill>
                  <a:srgbClr val="001C5D"/>
                </a:solidFill>
                <a:latin typeface="Helvetica" pitchFamily="2" charset="0"/>
              </a:rPr>
              <a:t>formulate a hypothesis</a:t>
            </a:r>
          </a:p>
          <a:p>
            <a:pPr lvl="1">
              <a:buFont typeface="Arial" panose="020B0604020202020204" pitchFamily="34" charset="0"/>
              <a:buChar char="•"/>
            </a:pPr>
            <a:r>
              <a:rPr lang="en-US" dirty="0">
                <a:solidFill>
                  <a:srgbClr val="001C5D"/>
                </a:solidFill>
                <a:latin typeface="Helvetica" pitchFamily="2" charset="0"/>
              </a:rPr>
              <a:t>describe experiments to test the hypothesis</a:t>
            </a:r>
          </a:p>
          <a:p>
            <a:pPr lvl="1">
              <a:buFont typeface="Arial" panose="020B0604020202020204" pitchFamily="34" charset="0"/>
              <a:buChar char="•"/>
            </a:pPr>
            <a:r>
              <a:rPr lang="en-US" dirty="0">
                <a:solidFill>
                  <a:srgbClr val="001C5D"/>
                </a:solidFill>
                <a:latin typeface="Helvetica" pitchFamily="2" charset="0"/>
              </a:rPr>
              <a:t>describe controls</a:t>
            </a:r>
          </a:p>
          <a:p>
            <a:pPr lvl="1">
              <a:buFont typeface="Arial" panose="020B0604020202020204" pitchFamily="34" charset="0"/>
              <a:buChar char="•"/>
            </a:pPr>
            <a:r>
              <a:rPr lang="en-US" dirty="0">
                <a:solidFill>
                  <a:srgbClr val="001C5D"/>
                </a:solidFill>
                <a:latin typeface="Helvetica" pitchFamily="2" charset="0"/>
              </a:rPr>
              <a:t>make predictions</a:t>
            </a:r>
          </a:p>
          <a:p>
            <a:pPr lvl="1">
              <a:buFont typeface="Arial" panose="020B0604020202020204" pitchFamily="34" charset="0"/>
              <a:buChar char="•"/>
            </a:pPr>
            <a:r>
              <a:rPr lang="en-US" dirty="0">
                <a:solidFill>
                  <a:srgbClr val="001C5D"/>
                </a:solidFill>
                <a:latin typeface="Helvetica" pitchFamily="2" charset="0"/>
              </a:rPr>
              <a:t>summarize the results and analysis</a:t>
            </a:r>
          </a:p>
          <a:p>
            <a:pPr lvl="1">
              <a:buFont typeface="Arial" panose="020B0604020202020204" pitchFamily="34" charset="0"/>
              <a:buChar char="•"/>
            </a:pPr>
            <a:r>
              <a:rPr lang="en-US" dirty="0">
                <a:solidFill>
                  <a:srgbClr val="001C5D"/>
                </a:solidFill>
                <a:latin typeface="Helvetica" pitchFamily="2" charset="0"/>
              </a:rPr>
              <a:t>make own conclusions</a:t>
            </a:r>
          </a:p>
        </p:txBody>
      </p:sp>
      <p:sp>
        <p:nvSpPr>
          <p:cNvPr id="14" name="TextBox 13">
            <a:extLst>
              <a:ext uri="{FF2B5EF4-FFF2-40B4-BE49-F238E27FC236}">
                <a16:creationId xmlns:a16="http://schemas.microsoft.com/office/drawing/2014/main" id="{9EEA4207-3834-D140-96D8-177794190270}"/>
              </a:ext>
            </a:extLst>
          </p:cNvPr>
          <p:cNvSpPr txBox="1"/>
          <p:nvPr/>
        </p:nvSpPr>
        <p:spPr>
          <a:xfrm>
            <a:off x="2023769" y="1812525"/>
            <a:ext cx="4159045" cy="646331"/>
          </a:xfrm>
          <a:prstGeom prst="rect">
            <a:avLst/>
          </a:prstGeom>
          <a:noFill/>
        </p:spPr>
        <p:txBody>
          <a:bodyPr wrap="square" rtlCol="0">
            <a:spAutoFit/>
          </a:bodyPr>
          <a:lstStyle/>
          <a:p>
            <a:r>
              <a:rPr lang="en-US" b="1" dirty="0">
                <a:solidFill>
                  <a:srgbClr val="001C5D"/>
                </a:solidFill>
                <a:latin typeface="Helvetica" pitchFamily="2" charset="0"/>
              </a:rPr>
              <a:t>You will be asked about the experimental basis of knowledge!</a:t>
            </a:r>
            <a:endParaRPr lang="en-US" dirty="0">
              <a:solidFill>
                <a:srgbClr val="001C5D"/>
              </a:solidFill>
            </a:endParaRPr>
          </a:p>
        </p:txBody>
      </p:sp>
      <p:sp>
        <p:nvSpPr>
          <p:cNvPr id="13" name="Slide Number Placeholder 5">
            <a:extLst>
              <a:ext uri="{FF2B5EF4-FFF2-40B4-BE49-F238E27FC236}">
                <a16:creationId xmlns:a16="http://schemas.microsoft.com/office/drawing/2014/main" id="{31CD777D-997C-EF41-A081-53983A7E2BB0}"/>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51</a:t>
            </a:fld>
            <a:endParaRPr lang="en-US" dirty="0">
              <a:solidFill>
                <a:srgbClr val="002060"/>
              </a:solidFill>
            </a:endParaRPr>
          </a:p>
        </p:txBody>
      </p:sp>
    </p:spTree>
    <p:extLst>
      <p:ext uri="{BB962C8B-B14F-4D97-AF65-F5344CB8AC3E}">
        <p14:creationId xmlns:p14="http://schemas.microsoft.com/office/powerpoint/2010/main" val="1038773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002060"/>
                </a:solidFill>
                <a:ea typeface="Helvetica" charset="0"/>
                <a:cs typeface="Helvetica" charset="0"/>
              </a:rPr>
              <a:t>Scientists Perform Science Differently</a:t>
            </a:r>
            <a:endParaRPr lang="en-US" sz="2400" dirty="0">
              <a:solidFill>
                <a:srgbClr val="002060"/>
              </a:solidFill>
              <a:ea typeface="Helvetica" charset="0"/>
              <a:cs typeface="Helvetica" charset="0"/>
            </a:endParaRPr>
          </a:p>
        </p:txBody>
      </p:sp>
      <p:sp>
        <p:nvSpPr>
          <p:cNvPr id="3" name="Content Placeholder 2"/>
          <p:cNvSpPr>
            <a:spLocks noGrp="1"/>
          </p:cNvSpPr>
          <p:nvPr>
            <p:ph idx="1"/>
          </p:nvPr>
        </p:nvSpPr>
        <p:spPr>
          <a:xfrm>
            <a:off x="1981200" y="2032001"/>
            <a:ext cx="8229600" cy="4373563"/>
          </a:xfrm>
        </p:spPr>
        <p:txBody>
          <a:bodyPr>
            <a:normAutofit fontScale="85000" lnSpcReduction="10000"/>
          </a:bodyPr>
          <a:lstStyle/>
          <a:p>
            <a:pPr marL="460375" indent="-444500">
              <a:buFont typeface="Wingdings" pitchFamily="2" charset="2"/>
              <a:buChar char="q"/>
            </a:pPr>
            <a:r>
              <a:rPr lang="en-US" b="1" dirty="0">
                <a:ea typeface="Helvetica" charset="0"/>
                <a:cs typeface="Helvetica" charset="0"/>
              </a:rPr>
              <a:t> </a:t>
            </a:r>
            <a:r>
              <a:rPr lang="en-US" b="1" dirty="0">
                <a:solidFill>
                  <a:srgbClr val="001C5D"/>
                </a:solidFill>
                <a:ea typeface="Helvetica" charset="0"/>
                <a:cs typeface="Helvetica" charset="0"/>
              </a:rPr>
              <a:t>Alternative hypotheses/interpretations</a:t>
            </a:r>
          </a:p>
          <a:p>
            <a:pPr marL="460375" indent="-444500">
              <a:buNone/>
            </a:pPr>
            <a:r>
              <a:rPr lang="en-US" b="1" dirty="0">
                <a:solidFill>
                  <a:srgbClr val="001C5D"/>
                </a:solidFill>
                <a:ea typeface="Helvetica" charset="0"/>
                <a:cs typeface="Helvetica" charset="0"/>
              </a:rPr>
              <a:t>		considered or hypothesis myopia?</a:t>
            </a:r>
          </a:p>
          <a:p>
            <a:pPr marL="460375" indent="-444500">
              <a:buNone/>
            </a:pPr>
            <a:endParaRPr lang="en-US" b="1" dirty="0">
              <a:solidFill>
                <a:srgbClr val="001C5D"/>
              </a:solidFill>
              <a:ea typeface="Helvetica" charset="0"/>
              <a:cs typeface="Helvetica" charset="0"/>
            </a:endParaRPr>
          </a:p>
          <a:p>
            <a:pPr marL="460375" indent="-444500">
              <a:buFont typeface="Wingdings" pitchFamily="2" charset="2"/>
              <a:buChar char="q"/>
            </a:pPr>
            <a:r>
              <a:rPr lang="en-US" b="1" dirty="0">
                <a:solidFill>
                  <a:srgbClr val="001C5D"/>
                </a:solidFill>
                <a:ea typeface="Helvetica" charset="0"/>
                <a:cs typeface="Helvetica" charset="0"/>
              </a:rPr>
              <a:t> Raw data with all controls shown to</a:t>
            </a:r>
          </a:p>
          <a:p>
            <a:pPr marL="460375" indent="-444500">
              <a:buNone/>
            </a:pPr>
            <a:r>
              <a:rPr lang="en-US" b="1" dirty="0">
                <a:solidFill>
                  <a:srgbClr val="001C5D"/>
                </a:solidFill>
                <a:ea typeface="Helvetica" charset="0"/>
                <a:cs typeface="Helvetica" charset="0"/>
              </a:rPr>
              <a:t>		the PI? Other senior lab member(s)?</a:t>
            </a:r>
          </a:p>
          <a:p>
            <a:pPr marL="460375" indent="-444500">
              <a:buNone/>
            </a:pPr>
            <a:endParaRPr lang="en-US" b="1" dirty="0">
              <a:solidFill>
                <a:srgbClr val="001C5D"/>
              </a:solidFill>
              <a:ea typeface="Helvetica" charset="0"/>
              <a:cs typeface="Helvetica" charset="0"/>
            </a:endParaRPr>
          </a:p>
          <a:p>
            <a:pPr marL="460375" indent="-444500">
              <a:buFont typeface="Wingdings" pitchFamily="2" charset="2"/>
              <a:buChar char="q"/>
            </a:pPr>
            <a:r>
              <a:rPr lang="en-US" b="1" dirty="0">
                <a:solidFill>
                  <a:srgbClr val="001C5D"/>
                </a:solidFill>
                <a:ea typeface="Helvetica" charset="0"/>
                <a:cs typeface="Helvetica" charset="0"/>
              </a:rPr>
              <a:t> Equipment/protocols/workflows validated to answer a 	scientific question?  Are there checks embedded to    	maintain rigor/reproducibility?</a:t>
            </a:r>
          </a:p>
          <a:p>
            <a:pPr marL="460375" indent="-444500">
              <a:buFont typeface="Wingdings" pitchFamily="2" charset="2"/>
              <a:buChar char="q"/>
            </a:pPr>
            <a:endParaRPr lang="en-US" b="1" dirty="0">
              <a:solidFill>
                <a:srgbClr val="001C5D"/>
              </a:solidFill>
              <a:ea typeface="Helvetica" charset="0"/>
              <a:cs typeface="Helvetica" charset="0"/>
            </a:endParaRPr>
          </a:p>
          <a:p>
            <a:pPr marL="460375" indent="-444500">
              <a:buFont typeface="Wingdings" pitchFamily="2" charset="2"/>
              <a:buChar char="q"/>
            </a:pPr>
            <a:r>
              <a:rPr lang="en-US" b="1" dirty="0">
                <a:solidFill>
                  <a:srgbClr val="001C5D"/>
                </a:solidFill>
                <a:ea typeface="Helvetica" charset="0"/>
                <a:cs typeface="Helvetica" charset="0"/>
              </a:rPr>
              <a:t> Statisticians/data analysts consulted before experiments?</a:t>
            </a:r>
          </a:p>
          <a:p>
            <a:pPr marL="460375" indent="-444500">
              <a:buNone/>
            </a:pPr>
            <a:endParaRPr lang="en-US" b="1" dirty="0">
              <a:solidFill>
                <a:srgbClr val="001C5D"/>
              </a:solidFill>
              <a:ea typeface="Helvetica" charset="0"/>
              <a:cs typeface="Helvetica" charset="0"/>
            </a:endParaRPr>
          </a:p>
          <a:p>
            <a:pPr marL="460375" indent="-444500">
              <a:buFont typeface="Wingdings" pitchFamily="2" charset="2"/>
              <a:buChar char="q"/>
            </a:pPr>
            <a:r>
              <a:rPr lang="en-US" b="1" dirty="0">
                <a:solidFill>
                  <a:srgbClr val="001C5D"/>
                </a:solidFill>
                <a:ea typeface="Helvetica" charset="0"/>
                <a:cs typeface="Helvetica" charset="0"/>
              </a:rPr>
              <a:t> Data/code organized, archived and open to all?</a:t>
            </a:r>
          </a:p>
        </p:txBody>
      </p:sp>
      <p:sp>
        <p:nvSpPr>
          <p:cNvPr id="5" name="Slide Number Placeholder 5">
            <a:extLst>
              <a:ext uri="{FF2B5EF4-FFF2-40B4-BE49-F238E27FC236}">
                <a16:creationId xmlns:a16="http://schemas.microsoft.com/office/drawing/2014/main" id="{2BCAC2B0-FC2B-2E42-8E06-F56B8D1A56C1}"/>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52</a:t>
            </a:fld>
            <a:endParaRPr lang="en-US" dirty="0">
              <a:solidFill>
                <a:srgbClr val="002060"/>
              </a:solidFill>
            </a:endParaRPr>
          </a:p>
        </p:txBody>
      </p:sp>
    </p:spTree>
    <p:extLst>
      <p:ext uri="{BB962C8B-B14F-4D97-AF65-F5344CB8AC3E}">
        <p14:creationId xmlns:p14="http://schemas.microsoft.com/office/powerpoint/2010/main" val="3025305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95CEB-385B-DC43-8E0B-4A00511FE392}"/>
              </a:ext>
            </a:extLst>
          </p:cNvPr>
          <p:cNvSpPr>
            <a:spLocks noGrp="1"/>
          </p:cNvSpPr>
          <p:nvPr>
            <p:ph type="title"/>
          </p:nvPr>
        </p:nvSpPr>
        <p:spPr/>
        <p:txBody>
          <a:bodyPr/>
          <a:lstStyle/>
          <a:p>
            <a:r>
              <a:rPr lang="en-US" dirty="0">
                <a:solidFill>
                  <a:srgbClr val="001D5F"/>
                </a:solidFill>
              </a:rPr>
              <a:t>Candidacy Exams</a:t>
            </a:r>
          </a:p>
        </p:txBody>
      </p:sp>
      <p:sp>
        <p:nvSpPr>
          <p:cNvPr id="12" name="Rectangle 11">
            <a:extLst>
              <a:ext uri="{FF2B5EF4-FFF2-40B4-BE49-F238E27FC236}">
                <a16:creationId xmlns:a16="http://schemas.microsoft.com/office/drawing/2014/main" id="{27E14088-F883-C44C-9318-E095564D237B}"/>
              </a:ext>
            </a:extLst>
          </p:cNvPr>
          <p:cNvSpPr/>
          <p:nvPr/>
        </p:nvSpPr>
        <p:spPr>
          <a:xfrm>
            <a:off x="2968964" y="3456544"/>
            <a:ext cx="6223000" cy="3126818"/>
          </a:xfrm>
          <a:prstGeom prst="rect">
            <a:avLst/>
          </a:prstGeom>
          <a:solidFill>
            <a:srgbClr val="F6FAFD"/>
          </a:solidFill>
        </p:spPr>
        <p:txBody>
          <a:bodyPr wrap="square">
            <a:spAutoFit/>
          </a:bodyPr>
          <a:lstStyle/>
          <a:p>
            <a:pPr marL="239713" algn="ctr">
              <a:lnSpc>
                <a:spcPct val="110000"/>
              </a:lnSpc>
            </a:pPr>
            <a:r>
              <a:rPr lang="en-US" b="1" dirty="0">
                <a:solidFill>
                  <a:srgbClr val="001D5F"/>
                </a:solidFill>
                <a:latin typeface="Helvetica" pitchFamily="2" charset="0"/>
                <a:ea typeface="Helvetica" charset="0"/>
                <a:cs typeface="Helvetica" charset="0"/>
              </a:rPr>
              <a:t>What will you do?</a:t>
            </a:r>
          </a:p>
          <a:p>
            <a:pPr marL="239713" algn="ctr">
              <a:lnSpc>
                <a:spcPct val="110000"/>
              </a:lnSpc>
            </a:pPr>
            <a:r>
              <a:rPr lang="en-US" b="1" dirty="0">
                <a:solidFill>
                  <a:srgbClr val="001D5F"/>
                </a:solidFill>
                <a:latin typeface="Helvetica" pitchFamily="2" charset="0"/>
                <a:ea typeface="Helvetica" charset="0"/>
                <a:cs typeface="Helvetica" charset="0"/>
              </a:rPr>
              <a:t>Why will you do it?</a:t>
            </a:r>
          </a:p>
          <a:p>
            <a:pPr marL="239713" algn="ctr">
              <a:lnSpc>
                <a:spcPct val="110000"/>
              </a:lnSpc>
            </a:pPr>
            <a:r>
              <a:rPr lang="en-US" b="1" dirty="0">
                <a:solidFill>
                  <a:srgbClr val="001D5F"/>
                </a:solidFill>
                <a:latin typeface="Helvetica" pitchFamily="2" charset="0"/>
                <a:ea typeface="Helvetica" charset="0"/>
                <a:cs typeface="Helvetica" charset="0"/>
              </a:rPr>
              <a:t>Where will you do it?</a:t>
            </a:r>
          </a:p>
          <a:p>
            <a:pPr marL="239713" algn="ctr">
              <a:lnSpc>
                <a:spcPct val="110000"/>
              </a:lnSpc>
            </a:pPr>
            <a:r>
              <a:rPr lang="en-US" b="1" dirty="0">
                <a:solidFill>
                  <a:srgbClr val="001D5F"/>
                </a:solidFill>
                <a:latin typeface="Helvetica" pitchFamily="2" charset="0"/>
                <a:ea typeface="Helvetica" charset="0"/>
                <a:cs typeface="Helvetica" charset="0"/>
              </a:rPr>
              <a:t>Who will help you?</a:t>
            </a:r>
          </a:p>
          <a:p>
            <a:pPr marL="239713" algn="ctr">
              <a:lnSpc>
                <a:spcPct val="110000"/>
              </a:lnSpc>
            </a:pPr>
            <a:r>
              <a:rPr lang="en-US" b="1" dirty="0">
                <a:solidFill>
                  <a:srgbClr val="001D5F"/>
                </a:solidFill>
                <a:latin typeface="Helvetica" pitchFamily="2" charset="0"/>
                <a:ea typeface="Helvetica" charset="0"/>
                <a:cs typeface="Helvetica" charset="0"/>
              </a:rPr>
              <a:t>How will you do it?</a:t>
            </a:r>
          </a:p>
          <a:p>
            <a:pPr marL="239713" algn="ctr">
              <a:lnSpc>
                <a:spcPct val="110000"/>
              </a:lnSpc>
            </a:pPr>
            <a:r>
              <a:rPr lang="en-US" b="1" dirty="0">
                <a:solidFill>
                  <a:srgbClr val="001D5F"/>
                </a:solidFill>
                <a:latin typeface="Helvetica" pitchFamily="2" charset="0"/>
                <a:ea typeface="Helvetica" charset="0"/>
                <a:cs typeface="Helvetica" charset="0"/>
              </a:rPr>
              <a:t>How well do you have to do it?</a:t>
            </a:r>
          </a:p>
          <a:p>
            <a:pPr marL="239713" algn="ctr">
              <a:lnSpc>
                <a:spcPct val="110000"/>
              </a:lnSpc>
            </a:pPr>
            <a:r>
              <a:rPr lang="en-US" b="1" dirty="0">
                <a:solidFill>
                  <a:srgbClr val="001D5F"/>
                </a:solidFill>
                <a:latin typeface="Helvetica" pitchFamily="2" charset="0"/>
                <a:ea typeface="Helvetica" charset="0"/>
                <a:cs typeface="Helvetica" charset="0"/>
              </a:rPr>
              <a:t>When will you do it?</a:t>
            </a:r>
          </a:p>
          <a:p>
            <a:pPr marL="239713" algn="ctr">
              <a:lnSpc>
                <a:spcPct val="110000"/>
              </a:lnSpc>
            </a:pPr>
            <a:r>
              <a:rPr lang="en-US" b="1" dirty="0">
                <a:solidFill>
                  <a:srgbClr val="001D5F"/>
                </a:solidFill>
                <a:latin typeface="Helvetica" pitchFamily="2" charset="0"/>
                <a:ea typeface="Helvetica" charset="0"/>
                <a:cs typeface="Helvetica" charset="0"/>
              </a:rPr>
              <a:t>How many times will you do it?</a:t>
            </a:r>
          </a:p>
          <a:p>
            <a:pPr marL="239713" algn="ctr">
              <a:lnSpc>
                <a:spcPct val="110000"/>
              </a:lnSpc>
            </a:pPr>
            <a:r>
              <a:rPr lang="en-US" b="1" dirty="0">
                <a:solidFill>
                  <a:srgbClr val="001D5F"/>
                </a:solidFill>
                <a:latin typeface="Helvetica" pitchFamily="2" charset="0"/>
                <a:ea typeface="Helvetica" charset="0"/>
                <a:cs typeface="Helvetica" charset="0"/>
              </a:rPr>
              <a:t>How will you interpret the data?</a:t>
            </a:r>
          </a:p>
          <a:p>
            <a:pPr marL="239713" algn="ctr">
              <a:lnSpc>
                <a:spcPct val="110000"/>
              </a:lnSpc>
            </a:pPr>
            <a:r>
              <a:rPr lang="en-US" b="1" dirty="0">
                <a:solidFill>
                  <a:srgbClr val="001D5F"/>
                </a:solidFill>
                <a:latin typeface="Helvetica" pitchFamily="2" charset="0"/>
                <a:ea typeface="Helvetica" charset="0"/>
                <a:cs typeface="Helvetica" charset="0"/>
              </a:rPr>
              <a:t>What will happen if you see only a slight difference?</a:t>
            </a:r>
          </a:p>
        </p:txBody>
      </p:sp>
      <p:sp>
        <p:nvSpPr>
          <p:cNvPr id="14" name="TextBox 13">
            <a:extLst>
              <a:ext uri="{FF2B5EF4-FFF2-40B4-BE49-F238E27FC236}">
                <a16:creationId xmlns:a16="http://schemas.microsoft.com/office/drawing/2014/main" id="{9EEA4207-3834-D140-96D8-177794190270}"/>
              </a:ext>
            </a:extLst>
          </p:cNvPr>
          <p:cNvSpPr txBox="1"/>
          <p:nvPr/>
        </p:nvSpPr>
        <p:spPr>
          <a:xfrm>
            <a:off x="568171" y="1990507"/>
            <a:ext cx="5074455" cy="923330"/>
          </a:xfrm>
          <a:prstGeom prst="rect">
            <a:avLst/>
          </a:prstGeom>
          <a:solidFill>
            <a:schemeClr val="bg1"/>
          </a:solidFill>
        </p:spPr>
        <p:txBody>
          <a:bodyPr wrap="square" rtlCol="0">
            <a:spAutoFit/>
          </a:bodyPr>
          <a:lstStyle/>
          <a:p>
            <a:r>
              <a:rPr lang="en-US" b="1" dirty="0">
                <a:solidFill>
                  <a:srgbClr val="002060"/>
                </a:solidFill>
                <a:latin typeface="Helvetica" pitchFamily="2" charset="0"/>
              </a:rPr>
              <a:t>Two years from now you will face your preliminary exam where you will submit and defend a detailed plan about research.</a:t>
            </a:r>
          </a:p>
        </p:txBody>
      </p:sp>
      <p:sp>
        <p:nvSpPr>
          <p:cNvPr id="6" name="Slide Number Placeholder 5">
            <a:extLst>
              <a:ext uri="{FF2B5EF4-FFF2-40B4-BE49-F238E27FC236}">
                <a16:creationId xmlns:a16="http://schemas.microsoft.com/office/drawing/2014/main" id="{C6D782D0-5C5E-0D4B-831E-3C900D50E2D7}"/>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53</a:t>
            </a:fld>
            <a:endParaRPr lang="en-US" dirty="0">
              <a:solidFill>
                <a:srgbClr val="002060"/>
              </a:solidFill>
            </a:endParaRPr>
          </a:p>
        </p:txBody>
      </p:sp>
    </p:spTree>
    <p:extLst>
      <p:ext uri="{BB962C8B-B14F-4D97-AF65-F5344CB8AC3E}">
        <p14:creationId xmlns:p14="http://schemas.microsoft.com/office/powerpoint/2010/main" val="2108233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84E4BF-7A5D-0546-A8CC-6D6CA812A062}"/>
              </a:ext>
            </a:extLst>
          </p:cNvPr>
          <p:cNvSpPr/>
          <p:nvPr/>
        </p:nvSpPr>
        <p:spPr>
          <a:xfrm>
            <a:off x="3018176" y="4777035"/>
            <a:ext cx="6272784" cy="1481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D0BF28-30FB-D34C-92B5-0494981AAC1C}"/>
              </a:ext>
            </a:extLst>
          </p:cNvPr>
          <p:cNvSpPr>
            <a:spLocks noGrp="1"/>
          </p:cNvSpPr>
          <p:nvPr>
            <p:ph type="title"/>
          </p:nvPr>
        </p:nvSpPr>
        <p:spPr/>
        <p:txBody>
          <a:bodyPr>
            <a:normAutofit/>
          </a:bodyPr>
          <a:lstStyle/>
          <a:p>
            <a:pPr algn="l"/>
            <a:r>
              <a:rPr lang="en-US" dirty="0">
                <a:solidFill>
                  <a:srgbClr val="001D5F"/>
                </a:solidFill>
              </a:rPr>
              <a:t>Experimental design…</a:t>
            </a:r>
          </a:p>
        </p:txBody>
      </p:sp>
      <p:sp>
        <p:nvSpPr>
          <p:cNvPr id="11" name="Rectangle 10">
            <a:extLst>
              <a:ext uri="{FF2B5EF4-FFF2-40B4-BE49-F238E27FC236}">
                <a16:creationId xmlns:a16="http://schemas.microsoft.com/office/drawing/2014/main" id="{F9FDF0C7-3112-1D46-B916-98642CD908A4}"/>
              </a:ext>
            </a:extLst>
          </p:cNvPr>
          <p:cNvSpPr/>
          <p:nvPr/>
        </p:nvSpPr>
        <p:spPr>
          <a:xfrm>
            <a:off x="2133601" y="2076351"/>
            <a:ext cx="5705475" cy="2308324"/>
          </a:xfrm>
          <a:prstGeom prst="rect">
            <a:avLst/>
          </a:prstGeom>
        </p:spPr>
        <p:txBody>
          <a:bodyPr wrap="square">
            <a:spAutoFit/>
          </a:bodyPr>
          <a:lstStyle/>
          <a:p>
            <a:pPr algn="ctr"/>
            <a:r>
              <a:rPr lang="en-US" sz="3600" i="1" dirty="0">
                <a:solidFill>
                  <a:srgbClr val="001D5F"/>
                </a:solidFill>
                <a:ea typeface="Helvetica" charset="0"/>
                <a:cs typeface="Helvetica" charset="0"/>
              </a:rPr>
              <a:t>requires a detailed plan and sticking to it!</a:t>
            </a:r>
          </a:p>
          <a:p>
            <a:pPr algn="ctr"/>
            <a:endParaRPr lang="en-US" b="1" i="1" dirty="0">
              <a:solidFill>
                <a:srgbClr val="A60000"/>
              </a:solidFill>
              <a:ea typeface="Helvetica" charset="0"/>
              <a:cs typeface="Helvetica" charset="0"/>
            </a:endParaRPr>
          </a:p>
          <a:p>
            <a:pPr algn="ctr"/>
            <a:r>
              <a:rPr lang="en-US" b="1" i="1" dirty="0">
                <a:solidFill>
                  <a:srgbClr val="A60000"/>
                </a:solidFill>
                <a:ea typeface="Helvetica" charset="0"/>
                <a:cs typeface="Helvetica" charset="0"/>
              </a:rPr>
              <a:t>How EXACTLY is the experiment performed?</a:t>
            </a:r>
          </a:p>
          <a:p>
            <a:pPr algn="ctr"/>
            <a:r>
              <a:rPr lang="en-US" b="1" i="1" dirty="0">
                <a:solidFill>
                  <a:srgbClr val="A60000"/>
                </a:solidFill>
                <a:ea typeface="Helvetica" charset="0"/>
                <a:cs typeface="Helvetica" charset="0"/>
              </a:rPr>
              <a:t>What EXACTLY is measured?</a:t>
            </a:r>
          </a:p>
          <a:p>
            <a:pPr algn="ctr"/>
            <a:r>
              <a:rPr lang="en-US" b="1" i="1" dirty="0">
                <a:solidFill>
                  <a:srgbClr val="A60000"/>
                </a:solidFill>
                <a:ea typeface="Helvetica" charset="0"/>
                <a:cs typeface="Helvetica" charset="0"/>
              </a:rPr>
              <a:t>What EXACTLY will you learn?</a:t>
            </a:r>
          </a:p>
        </p:txBody>
      </p:sp>
      <p:sp>
        <p:nvSpPr>
          <p:cNvPr id="12" name="TextBox 11">
            <a:extLst>
              <a:ext uri="{FF2B5EF4-FFF2-40B4-BE49-F238E27FC236}">
                <a16:creationId xmlns:a16="http://schemas.microsoft.com/office/drawing/2014/main" id="{E69479C6-CDCD-344C-83BA-82D80CDC0539}"/>
              </a:ext>
            </a:extLst>
          </p:cNvPr>
          <p:cNvSpPr txBox="1"/>
          <p:nvPr/>
        </p:nvSpPr>
        <p:spPr>
          <a:xfrm>
            <a:off x="3092282" y="4917536"/>
            <a:ext cx="6124575" cy="1200329"/>
          </a:xfrm>
          <a:prstGeom prst="rect">
            <a:avLst/>
          </a:prstGeom>
          <a:noFill/>
        </p:spPr>
        <p:txBody>
          <a:bodyPr wrap="square" rtlCol="0">
            <a:spAutoFit/>
          </a:bodyPr>
          <a:lstStyle/>
          <a:p>
            <a:pPr algn="ctr"/>
            <a:r>
              <a:rPr lang="en-US" sz="3600" b="1" i="1" dirty="0">
                <a:solidFill>
                  <a:srgbClr val="A20000"/>
                </a:solidFill>
                <a:latin typeface="Helvetica" pitchFamily="2" charset="0"/>
              </a:rPr>
              <a:t>Details are critical and we want to hear them!</a:t>
            </a:r>
            <a:endParaRPr lang="en-US" sz="3600" dirty="0"/>
          </a:p>
        </p:txBody>
      </p:sp>
      <p:sp>
        <p:nvSpPr>
          <p:cNvPr id="7" name="Slide Number Placeholder 5">
            <a:extLst>
              <a:ext uri="{FF2B5EF4-FFF2-40B4-BE49-F238E27FC236}">
                <a16:creationId xmlns:a16="http://schemas.microsoft.com/office/drawing/2014/main" id="{C7E2BEA1-0647-2C4D-BEB4-9513FADBE34D}"/>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54</a:t>
            </a:fld>
            <a:endParaRPr lang="en-US" dirty="0">
              <a:solidFill>
                <a:srgbClr val="002060"/>
              </a:solidFill>
            </a:endParaRPr>
          </a:p>
        </p:txBody>
      </p:sp>
      <p:pic>
        <p:nvPicPr>
          <p:cNvPr id="8" name="Picture 7">
            <a:extLst>
              <a:ext uri="{FF2B5EF4-FFF2-40B4-BE49-F238E27FC236}">
                <a16:creationId xmlns:a16="http://schemas.microsoft.com/office/drawing/2014/main" id="{592B8CEF-3C48-0348-BF2E-7A3F62A70216}"/>
              </a:ext>
            </a:extLst>
          </p:cNvPr>
          <p:cNvPicPr>
            <a:picLocks noChangeAspect="1"/>
          </p:cNvPicPr>
          <p:nvPr/>
        </p:nvPicPr>
        <p:blipFill>
          <a:blip r:embed="rId3"/>
          <a:stretch>
            <a:fillRect/>
          </a:stretch>
        </p:blipFill>
        <p:spPr>
          <a:xfrm>
            <a:off x="269690" y="6228371"/>
            <a:ext cx="1692166" cy="457200"/>
          </a:xfrm>
          <a:prstGeom prst="rect">
            <a:avLst/>
          </a:prstGeom>
        </p:spPr>
      </p:pic>
    </p:spTree>
    <p:extLst>
      <p:ext uri="{BB962C8B-B14F-4D97-AF65-F5344CB8AC3E}">
        <p14:creationId xmlns:p14="http://schemas.microsoft.com/office/powerpoint/2010/main" val="2614625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0B96-51BF-024F-AB1A-CFB1159D470D}"/>
              </a:ext>
            </a:extLst>
          </p:cNvPr>
          <p:cNvSpPr>
            <a:spLocks noGrp="1"/>
          </p:cNvSpPr>
          <p:nvPr>
            <p:ph type="title"/>
          </p:nvPr>
        </p:nvSpPr>
        <p:spPr/>
        <p:txBody>
          <a:bodyPr/>
          <a:lstStyle/>
          <a:p>
            <a:r>
              <a:rPr lang="en-US" dirty="0">
                <a:solidFill>
                  <a:srgbClr val="002060"/>
                </a:solidFill>
              </a:rPr>
              <a:t>It Begins with you</a:t>
            </a:r>
          </a:p>
        </p:txBody>
      </p:sp>
      <p:sp>
        <p:nvSpPr>
          <p:cNvPr id="3" name="Content Placeholder 2">
            <a:extLst>
              <a:ext uri="{FF2B5EF4-FFF2-40B4-BE49-F238E27FC236}">
                <a16:creationId xmlns:a16="http://schemas.microsoft.com/office/drawing/2014/main" id="{5E35E4CA-FE16-284E-AC2A-D5C06F10463F}"/>
              </a:ext>
            </a:extLst>
          </p:cNvPr>
          <p:cNvSpPr>
            <a:spLocks noGrp="1"/>
          </p:cNvSpPr>
          <p:nvPr>
            <p:ph idx="1"/>
          </p:nvPr>
        </p:nvSpPr>
        <p:spPr>
          <a:xfrm>
            <a:off x="609600" y="2930473"/>
            <a:ext cx="10972800" cy="2059982"/>
          </a:xfrm>
          <a:solidFill>
            <a:schemeClr val="bg1"/>
          </a:solidFill>
        </p:spPr>
        <p:txBody>
          <a:bodyPr/>
          <a:lstStyle/>
          <a:p>
            <a:r>
              <a:rPr lang="en-US" dirty="0">
                <a:solidFill>
                  <a:srgbClr val="002060"/>
                </a:solidFill>
              </a:rPr>
              <a:t>The main goal of a good experimentalist:  perform non-biased, effective experiments </a:t>
            </a:r>
            <a:r>
              <a:rPr lang="en-US" dirty="0">
                <a:solidFill>
                  <a:srgbClr val="B44A5B"/>
                </a:solidFill>
              </a:rPr>
              <a:t>using a well-conceived plan</a:t>
            </a:r>
            <a:r>
              <a:rPr lang="en-US" dirty="0">
                <a:solidFill>
                  <a:srgbClr val="002060"/>
                </a:solidFill>
              </a:rPr>
              <a:t>.</a:t>
            </a:r>
          </a:p>
          <a:p>
            <a:endParaRPr lang="en-US" dirty="0">
              <a:solidFill>
                <a:srgbClr val="002060"/>
              </a:solidFill>
            </a:endParaRPr>
          </a:p>
          <a:p>
            <a:r>
              <a:rPr lang="en-US" dirty="0">
                <a:solidFill>
                  <a:srgbClr val="002060"/>
                </a:solidFill>
              </a:rPr>
              <a:t>Design experiments so that you learn something each time.</a:t>
            </a:r>
          </a:p>
          <a:p>
            <a:endParaRPr lang="en-US" dirty="0">
              <a:solidFill>
                <a:srgbClr val="002060"/>
              </a:solidFill>
            </a:endParaRPr>
          </a:p>
          <a:p>
            <a:endParaRPr lang="en-US" dirty="0">
              <a:solidFill>
                <a:srgbClr val="002060"/>
              </a:solidFill>
            </a:endParaRPr>
          </a:p>
          <a:p>
            <a:endParaRPr lang="en-US" dirty="0">
              <a:solidFill>
                <a:srgbClr val="002060"/>
              </a:solidFill>
            </a:endParaRPr>
          </a:p>
        </p:txBody>
      </p:sp>
      <p:sp>
        <p:nvSpPr>
          <p:cNvPr id="5" name="Slide Number Placeholder 5">
            <a:extLst>
              <a:ext uri="{FF2B5EF4-FFF2-40B4-BE49-F238E27FC236}">
                <a16:creationId xmlns:a16="http://schemas.microsoft.com/office/drawing/2014/main" id="{53292F19-1DC6-3345-A46B-5DAFB9C1E6B2}"/>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55</a:t>
            </a:fld>
            <a:endParaRPr lang="en-US" dirty="0">
              <a:solidFill>
                <a:srgbClr val="002060"/>
              </a:solidFill>
            </a:endParaRPr>
          </a:p>
        </p:txBody>
      </p:sp>
      <p:pic>
        <p:nvPicPr>
          <p:cNvPr id="6" name="Picture 5">
            <a:extLst>
              <a:ext uri="{FF2B5EF4-FFF2-40B4-BE49-F238E27FC236}">
                <a16:creationId xmlns:a16="http://schemas.microsoft.com/office/drawing/2014/main" id="{93B2E814-18CB-BB45-BA42-9678848C53F9}"/>
              </a:ext>
            </a:extLst>
          </p:cNvPr>
          <p:cNvPicPr>
            <a:picLocks noChangeAspect="1"/>
          </p:cNvPicPr>
          <p:nvPr/>
        </p:nvPicPr>
        <p:blipFill>
          <a:blip r:embed="rId3"/>
          <a:stretch>
            <a:fillRect/>
          </a:stretch>
        </p:blipFill>
        <p:spPr>
          <a:xfrm>
            <a:off x="269690" y="6228371"/>
            <a:ext cx="1692166" cy="457200"/>
          </a:xfrm>
          <a:prstGeom prst="rect">
            <a:avLst/>
          </a:prstGeom>
        </p:spPr>
      </p:pic>
    </p:spTree>
    <p:extLst>
      <p:ext uri="{BB962C8B-B14F-4D97-AF65-F5344CB8AC3E}">
        <p14:creationId xmlns:p14="http://schemas.microsoft.com/office/powerpoint/2010/main" val="1832605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DD153-1ADE-7440-B4C3-C3A55902D78D}"/>
              </a:ext>
            </a:extLst>
          </p:cNvPr>
          <p:cNvSpPr>
            <a:spLocks noGrp="1"/>
          </p:cNvSpPr>
          <p:nvPr>
            <p:ph type="title"/>
          </p:nvPr>
        </p:nvSpPr>
        <p:spPr/>
        <p:txBody>
          <a:bodyPr>
            <a:normAutofit fontScale="90000"/>
          </a:bodyPr>
          <a:lstStyle/>
          <a:p>
            <a:r>
              <a:rPr lang="en-US" dirty="0">
                <a:solidFill>
                  <a:srgbClr val="001D5F"/>
                </a:solidFill>
                <a:ea typeface="Helvetica" charset="0"/>
                <a:cs typeface="Helvetica" charset="0"/>
              </a:rPr>
              <a:t>Science Delivers!</a:t>
            </a:r>
            <a:br>
              <a:rPr lang="en-US" dirty="0">
                <a:solidFill>
                  <a:srgbClr val="001D5F"/>
                </a:solidFill>
                <a:ea typeface="Helvetica" charset="0"/>
                <a:cs typeface="Helvetica" charset="0"/>
              </a:rPr>
            </a:br>
            <a:r>
              <a:rPr lang="en-US" dirty="0">
                <a:solidFill>
                  <a:srgbClr val="001D5F"/>
                </a:solidFill>
                <a:ea typeface="Helvetica" charset="0"/>
                <a:cs typeface="Helvetica" charset="0"/>
              </a:rPr>
              <a:t>Perform Experiments!</a:t>
            </a:r>
            <a:endParaRPr lang="en-US" dirty="0">
              <a:solidFill>
                <a:srgbClr val="001D5F"/>
              </a:solidFill>
            </a:endParaRPr>
          </a:p>
        </p:txBody>
      </p:sp>
      <p:grpSp>
        <p:nvGrpSpPr>
          <p:cNvPr id="7" name="Group 6">
            <a:extLst>
              <a:ext uri="{FF2B5EF4-FFF2-40B4-BE49-F238E27FC236}">
                <a16:creationId xmlns:a16="http://schemas.microsoft.com/office/drawing/2014/main" id="{C68A24CF-F48D-9E41-A5DD-043BB9FC0D33}"/>
              </a:ext>
            </a:extLst>
          </p:cNvPr>
          <p:cNvGrpSpPr/>
          <p:nvPr/>
        </p:nvGrpSpPr>
        <p:grpSpPr>
          <a:xfrm>
            <a:off x="2854452" y="5174792"/>
            <a:ext cx="6483096" cy="649224"/>
            <a:chOff x="1461520" y="3889206"/>
            <a:chExt cx="6483096" cy="649224"/>
          </a:xfrm>
        </p:grpSpPr>
        <p:sp>
          <p:nvSpPr>
            <p:cNvPr id="6" name="Rectangle 5">
              <a:extLst>
                <a:ext uri="{FF2B5EF4-FFF2-40B4-BE49-F238E27FC236}">
                  <a16:creationId xmlns:a16="http://schemas.microsoft.com/office/drawing/2014/main" id="{05D9E651-5E86-4842-BD11-08DB5B959B9E}"/>
                </a:ext>
              </a:extLst>
            </p:cNvPr>
            <p:cNvSpPr/>
            <p:nvPr/>
          </p:nvSpPr>
          <p:spPr>
            <a:xfrm>
              <a:off x="1461520" y="3889206"/>
              <a:ext cx="6483096" cy="649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344B740-8F81-344C-9B8A-2F12D78EC90D}"/>
                </a:ext>
              </a:extLst>
            </p:cNvPr>
            <p:cNvSpPr/>
            <p:nvPr/>
          </p:nvSpPr>
          <p:spPr>
            <a:xfrm>
              <a:off x="1462438" y="3890653"/>
              <a:ext cx="6481261" cy="646331"/>
            </a:xfrm>
            <a:prstGeom prst="rect">
              <a:avLst/>
            </a:prstGeom>
          </p:spPr>
          <p:txBody>
            <a:bodyPr wrap="none">
              <a:spAutoFit/>
            </a:bodyPr>
            <a:lstStyle/>
            <a:p>
              <a:pPr marL="114300"/>
              <a:r>
                <a:rPr lang="en-US" sz="3600" b="1" i="1" dirty="0">
                  <a:solidFill>
                    <a:srgbClr val="A60000"/>
                  </a:solidFill>
                  <a:latin typeface="Helvetica" charset="0"/>
                  <a:ea typeface="Helvetica" charset="0"/>
                  <a:cs typeface="Helvetica" charset="0"/>
                </a:rPr>
                <a:t>Give the data the final word!</a:t>
              </a:r>
            </a:p>
          </p:txBody>
        </p:sp>
      </p:grpSp>
      <p:pic>
        <p:nvPicPr>
          <p:cNvPr id="10" name="Picture 9">
            <a:extLst>
              <a:ext uri="{FF2B5EF4-FFF2-40B4-BE49-F238E27FC236}">
                <a16:creationId xmlns:a16="http://schemas.microsoft.com/office/drawing/2014/main" id="{37DE47E8-8E9F-1B42-A21C-8B8877AA657C}"/>
              </a:ext>
            </a:extLst>
          </p:cNvPr>
          <p:cNvPicPr>
            <a:picLocks noChangeAspect="1"/>
          </p:cNvPicPr>
          <p:nvPr/>
        </p:nvPicPr>
        <p:blipFill>
          <a:blip r:embed="rId3"/>
          <a:stretch>
            <a:fillRect/>
          </a:stretch>
        </p:blipFill>
        <p:spPr>
          <a:xfrm>
            <a:off x="4526737" y="1737050"/>
            <a:ext cx="3138526" cy="3148505"/>
          </a:xfrm>
          <a:prstGeom prst="rect">
            <a:avLst/>
          </a:prstGeom>
        </p:spPr>
      </p:pic>
      <p:sp>
        <p:nvSpPr>
          <p:cNvPr id="11" name="Slide Number Placeholder 5">
            <a:extLst>
              <a:ext uri="{FF2B5EF4-FFF2-40B4-BE49-F238E27FC236}">
                <a16:creationId xmlns:a16="http://schemas.microsoft.com/office/drawing/2014/main" id="{FDA806C7-B36F-994E-82A8-20A4A4CD9710}"/>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56</a:t>
            </a:fld>
            <a:endParaRPr lang="en-US" dirty="0">
              <a:solidFill>
                <a:srgbClr val="002060"/>
              </a:solidFill>
            </a:endParaRPr>
          </a:p>
        </p:txBody>
      </p:sp>
      <p:pic>
        <p:nvPicPr>
          <p:cNvPr id="12" name="Picture 11">
            <a:extLst>
              <a:ext uri="{FF2B5EF4-FFF2-40B4-BE49-F238E27FC236}">
                <a16:creationId xmlns:a16="http://schemas.microsoft.com/office/drawing/2014/main" id="{8F606113-8AFF-0B41-A8C8-41E4A1D447AC}"/>
              </a:ext>
            </a:extLst>
          </p:cNvPr>
          <p:cNvPicPr>
            <a:picLocks noChangeAspect="1"/>
          </p:cNvPicPr>
          <p:nvPr/>
        </p:nvPicPr>
        <p:blipFill>
          <a:blip r:embed="rId4"/>
          <a:stretch>
            <a:fillRect/>
          </a:stretch>
        </p:blipFill>
        <p:spPr>
          <a:xfrm>
            <a:off x="269690" y="6228371"/>
            <a:ext cx="1692166" cy="457200"/>
          </a:xfrm>
          <a:prstGeom prst="rect">
            <a:avLst/>
          </a:prstGeom>
        </p:spPr>
      </p:pic>
    </p:spTree>
    <p:extLst>
      <p:ext uri="{BB962C8B-B14F-4D97-AF65-F5344CB8AC3E}">
        <p14:creationId xmlns:p14="http://schemas.microsoft.com/office/powerpoint/2010/main" val="4005198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B144B-4D6F-9449-9DA2-0F9F34CF08D2}"/>
              </a:ext>
            </a:extLst>
          </p:cNvPr>
          <p:cNvSpPr>
            <a:spLocks noGrp="1"/>
          </p:cNvSpPr>
          <p:nvPr>
            <p:ph type="title"/>
          </p:nvPr>
        </p:nvSpPr>
        <p:spPr/>
        <p:txBody>
          <a:bodyPr/>
          <a:lstStyle/>
          <a:p>
            <a:r>
              <a:rPr lang="en-US" dirty="0">
                <a:solidFill>
                  <a:srgbClr val="001D5F"/>
                </a:solidFill>
              </a:rPr>
              <a:t>Case studies</a:t>
            </a:r>
          </a:p>
        </p:txBody>
      </p:sp>
      <p:sp>
        <p:nvSpPr>
          <p:cNvPr id="3" name="Content Placeholder 2">
            <a:extLst>
              <a:ext uri="{FF2B5EF4-FFF2-40B4-BE49-F238E27FC236}">
                <a16:creationId xmlns:a16="http://schemas.microsoft.com/office/drawing/2014/main" id="{308CCED3-4379-8E4A-9F85-69751BA23CBF}"/>
              </a:ext>
            </a:extLst>
          </p:cNvPr>
          <p:cNvSpPr>
            <a:spLocks noGrp="1"/>
          </p:cNvSpPr>
          <p:nvPr>
            <p:ph idx="1"/>
          </p:nvPr>
        </p:nvSpPr>
        <p:spPr/>
        <p:txBody>
          <a:bodyPr/>
          <a:lstStyle/>
          <a:p>
            <a:r>
              <a:rPr lang="en-US" b="1" i="1" dirty="0">
                <a:solidFill>
                  <a:srgbClr val="001C5D"/>
                </a:solidFill>
                <a:latin typeface="Helvetica" pitchFamily="2" charset="0"/>
              </a:rPr>
              <a:t>Replication</a:t>
            </a:r>
          </a:p>
          <a:p>
            <a:r>
              <a:rPr lang="en-US" b="1" i="1" dirty="0">
                <a:solidFill>
                  <a:srgbClr val="001C5D"/>
                </a:solidFill>
                <a:latin typeface="Helvetica" pitchFamily="2" charset="0"/>
              </a:rPr>
              <a:t>Feasibility and risk</a:t>
            </a:r>
          </a:p>
          <a:p>
            <a:r>
              <a:rPr lang="en-US" b="1" i="1" dirty="0">
                <a:solidFill>
                  <a:srgbClr val="001C5D"/>
                </a:solidFill>
                <a:latin typeface="Helvetica" pitchFamily="2" charset="0"/>
              </a:rPr>
              <a:t>Idea Creation</a:t>
            </a:r>
          </a:p>
          <a:p>
            <a:endParaRPr lang="en-US" dirty="0"/>
          </a:p>
        </p:txBody>
      </p:sp>
      <p:sp>
        <p:nvSpPr>
          <p:cNvPr id="8" name="Slide Number Placeholder 5">
            <a:extLst>
              <a:ext uri="{FF2B5EF4-FFF2-40B4-BE49-F238E27FC236}">
                <a16:creationId xmlns:a16="http://schemas.microsoft.com/office/drawing/2014/main" id="{2D41D711-FAD0-EF40-A94D-3BCDDB99A826}"/>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57</a:t>
            </a:fld>
            <a:endParaRPr lang="en-US" dirty="0">
              <a:solidFill>
                <a:srgbClr val="002060"/>
              </a:solidFill>
            </a:endParaRPr>
          </a:p>
        </p:txBody>
      </p:sp>
      <p:pic>
        <p:nvPicPr>
          <p:cNvPr id="9" name="Picture 8">
            <a:extLst>
              <a:ext uri="{FF2B5EF4-FFF2-40B4-BE49-F238E27FC236}">
                <a16:creationId xmlns:a16="http://schemas.microsoft.com/office/drawing/2014/main" id="{4ED34AB2-844F-3846-8879-32421F21B818}"/>
              </a:ext>
            </a:extLst>
          </p:cNvPr>
          <p:cNvPicPr>
            <a:picLocks noChangeAspect="1"/>
          </p:cNvPicPr>
          <p:nvPr/>
        </p:nvPicPr>
        <p:blipFill>
          <a:blip r:embed="rId3"/>
          <a:stretch>
            <a:fillRect/>
          </a:stretch>
        </p:blipFill>
        <p:spPr>
          <a:xfrm>
            <a:off x="269690" y="6228371"/>
            <a:ext cx="1692166" cy="457200"/>
          </a:xfrm>
          <a:prstGeom prst="rect">
            <a:avLst/>
          </a:prstGeom>
        </p:spPr>
      </p:pic>
      <p:pic>
        <p:nvPicPr>
          <p:cNvPr id="4" name="Picture 3">
            <a:extLst>
              <a:ext uri="{FF2B5EF4-FFF2-40B4-BE49-F238E27FC236}">
                <a16:creationId xmlns:a16="http://schemas.microsoft.com/office/drawing/2014/main" id="{773046C5-5D3A-A14F-9C35-E71B7483797A}"/>
              </a:ext>
            </a:extLst>
          </p:cNvPr>
          <p:cNvPicPr>
            <a:picLocks noChangeAspect="1"/>
          </p:cNvPicPr>
          <p:nvPr/>
        </p:nvPicPr>
        <p:blipFill>
          <a:blip r:embed="rId4"/>
          <a:stretch>
            <a:fillRect/>
          </a:stretch>
        </p:blipFill>
        <p:spPr>
          <a:xfrm>
            <a:off x="1169964" y="3361303"/>
            <a:ext cx="9810642" cy="2342370"/>
          </a:xfrm>
          <a:prstGeom prst="rect">
            <a:avLst/>
          </a:prstGeom>
        </p:spPr>
      </p:pic>
    </p:spTree>
    <p:extLst>
      <p:ext uri="{BB962C8B-B14F-4D97-AF65-F5344CB8AC3E}">
        <p14:creationId xmlns:p14="http://schemas.microsoft.com/office/powerpoint/2010/main" val="30535488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548D1-AA22-0D4A-A485-A1146158248F}"/>
              </a:ext>
            </a:extLst>
          </p:cNvPr>
          <p:cNvSpPr>
            <a:spLocks noGrp="1"/>
          </p:cNvSpPr>
          <p:nvPr>
            <p:ph type="title"/>
          </p:nvPr>
        </p:nvSpPr>
        <p:spPr/>
        <p:txBody>
          <a:bodyPr>
            <a:normAutofit/>
          </a:bodyPr>
          <a:lstStyle/>
          <a:p>
            <a:r>
              <a:rPr lang="en-US" dirty="0">
                <a:solidFill>
                  <a:srgbClr val="001D5F"/>
                </a:solidFill>
              </a:rPr>
              <a:t>Small Groups</a:t>
            </a:r>
          </a:p>
        </p:txBody>
      </p:sp>
      <p:grpSp>
        <p:nvGrpSpPr>
          <p:cNvPr id="6" name="Group 5">
            <a:extLst>
              <a:ext uri="{FF2B5EF4-FFF2-40B4-BE49-F238E27FC236}">
                <a16:creationId xmlns:a16="http://schemas.microsoft.com/office/drawing/2014/main" id="{BCB2E309-22FF-0E42-AD7F-DFECA0188EF1}"/>
              </a:ext>
            </a:extLst>
          </p:cNvPr>
          <p:cNvGrpSpPr/>
          <p:nvPr/>
        </p:nvGrpSpPr>
        <p:grpSpPr>
          <a:xfrm>
            <a:off x="1911945" y="2565906"/>
            <a:ext cx="8824969" cy="2910236"/>
            <a:chOff x="426129" y="2297091"/>
            <a:chExt cx="8824969" cy="2910236"/>
          </a:xfrm>
        </p:grpSpPr>
        <p:sp>
          <p:nvSpPr>
            <p:cNvPr id="3" name="TextBox 2">
              <a:extLst>
                <a:ext uri="{FF2B5EF4-FFF2-40B4-BE49-F238E27FC236}">
                  <a16:creationId xmlns:a16="http://schemas.microsoft.com/office/drawing/2014/main" id="{11D5F5C9-7A0F-B44D-887B-5C9B23FDDBEF}"/>
                </a:ext>
              </a:extLst>
            </p:cNvPr>
            <p:cNvSpPr txBox="1"/>
            <p:nvPr/>
          </p:nvSpPr>
          <p:spPr>
            <a:xfrm>
              <a:off x="5288154" y="2297091"/>
              <a:ext cx="3962944" cy="2677656"/>
            </a:xfrm>
            <a:prstGeom prst="rect">
              <a:avLst/>
            </a:prstGeom>
            <a:solidFill>
              <a:schemeClr val="bg1"/>
            </a:solidFill>
          </p:spPr>
          <p:txBody>
            <a:bodyPr wrap="none" rtlCol="0">
              <a:spAutoFit/>
            </a:bodyPr>
            <a:lstStyle/>
            <a:p>
              <a:r>
                <a:rPr lang="en-US" sz="2400" b="1" i="1" dirty="0">
                  <a:solidFill>
                    <a:srgbClr val="002060"/>
                  </a:solidFill>
                </a:rPr>
                <a:t>Groups 1-5 BRB 252 </a:t>
              </a:r>
            </a:p>
            <a:p>
              <a:r>
                <a:rPr lang="en-US" sz="2400" b="1" i="1" dirty="0">
                  <a:solidFill>
                    <a:srgbClr val="002060"/>
                  </a:solidFill>
                </a:rPr>
                <a:t>Groups 6-14 BRB Lobby</a:t>
              </a:r>
            </a:p>
            <a:p>
              <a:r>
                <a:rPr lang="en-US" sz="2400" b="1" i="1" dirty="0">
                  <a:solidFill>
                    <a:srgbClr val="002060"/>
                  </a:solidFill>
                </a:rPr>
                <a:t>Group 15-20 BRB </a:t>
              </a:r>
              <a:r>
                <a:rPr lang="en-US" sz="2400" b="1" i="1" dirty="0" err="1">
                  <a:solidFill>
                    <a:srgbClr val="002060"/>
                  </a:solidFill>
                </a:rPr>
                <a:t>Aud</a:t>
              </a:r>
              <a:endParaRPr lang="en-US" sz="2400" b="1" i="1" dirty="0">
                <a:solidFill>
                  <a:srgbClr val="002060"/>
                </a:solidFill>
              </a:endParaRPr>
            </a:p>
            <a:p>
              <a:r>
                <a:rPr lang="en-US" sz="2400" b="1" i="1" dirty="0">
                  <a:solidFill>
                    <a:srgbClr val="002060"/>
                  </a:solidFill>
                </a:rPr>
                <a:t>Group 21-22 BRB 253 </a:t>
              </a:r>
            </a:p>
            <a:p>
              <a:r>
                <a:rPr lang="en-US" sz="2400" b="1" i="1" dirty="0">
                  <a:solidFill>
                    <a:srgbClr val="002060"/>
                  </a:solidFill>
                </a:rPr>
                <a:t>Group 23 BRB </a:t>
              </a:r>
              <a:r>
                <a:rPr lang="en-US" sz="2400" b="1" i="1" dirty="0" err="1">
                  <a:solidFill>
                    <a:srgbClr val="002060"/>
                  </a:solidFill>
                </a:rPr>
                <a:t>Aud</a:t>
              </a:r>
              <a:r>
                <a:rPr lang="en-US" sz="2400" b="1" i="1" dirty="0">
                  <a:solidFill>
                    <a:srgbClr val="002060"/>
                  </a:solidFill>
                </a:rPr>
                <a:t> (front)</a:t>
              </a:r>
            </a:p>
            <a:p>
              <a:endParaRPr lang="en-US" sz="2400" b="1" i="1" dirty="0">
                <a:solidFill>
                  <a:srgbClr val="002060"/>
                </a:solidFill>
              </a:endParaRPr>
            </a:p>
            <a:p>
              <a:pPr algn="ctr"/>
              <a:r>
                <a:rPr lang="en-US" sz="2400" b="1" i="1" dirty="0">
                  <a:solidFill>
                    <a:srgbClr val="002060"/>
                  </a:solidFill>
                </a:rPr>
                <a:t>Spillover BRB Auditorium</a:t>
              </a:r>
            </a:p>
          </p:txBody>
        </p:sp>
        <p:pic>
          <p:nvPicPr>
            <p:cNvPr id="8" name="Picture 7">
              <a:extLst>
                <a:ext uri="{FF2B5EF4-FFF2-40B4-BE49-F238E27FC236}">
                  <a16:creationId xmlns:a16="http://schemas.microsoft.com/office/drawing/2014/main" id="{E091D0A9-521B-084D-B169-B2CBFCD45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29" y="2433843"/>
              <a:ext cx="4573816" cy="2773484"/>
            </a:xfrm>
            <a:prstGeom prst="rect">
              <a:avLst/>
            </a:prstGeom>
          </p:spPr>
        </p:pic>
      </p:grpSp>
      <p:sp>
        <p:nvSpPr>
          <p:cNvPr id="10" name="Slide Number Placeholder 5">
            <a:extLst>
              <a:ext uri="{FF2B5EF4-FFF2-40B4-BE49-F238E27FC236}">
                <a16:creationId xmlns:a16="http://schemas.microsoft.com/office/drawing/2014/main" id="{35F979BF-6906-E242-990A-A4372EB711DF}"/>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58</a:t>
            </a:fld>
            <a:endParaRPr lang="en-US" dirty="0">
              <a:solidFill>
                <a:srgbClr val="002060"/>
              </a:solidFill>
            </a:endParaRPr>
          </a:p>
        </p:txBody>
      </p:sp>
      <p:pic>
        <p:nvPicPr>
          <p:cNvPr id="11" name="Picture 10">
            <a:extLst>
              <a:ext uri="{FF2B5EF4-FFF2-40B4-BE49-F238E27FC236}">
                <a16:creationId xmlns:a16="http://schemas.microsoft.com/office/drawing/2014/main" id="{278400A1-9DFD-A841-9CCA-99139C5616E4}"/>
              </a:ext>
            </a:extLst>
          </p:cNvPr>
          <p:cNvPicPr>
            <a:picLocks noChangeAspect="1"/>
          </p:cNvPicPr>
          <p:nvPr/>
        </p:nvPicPr>
        <p:blipFill>
          <a:blip r:embed="rId4"/>
          <a:stretch>
            <a:fillRect/>
          </a:stretch>
        </p:blipFill>
        <p:spPr>
          <a:xfrm>
            <a:off x="269690" y="6228371"/>
            <a:ext cx="1692166" cy="457200"/>
          </a:xfrm>
          <a:prstGeom prst="rect">
            <a:avLst/>
          </a:prstGeom>
        </p:spPr>
      </p:pic>
      <p:sp>
        <p:nvSpPr>
          <p:cNvPr id="4" name="TextBox 3">
            <a:extLst>
              <a:ext uri="{FF2B5EF4-FFF2-40B4-BE49-F238E27FC236}">
                <a16:creationId xmlns:a16="http://schemas.microsoft.com/office/drawing/2014/main" id="{358E9E78-CFFF-2D42-B50F-6C3233CB8FB5}"/>
              </a:ext>
            </a:extLst>
          </p:cNvPr>
          <p:cNvSpPr txBox="1"/>
          <p:nvPr/>
        </p:nvSpPr>
        <p:spPr>
          <a:xfrm>
            <a:off x="269690" y="1890563"/>
            <a:ext cx="6947736" cy="369332"/>
          </a:xfrm>
          <a:prstGeom prst="rect">
            <a:avLst/>
          </a:prstGeom>
          <a:noFill/>
        </p:spPr>
        <p:txBody>
          <a:bodyPr wrap="none" rtlCol="0">
            <a:spAutoFit/>
          </a:bodyPr>
          <a:lstStyle/>
          <a:p>
            <a:r>
              <a:rPr lang="en-US" b="1" dirty="0">
                <a:solidFill>
                  <a:srgbClr val="002060"/>
                </a:solidFill>
              </a:rPr>
              <a:t>See Canvas or me for your small group number and location.</a:t>
            </a:r>
          </a:p>
        </p:txBody>
      </p:sp>
    </p:spTree>
    <p:extLst>
      <p:ext uri="{BB962C8B-B14F-4D97-AF65-F5344CB8AC3E}">
        <p14:creationId xmlns:p14="http://schemas.microsoft.com/office/powerpoint/2010/main" val="3964053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BDAA-8058-BE42-86CF-FBA60BD655FA}"/>
              </a:ext>
            </a:extLst>
          </p:cNvPr>
          <p:cNvSpPr>
            <a:spLocks noGrp="1"/>
          </p:cNvSpPr>
          <p:nvPr>
            <p:ph type="title"/>
          </p:nvPr>
        </p:nvSpPr>
        <p:spPr/>
        <p:txBody>
          <a:bodyPr/>
          <a:lstStyle/>
          <a:p>
            <a:r>
              <a:rPr lang="en-US"/>
              <a:t>LOOK FOR THIS</a:t>
            </a:r>
            <a:endParaRPr lang="en-US" dirty="0"/>
          </a:p>
        </p:txBody>
      </p:sp>
      <p:sp>
        <p:nvSpPr>
          <p:cNvPr id="3" name="TextBox 2">
            <a:extLst>
              <a:ext uri="{FF2B5EF4-FFF2-40B4-BE49-F238E27FC236}">
                <a16:creationId xmlns:a16="http://schemas.microsoft.com/office/drawing/2014/main" id="{3DA5EAF8-0F5C-AD4B-9410-ABB1D5F79646}"/>
              </a:ext>
            </a:extLst>
          </p:cNvPr>
          <p:cNvSpPr txBox="1"/>
          <p:nvPr/>
        </p:nvSpPr>
        <p:spPr>
          <a:xfrm>
            <a:off x="2407404" y="4790290"/>
            <a:ext cx="4494508" cy="923330"/>
          </a:xfrm>
          <a:prstGeom prst="rect">
            <a:avLst/>
          </a:prstGeom>
          <a:noFill/>
        </p:spPr>
        <p:txBody>
          <a:bodyPr wrap="square" rtlCol="0">
            <a:spAutoFit/>
          </a:bodyPr>
          <a:lstStyle/>
          <a:p>
            <a:r>
              <a:rPr lang="en-US" b="1" dirty="0">
                <a:solidFill>
                  <a:schemeClr val="bg1"/>
                </a:solidFill>
              </a:rPr>
              <a:t>Make responsible and reliable science an exciting and compelling every-day practice</a:t>
            </a:r>
          </a:p>
        </p:txBody>
      </p:sp>
      <p:pic>
        <p:nvPicPr>
          <p:cNvPr id="5" name="Picture 4">
            <a:extLst>
              <a:ext uri="{FF2B5EF4-FFF2-40B4-BE49-F238E27FC236}">
                <a16:creationId xmlns:a16="http://schemas.microsoft.com/office/drawing/2014/main" id="{F7ADCD2D-E589-1F4A-B30C-F80422F7A4D9}"/>
              </a:ext>
            </a:extLst>
          </p:cNvPr>
          <p:cNvPicPr>
            <a:picLocks noChangeAspect="1"/>
          </p:cNvPicPr>
          <p:nvPr/>
        </p:nvPicPr>
        <p:blipFill>
          <a:blip r:embed="rId3"/>
          <a:stretch>
            <a:fillRect/>
          </a:stretch>
        </p:blipFill>
        <p:spPr>
          <a:xfrm>
            <a:off x="8025464" y="5868390"/>
            <a:ext cx="2400300" cy="673100"/>
          </a:xfrm>
          <a:prstGeom prst="rect">
            <a:avLst/>
          </a:prstGeom>
        </p:spPr>
      </p:pic>
      <p:grpSp>
        <p:nvGrpSpPr>
          <p:cNvPr id="8" name="Group 7">
            <a:extLst>
              <a:ext uri="{FF2B5EF4-FFF2-40B4-BE49-F238E27FC236}">
                <a16:creationId xmlns:a16="http://schemas.microsoft.com/office/drawing/2014/main" id="{84D56AB0-34FC-764C-A9A5-082470600160}"/>
              </a:ext>
            </a:extLst>
          </p:cNvPr>
          <p:cNvGrpSpPr/>
          <p:nvPr/>
        </p:nvGrpSpPr>
        <p:grpSpPr>
          <a:xfrm>
            <a:off x="1950129" y="2882685"/>
            <a:ext cx="6028841" cy="3657600"/>
            <a:chOff x="1950129" y="2882685"/>
            <a:chExt cx="6028841" cy="3657600"/>
          </a:xfrm>
        </p:grpSpPr>
        <p:pic>
          <p:nvPicPr>
            <p:cNvPr id="4" name="Google Shape;54;p13">
              <a:extLst>
                <a:ext uri="{FF2B5EF4-FFF2-40B4-BE49-F238E27FC236}">
                  <a16:creationId xmlns:a16="http://schemas.microsoft.com/office/drawing/2014/main" id="{D229B57A-8013-E846-B436-34855FBD7642}"/>
                </a:ext>
              </a:extLst>
            </p:cNvPr>
            <p:cNvPicPr preferRelativeResize="0"/>
            <p:nvPr/>
          </p:nvPicPr>
          <p:blipFill>
            <a:blip r:embed="rId4">
              <a:alphaModFix/>
            </a:blip>
            <a:stretch>
              <a:fillRect/>
            </a:stretch>
          </p:blipFill>
          <p:spPr>
            <a:xfrm>
              <a:off x="1950129" y="2882685"/>
              <a:ext cx="6028841" cy="3657600"/>
            </a:xfrm>
            <a:prstGeom prst="rect">
              <a:avLst/>
            </a:prstGeom>
            <a:noFill/>
            <a:ln>
              <a:noFill/>
            </a:ln>
          </p:spPr>
        </p:pic>
        <p:sp>
          <p:nvSpPr>
            <p:cNvPr id="6" name="TextBox 5">
              <a:extLst>
                <a:ext uri="{FF2B5EF4-FFF2-40B4-BE49-F238E27FC236}">
                  <a16:creationId xmlns:a16="http://schemas.microsoft.com/office/drawing/2014/main" id="{A0F7462D-B290-014B-93AC-3E3B224397CB}"/>
                </a:ext>
              </a:extLst>
            </p:cNvPr>
            <p:cNvSpPr txBox="1"/>
            <p:nvPr/>
          </p:nvSpPr>
          <p:spPr>
            <a:xfrm>
              <a:off x="1950129" y="6170953"/>
              <a:ext cx="1704313" cy="369332"/>
            </a:xfrm>
            <a:prstGeom prst="rect">
              <a:avLst/>
            </a:prstGeom>
            <a:noFill/>
          </p:spPr>
          <p:txBody>
            <a:bodyPr wrap="none" rtlCol="0">
              <a:spAutoFit/>
            </a:bodyPr>
            <a:lstStyle/>
            <a:p>
              <a:r>
                <a:rPr lang="en-US" b="1" dirty="0">
                  <a:solidFill>
                    <a:schemeClr val="bg1"/>
                  </a:solidFill>
                </a:rPr>
                <a:t>https://c4r.io/</a:t>
              </a:r>
            </a:p>
          </p:txBody>
        </p:sp>
      </p:grpSp>
      <p:sp>
        <p:nvSpPr>
          <p:cNvPr id="7" name="Slide Number Placeholder 5">
            <a:extLst>
              <a:ext uri="{FF2B5EF4-FFF2-40B4-BE49-F238E27FC236}">
                <a16:creationId xmlns:a16="http://schemas.microsoft.com/office/drawing/2014/main" id="{2AF541C9-BC8F-E849-8D81-CFB056760237}"/>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59</a:t>
            </a:fld>
            <a:endParaRPr lang="en-US" dirty="0">
              <a:solidFill>
                <a:srgbClr val="002060"/>
              </a:solidFill>
            </a:endParaRPr>
          </a:p>
        </p:txBody>
      </p:sp>
    </p:spTree>
    <p:extLst>
      <p:ext uri="{BB962C8B-B14F-4D97-AF65-F5344CB8AC3E}">
        <p14:creationId xmlns:p14="http://schemas.microsoft.com/office/powerpoint/2010/main" val="2829442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2212-F26D-F341-8405-0B0BFAF76D4F}"/>
              </a:ext>
            </a:extLst>
          </p:cNvPr>
          <p:cNvSpPr>
            <a:spLocks noGrp="1"/>
          </p:cNvSpPr>
          <p:nvPr>
            <p:ph type="title"/>
          </p:nvPr>
        </p:nvSpPr>
        <p:spPr/>
        <p:txBody>
          <a:bodyPr/>
          <a:lstStyle/>
          <a:p>
            <a:r>
              <a:rPr lang="en-US" dirty="0"/>
              <a:t>RESEARCH INTEGRITY</a:t>
            </a:r>
          </a:p>
        </p:txBody>
      </p:sp>
      <p:pic>
        <p:nvPicPr>
          <p:cNvPr id="4" name="Picture 3">
            <a:extLst>
              <a:ext uri="{FF2B5EF4-FFF2-40B4-BE49-F238E27FC236}">
                <a16:creationId xmlns:a16="http://schemas.microsoft.com/office/drawing/2014/main" id="{91A2FF2F-DA4A-FE47-8DD6-CF2BD95E034A}"/>
              </a:ext>
            </a:extLst>
          </p:cNvPr>
          <p:cNvPicPr>
            <a:picLocks noChangeAspect="1"/>
          </p:cNvPicPr>
          <p:nvPr/>
        </p:nvPicPr>
        <p:blipFill>
          <a:blip r:embed="rId3"/>
          <a:stretch>
            <a:fillRect/>
          </a:stretch>
        </p:blipFill>
        <p:spPr>
          <a:xfrm>
            <a:off x="3100557" y="1747838"/>
            <a:ext cx="5959814" cy="4956821"/>
          </a:xfrm>
          <a:prstGeom prst="rect">
            <a:avLst/>
          </a:prstGeom>
        </p:spPr>
      </p:pic>
      <p:sp>
        <p:nvSpPr>
          <p:cNvPr id="5" name="Rounded Rectangle 4">
            <a:extLst>
              <a:ext uri="{FF2B5EF4-FFF2-40B4-BE49-F238E27FC236}">
                <a16:creationId xmlns:a16="http://schemas.microsoft.com/office/drawing/2014/main" id="{28D00F6B-7938-144B-921C-03CF20494BC3}"/>
              </a:ext>
            </a:extLst>
          </p:cNvPr>
          <p:cNvSpPr/>
          <p:nvPr/>
        </p:nvSpPr>
        <p:spPr>
          <a:xfrm>
            <a:off x="3264692" y="3557823"/>
            <a:ext cx="5543550" cy="700087"/>
          </a:xfrm>
          <a:prstGeom prst="roundRect">
            <a:avLst/>
          </a:prstGeom>
          <a:solidFill>
            <a:srgbClr val="F2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D140A799-265C-EB4F-96D8-F87C25A0CF8B}"/>
              </a:ext>
            </a:extLst>
          </p:cNvPr>
          <p:cNvSpPr/>
          <p:nvPr/>
        </p:nvSpPr>
        <p:spPr>
          <a:xfrm>
            <a:off x="3264692" y="4371739"/>
            <a:ext cx="5543550" cy="700087"/>
          </a:xfrm>
          <a:prstGeom prst="roundRect">
            <a:avLst/>
          </a:prstGeom>
          <a:solidFill>
            <a:srgbClr val="F2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3EB108FD-166C-9C4D-B5D6-A7EF9B8490AE}"/>
              </a:ext>
            </a:extLst>
          </p:cNvPr>
          <p:cNvSpPr/>
          <p:nvPr/>
        </p:nvSpPr>
        <p:spPr>
          <a:xfrm>
            <a:off x="3205162" y="5185656"/>
            <a:ext cx="5662613" cy="700087"/>
          </a:xfrm>
          <a:prstGeom prst="roundRect">
            <a:avLst/>
          </a:prstGeom>
          <a:solidFill>
            <a:srgbClr val="F2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291D2E6-FF34-DA48-94F2-0F5E0FD1C66E}"/>
              </a:ext>
            </a:extLst>
          </p:cNvPr>
          <p:cNvSpPr/>
          <p:nvPr/>
        </p:nvSpPr>
        <p:spPr>
          <a:xfrm>
            <a:off x="3205162" y="2743907"/>
            <a:ext cx="5662613" cy="700087"/>
          </a:xfrm>
          <a:prstGeom prst="roundRect">
            <a:avLst/>
          </a:prstGeom>
          <a:solidFill>
            <a:srgbClr val="F2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4597ADE8-C679-984F-8AB5-B4B8C62DD265}"/>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6</a:t>
            </a:fld>
            <a:endParaRPr lang="en-US" dirty="0">
              <a:solidFill>
                <a:srgbClr val="002060"/>
              </a:solidFill>
            </a:endParaRPr>
          </a:p>
        </p:txBody>
      </p:sp>
    </p:spTree>
    <p:extLst>
      <p:ext uri="{BB962C8B-B14F-4D97-AF65-F5344CB8AC3E}">
        <p14:creationId xmlns:p14="http://schemas.microsoft.com/office/powerpoint/2010/main" val="75088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24DDE66-EF6E-4240-B8F4-848AD358A30E}"/>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60</a:t>
            </a:fld>
            <a:endParaRPr lang="en-US" dirty="0">
              <a:solidFill>
                <a:srgbClr val="002060"/>
              </a:solidFill>
            </a:endParaRPr>
          </a:p>
        </p:txBody>
      </p:sp>
    </p:spTree>
    <p:extLst>
      <p:ext uri="{BB962C8B-B14F-4D97-AF65-F5344CB8AC3E}">
        <p14:creationId xmlns:p14="http://schemas.microsoft.com/office/powerpoint/2010/main" val="37638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716F-21A3-EB46-BD37-A32DB148BE94}"/>
              </a:ext>
            </a:extLst>
          </p:cNvPr>
          <p:cNvSpPr>
            <a:spLocks noGrp="1"/>
          </p:cNvSpPr>
          <p:nvPr>
            <p:ph type="title"/>
          </p:nvPr>
        </p:nvSpPr>
        <p:spPr/>
        <p:txBody>
          <a:bodyPr/>
          <a:lstStyle/>
          <a:p>
            <a:r>
              <a:rPr lang="en-US" dirty="0">
                <a:solidFill>
                  <a:srgbClr val="001D5F"/>
                </a:solidFill>
              </a:rPr>
              <a:t>Resource</a:t>
            </a:r>
          </a:p>
        </p:txBody>
      </p:sp>
      <p:sp>
        <p:nvSpPr>
          <p:cNvPr id="4" name="Content Placeholder 2">
            <a:extLst>
              <a:ext uri="{FF2B5EF4-FFF2-40B4-BE49-F238E27FC236}">
                <a16:creationId xmlns:a16="http://schemas.microsoft.com/office/drawing/2014/main" id="{37B97171-749B-144D-B23E-97B26F756DB8}"/>
              </a:ext>
            </a:extLst>
          </p:cNvPr>
          <p:cNvSpPr>
            <a:spLocks noGrp="1"/>
          </p:cNvSpPr>
          <p:nvPr>
            <p:ph idx="1"/>
          </p:nvPr>
        </p:nvSpPr>
        <p:spPr>
          <a:xfrm>
            <a:off x="1981200" y="1600201"/>
            <a:ext cx="8229600" cy="4525963"/>
          </a:xfrm>
        </p:spPr>
        <p:txBody>
          <a:bodyPr/>
          <a:lstStyle/>
          <a:p>
            <a:endParaRPr lang="en-US" dirty="0"/>
          </a:p>
          <a:p>
            <a:endParaRPr lang="en-US" b="1" dirty="0">
              <a:latin typeface="Helvetica" pitchFamily="2" charset="0"/>
            </a:endParaRPr>
          </a:p>
          <a:p>
            <a:endParaRPr lang="en-US" b="1" dirty="0">
              <a:solidFill>
                <a:srgbClr val="001C5D"/>
              </a:solidFill>
              <a:latin typeface="Helvetica" pitchFamily="2" charset="0"/>
            </a:endParaRPr>
          </a:p>
          <a:p>
            <a:r>
              <a:rPr lang="en-US" b="1" dirty="0">
                <a:solidFill>
                  <a:srgbClr val="001C5D"/>
                </a:solidFill>
                <a:latin typeface="Helvetica" pitchFamily="2" charset="0"/>
              </a:rPr>
              <a:t>Free online course available self-paced, anytime</a:t>
            </a:r>
          </a:p>
          <a:p>
            <a:r>
              <a:rPr lang="en-US" b="1" dirty="0">
                <a:solidFill>
                  <a:srgbClr val="001C5D"/>
                </a:solidFill>
                <a:latin typeface="Helvetica" pitchFamily="2" charset="0"/>
              </a:rPr>
              <a:t>Tailored for students BEFORE stepping into the lab </a:t>
            </a:r>
            <a:br>
              <a:rPr lang="en-US" dirty="0">
                <a:latin typeface="Helvetica" pitchFamily="2" charset="0"/>
              </a:rPr>
            </a:br>
            <a:br>
              <a:rPr lang="en-US" dirty="0">
                <a:latin typeface="Helvetica" pitchFamily="2" charset="0"/>
              </a:rPr>
            </a:br>
            <a:endParaRPr lang="en-US" dirty="0"/>
          </a:p>
        </p:txBody>
      </p:sp>
      <p:pic>
        <p:nvPicPr>
          <p:cNvPr id="5" name="Picture 4">
            <a:extLst>
              <a:ext uri="{FF2B5EF4-FFF2-40B4-BE49-F238E27FC236}">
                <a16:creationId xmlns:a16="http://schemas.microsoft.com/office/drawing/2014/main" id="{7794106D-6872-8B40-9B5B-82945F917A58}"/>
              </a:ext>
            </a:extLst>
          </p:cNvPr>
          <p:cNvPicPr>
            <a:picLocks noChangeAspect="1"/>
          </p:cNvPicPr>
          <p:nvPr/>
        </p:nvPicPr>
        <p:blipFill>
          <a:blip r:embed="rId3"/>
          <a:stretch>
            <a:fillRect/>
          </a:stretch>
        </p:blipFill>
        <p:spPr>
          <a:xfrm>
            <a:off x="2164757" y="1847720"/>
            <a:ext cx="7862486" cy="882953"/>
          </a:xfrm>
          <a:prstGeom prst="rect">
            <a:avLst/>
          </a:prstGeom>
        </p:spPr>
      </p:pic>
      <p:pic>
        <p:nvPicPr>
          <p:cNvPr id="6" name="Picture 5">
            <a:extLst>
              <a:ext uri="{FF2B5EF4-FFF2-40B4-BE49-F238E27FC236}">
                <a16:creationId xmlns:a16="http://schemas.microsoft.com/office/drawing/2014/main" id="{1D55E0C4-8C68-F24C-B253-1D93D9E06350}"/>
              </a:ext>
            </a:extLst>
          </p:cNvPr>
          <p:cNvPicPr>
            <a:picLocks noChangeAspect="1"/>
          </p:cNvPicPr>
          <p:nvPr/>
        </p:nvPicPr>
        <p:blipFill>
          <a:blip r:embed="rId4"/>
          <a:stretch>
            <a:fillRect/>
          </a:stretch>
        </p:blipFill>
        <p:spPr>
          <a:xfrm>
            <a:off x="1922923" y="3868738"/>
            <a:ext cx="3825765" cy="914400"/>
          </a:xfrm>
          <a:prstGeom prst="rect">
            <a:avLst/>
          </a:prstGeom>
        </p:spPr>
      </p:pic>
      <p:pic>
        <p:nvPicPr>
          <p:cNvPr id="7" name="Picture 6">
            <a:extLst>
              <a:ext uri="{FF2B5EF4-FFF2-40B4-BE49-F238E27FC236}">
                <a16:creationId xmlns:a16="http://schemas.microsoft.com/office/drawing/2014/main" id="{6B88C943-A696-6B47-B004-AD4112E254ED}"/>
              </a:ext>
            </a:extLst>
          </p:cNvPr>
          <p:cNvPicPr>
            <a:picLocks noChangeAspect="1"/>
          </p:cNvPicPr>
          <p:nvPr/>
        </p:nvPicPr>
        <p:blipFill>
          <a:blip r:embed="rId5"/>
          <a:stretch>
            <a:fillRect/>
          </a:stretch>
        </p:blipFill>
        <p:spPr>
          <a:xfrm>
            <a:off x="6836254" y="4487863"/>
            <a:ext cx="3479800" cy="2057400"/>
          </a:xfrm>
          <a:prstGeom prst="rect">
            <a:avLst/>
          </a:prstGeom>
        </p:spPr>
      </p:pic>
      <p:sp>
        <p:nvSpPr>
          <p:cNvPr id="9" name="TextBox 8">
            <a:extLst>
              <a:ext uri="{FF2B5EF4-FFF2-40B4-BE49-F238E27FC236}">
                <a16:creationId xmlns:a16="http://schemas.microsoft.com/office/drawing/2014/main" id="{D79D6B91-F665-7843-B629-598DA7851C33}"/>
              </a:ext>
            </a:extLst>
          </p:cNvPr>
          <p:cNvSpPr txBox="1"/>
          <p:nvPr/>
        </p:nvSpPr>
        <p:spPr>
          <a:xfrm>
            <a:off x="1619877" y="6325864"/>
            <a:ext cx="4672594" cy="369332"/>
          </a:xfrm>
          <a:prstGeom prst="rect">
            <a:avLst/>
          </a:prstGeom>
          <a:noFill/>
        </p:spPr>
        <p:txBody>
          <a:bodyPr wrap="square" rtlCol="0">
            <a:spAutoFit/>
          </a:bodyPr>
          <a:lstStyle/>
          <a:p>
            <a:r>
              <a:rPr lang="en-US" b="1" dirty="0">
                <a:solidFill>
                  <a:srgbClr val="001D5F"/>
                </a:solidFill>
                <a:latin typeface="Helvetica" pitchFamily="2" charset="0"/>
              </a:rPr>
              <a:t>https://</a:t>
            </a:r>
            <a:r>
              <a:rPr lang="en-US" b="1" dirty="0" err="1">
                <a:solidFill>
                  <a:srgbClr val="001D5F"/>
                </a:solidFill>
                <a:latin typeface="Helvetica" pitchFamily="2" charset="0"/>
              </a:rPr>
              <a:t>courses.ibiology.org</a:t>
            </a:r>
            <a:r>
              <a:rPr lang="en-US" b="1" dirty="0">
                <a:solidFill>
                  <a:srgbClr val="001D5F"/>
                </a:solidFill>
                <a:latin typeface="Helvetica" pitchFamily="2" charset="0"/>
              </a:rPr>
              <a:t>/courses</a:t>
            </a:r>
            <a:endParaRPr lang="en-US" dirty="0">
              <a:solidFill>
                <a:srgbClr val="001D5F"/>
              </a:solidFill>
            </a:endParaRPr>
          </a:p>
        </p:txBody>
      </p:sp>
      <p:sp>
        <p:nvSpPr>
          <p:cNvPr id="10" name="Slide Number Placeholder 5">
            <a:extLst>
              <a:ext uri="{FF2B5EF4-FFF2-40B4-BE49-F238E27FC236}">
                <a16:creationId xmlns:a16="http://schemas.microsoft.com/office/drawing/2014/main" id="{AE7C439D-9644-BC40-A195-FE3CC92C649D}"/>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61</a:t>
            </a:fld>
            <a:endParaRPr lang="en-US" dirty="0">
              <a:solidFill>
                <a:srgbClr val="002060"/>
              </a:solidFill>
            </a:endParaRPr>
          </a:p>
        </p:txBody>
      </p:sp>
    </p:spTree>
    <p:extLst>
      <p:ext uri="{BB962C8B-B14F-4D97-AF65-F5344CB8AC3E}">
        <p14:creationId xmlns:p14="http://schemas.microsoft.com/office/powerpoint/2010/main" val="5474375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716F-21A3-EB46-BD37-A32DB148BE94}"/>
              </a:ext>
            </a:extLst>
          </p:cNvPr>
          <p:cNvSpPr>
            <a:spLocks noGrp="1"/>
          </p:cNvSpPr>
          <p:nvPr>
            <p:ph type="title"/>
          </p:nvPr>
        </p:nvSpPr>
        <p:spPr/>
        <p:txBody>
          <a:bodyPr/>
          <a:lstStyle/>
          <a:p>
            <a:r>
              <a:rPr lang="en-US" dirty="0">
                <a:solidFill>
                  <a:srgbClr val="001D5F"/>
                </a:solidFill>
              </a:rPr>
              <a:t>Resource</a:t>
            </a:r>
          </a:p>
        </p:txBody>
      </p:sp>
      <p:sp>
        <p:nvSpPr>
          <p:cNvPr id="10" name="Subtitle 4">
            <a:extLst>
              <a:ext uri="{FF2B5EF4-FFF2-40B4-BE49-F238E27FC236}">
                <a16:creationId xmlns:a16="http://schemas.microsoft.com/office/drawing/2014/main" id="{2BC689DB-727E-3F4A-977C-2957C4456C14}"/>
              </a:ext>
            </a:extLst>
          </p:cNvPr>
          <p:cNvSpPr txBox="1">
            <a:spLocks/>
          </p:cNvSpPr>
          <p:nvPr/>
        </p:nvSpPr>
        <p:spPr>
          <a:xfrm>
            <a:off x="1838326" y="2535193"/>
            <a:ext cx="5014912" cy="2871787"/>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a:defRPr/>
            </a:pPr>
            <a:r>
              <a:rPr lang="en-US" b="1" dirty="0">
                <a:solidFill>
                  <a:srgbClr val="001D5F"/>
                </a:solidFill>
                <a:latin typeface="Helvetica"/>
                <a:cs typeface="Helvetica"/>
              </a:rPr>
              <a:t>Based on </a:t>
            </a:r>
            <a:r>
              <a:rPr lang="en-US" b="1" u="sng" dirty="0">
                <a:solidFill>
                  <a:srgbClr val="001D5F"/>
                </a:solidFill>
                <a:latin typeface="Helvetica"/>
                <a:cs typeface="Helvetica"/>
              </a:rPr>
              <a:t>Experimental Design for Biologists</a:t>
            </a:r>
            <a:r>
              <a:rPr lang="en-US" b="1" dirty="0">
                <a:solidFill>
                  <a:srgbClr val="001D5F"/>
                </a:solidFill>
                <a:latin typeface="Helvetica"/>
                <a:cs typeface="Helvetica"/>
              </a:rPr>
              <a:t> by David J. Glass</a:t>
            </a:r>
          </a:p>
          <a:p>
            <a:pPr>
              <a:defRPr/>
            </a:pPr>
            <a:endParaRPr lang="en-US" b="1" dirty="0">
              <a:solidFill>
                <a:srgbClr val="001D5F"/>
              </a:solidFill>
              <a:latin typeface="Helvetica"/>
              <a:cs typeface="Helvetica"/>
            </a:endParaRPr>
          </a:p>
          <a:p>
            <a:r>
              <a:rPr lang="en-US" b="1" dirty="0">
                <a:solidFill>
                  <a:srgbClr val="001D5F"/>
                </a:solidFill>
                <a:latin typeface="Helvetica"/>
                <a:cs typeface="Helvetica"/>
              </a:rPr>
              <a:t>2nd ed. 2014. Cold Spring Harbor, NY: Cold Spring Harbor Laboratory Press. </a:t>
            </a:r>
          </a:p>
          <a:p>
            <a:endParaRPr lang="en-US" dirty="0">
              <a:solidFill>
                <a:srgbClr val="001D5F"/>
              </a:solidFill>
            </a:endParaRPr>
          </a:p>
        </p:txBody>
      </p:sp>
      <p:pic>
        <p:nvPicPr>
          <p:cNvPr id="11" name="Picture 10">
            <a:extLst>
              <a:ext uri="{FF2B5EF4-FFF2-40B4-BE49-F238E27FC236}">
                <a16:creationId xmlns:a16="http://schemas.microsoft.com/office/drawing/2014/main" id="{2F133DFA-BEE0-774B-8208-446341E02B3D}"/>
              </a:ext>
            </a:extLst>
          </p:cNvPr>
          <p:cNvPicPr>
            <a:picLocks noChangeAspect="1"/>
          </p:cNvPicPr>
          <p:nvPr/>
        </p:nvPicPr>
        <p:blipFill>
          <a:blip r:embed="rId3"/>
          <a:stretch>
            <a:fillRect/>
          </a:stretch>
        </p:blipFill>
        <p:spPr>
          <a:xfrm>
            <a:off x="7450305" y="2142286"/>
            <a:ext cx="2406316" cy="3657600"/>
          </a:xfrm>
          <a:prstGeom prst="rect">
            <a:avLst/>
          </a:prstGeom>
        </p:spPr>
      </p:pic>
      <p:sp>
        <p:nvSpPr>
          <p:cNvPr id="6" name="Slide Number Placeholder 5">
            <a:extLst>
              <a:ext uri="{FF2B5EF4-FFF2-40B4-BE49-F238E27FC236}">
                <a16:creationId xmlns:a16="http://schemas.microsoft.com/office/drawing/2014/main" id="{E214B9FD-27C5-A141-B690-B74712B3A3DA}"/>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62</a:t>
            </a:fld>
            <a:endParaRPr lang="en-US" dirty="0">
              <a:solidFill>
                <a:srgbClr val="002060"/>
              </a:solidFill>
            </a:endParaRPr>
          </a:p>
        </p:txBody>
      </p:sp>
    </p:spTree>
    <p:extLst>
      <p:ext uri="{BB962C8B-B14F-4D97-AF65-F5344CB8AC3E}">
        <p14:creationId xmlns:p14="http://schemas.microsoft.com/office/powerpoint/2010/main" val="916293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0A90-6F9F-E943-8339-57CCC6C9D562}"/>
              </a:ext>
            </a:extLst>
          </p:cNvPr>
          <p:cNvSpPr>
            <a:spLocks noGrp="1"/>
          </p:cNvSpPr>
          <p:nvPr>
            <p:ph type="title"/>
          </p:nvPr>
        </p:nvSpPr>
        <p:spPr/>
        <p:txBody>
          <a:bodyPr>
            <a:normAutofit/>
          </a:bodyPr>
          <a:lstStyle/>
          <a:p>
            <a:r>
              <a:rPr lang="en-US" dirty="0"/>
              <a:t>BGS RCR/SRR Website</a:t>
            </a:r>
            <a:endParaRPr lang="en-US" sz="1400" cap="none" dirty="0"/>
          </a:p>
        </p:txBody>
      </p:sp>
      <p:pic>
        <p:nvPicPr>
          <p:cNvPr id="7" name="Content Placeholder 6">
            <a:extLst>
              <a:ext uri="{FF2B5EF4-FFF2-40B4-BE49-F238E27FC236}">
                <a16:creationId xmlns:a16="http://schemas.microsoft.com/office/drawing/2014/main" id="{24C16814-2523-5746-86E8-0B5D6556C4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3560" y="1752600"/>
            <a:ext cx="8549640" cy="4881739"/>
          </a:xfrm>
        </p:spPr>
      </p:pic>
      <p:sp>
        <p:nvSpPr>
          <p:cNvPr id="5" name="Slide Number Placeholder 5">
            <a:extLst>
              <a:ext uri="{FF2B5EF4-FFF2-40B4-BE49-F238E27FC236}">
                <a16:creationId xmlns:a16="http://schemas.microsoft.com/office/drawing/2014/main" id="{DC16C4C0-6915-C543-95A1-AE06EBF9A341}"/>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63</a:t>
            </a:fld>
            <a:endParaRPr lang="en-US" dirty="0">
              <a:solidFill>
                <a:srgbClr val="002060"/>
              </a:solidFill>
            </a:endParaRPr>
          </a:p>
        </p:txBody>
      </p:sp>
    </p:spTree>
    <p:extLst>
      <p:ext uri="{BB962C8B-B14F-4D97-AF65-F5344CB8AC3E}">
        <p14:creationId xmlns:p14="http://schemas.microsoft.com/office/powerpoint/2010/main" val="18303587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AE4A8-1182-5C4B-8BCA-A7F185FDAEF9}"/>
              </a:ext>
            </a:extLst>
          </p:cNvPr>
          <p:cNvSpPr>
            <a:spLocks noGrp="1"/>
          </p:cNvSpPr>
          <p:nvPr>
            <p:ph type="title"/>
          </p:nvPr>
        </p:nvSpPr>
        <p:spPr/>
        <p:txBody>
          <a:bodyPr/>
          <a:lstStyle/>
          <a:p>
            <a:r>
              <a:rPr lang="en-US" dirty="0"/>
              <a:t>Research Misconduct</a:t>
            </a:r>
          </a:p>
        </p:txBody>
      </p:sp>
      <p:sp>
        <p:nvSpPr>
          <p:cNvPr id="5" name="Content Placeholder 4">
            <a:extLst>
              <a:ext uri="{FF2B5EF4-FFF2-40B4-BE49-F238E27FC236}">
                <a16:creationId xmlns:a16="http://schemas.microsoft.com/office/drawing/2014/main" id="{FF8C3B8A-A61B-4D49-99BD-1E219147220C}"/>
              </a:ext>
            </a:extLst>
          </p:cNvPr>
          <p:cNvSpPr>
            <a:spLocks noGrp="1"/>
          </p:cNvSpPr>
          <p:nvPr>
            <p:ph idx="1"/>
          </p:nvPr>
        </p:nvSpPr>
        <p:spPr/>
        <p:txBody>
          <a:bodyPr>
            <a:normAutofit/>
          </a:bodyPr>
          <a:lstStyle/>
          <a:p>
            <a:r>
              <a:rPr lang="en-US" dirty="0">
                <a:solidFill>
                  <a:srgbClr val="001D5F"/>
                </a:solidFill>
              </a:rPr>
              <a:t>Fabrication </a:t>
            </a:r>
            <a:r>
              <a:rPr lang="en-US" dirty="0">
                <a:solidFill>
                  <a:srgbClr val="002060"/>
                </a:solidFill>
              </a:rPr>
              <a:t>- Making up data or results and recording or reporting 			them.</a:t>
            </a:r>
          </a:p>
          <a:p>
            <a:endParaRPr lang="en-US" dirty="0">
              <a:solidFill>
                <a:srgbClr val="001D5F"/>
              </a:solidFill>
            </a:endParaRPr>
          </a:p>
          <a:p>
            <a:r>
              <a:rPr lang="en-US" dirty="0">
                <a:solidFill>
                  <a:srgbClr val="001D5F"/>
                </a:solidFill>
              </a:rPr>
              <a:t>Falsification - </a:t>
            </a:r>
            <a:r>
              <a:rPr lang="en-US" dirty="0">
                <a:solidFill>
                  <a:srgbClr val="C00000"/>
                </a:solidFill>
              </a:rPr>
              <a:t>Manipulating</a:t>
            </a:r>
            <a:r>
              <a:rPr lang="en-US" dirty="0">
                <a:solidFill>
                  <a:srgbClr val="002060"/>
                </a:solidFill>
              </a:rPr>
              <a:t> research materials, equipment, or 				processes, or changing or </a:t>
            </a:r>
            <a:r>
              <a:rPr lang="en-US" dirty="0">
                <a:solidFill>
                  <a:srgbClr val="C00000"/>
                </a:solidFill>
              </a:rPr>
              <a:t>omitting</a:t>
            </a:r>
            <a:r>
              <a:rPr lang="en-US" dirty="0">
                <a:solidFill>
                  <a:srgbClr val="002060"/>
                </a:solidFill>
              </a:rPr>
              <a:t> data or results such 			that the research is not accurately represented in the 			research record.</a:t>
            </a:r>
          </a:p>
          <a:p>
            <a:endParaRPr lang="en-US" dirty="0">
              <a:solidFill>
                <a:srgbClr val="001D5F"/>
              </a:solidFill>
            </a:endParaRPr>
          </a:p>
          <a:p>
            <a:r>
              <a:rPr lang="en-US" dirty="0">
                <a:solidFill>
                  <a:srgbClr val="001D5F"/>
                </a:solidFill>
              </a:rPr>
              <a:t>Plagiarism </a:t>
            </a:r>
            <a:r>
              <a:rPr lang="en-US" dirty="0">
                <a:solidFill>
                  <a:srgbClr val="002060"/>
                </a:solidFill>
                <a:latin typeface="Century Gothic" charset="0"/>
              </a:rPr>
              <a:t>- </a:t>
            </a:r>
            <a:r>
              <a:rPr lang="en-US" dirty="0">
                <a:solidFill>
                  <a:srgbClr val="002060"/>
                </a:solidFill>
              </a:rPr>
              <a:t>The appropriation of another person’s ideas, processes, 			results, or words without giving appropriate credit.</a:t>
            </a:r>
          </a:p>
          <a:p>
            <a:pPr marL="114300" indent="0">
              <a:buNone/>
            </a:pPr>
            <a:endParaRPr lang="en-US" dirty="0">
              <a:solidFill>
                <a:srgbClr val="001D5F"/>
              </a:solidFill>
            </a:endParaRPr>
          </a:p>
        </p:txBody>
      </p:sp>
      <p:sp>
        <p:nvSpPr>
          <p:cNvPr id="9" name="Rounded Rectangle 8">
            <a:extLst>
              <a:ext uri="{FF2B5EF4-FFF2-40B4-BE49-F238E27FC236}">
                <a16:creationId xmlns:a16="http://schemas.microsoft.com/office/drawing/2014/main" id="{093EF40E-46F8-F643-9E32-B2D87F603411}"/>
              </a:ext>
            </a:extLst>
          </p:cNvPr>
          <p:cNvSpPr/>
          <p:nvPr/>
        </p:nvSpPr>
        <p:spPr>
          <a:xfrm>
            <a:off x="2605080" y="4987555"/>
            <a:ext cx="8946324" cy="811996"/>
          </a:xfrm>
          <a:prstGeom prst="roundRect">
            <a:avLst/>
          </a:prstGeom>
          <a:solidFill>
            <a:srgbClr val="DF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52970930-AA2E-7E4F-BE71-93966681EC3E}"/>
              </a:ext>
            </a:extLst>
          </p:cNvPr>
          <p:cNvSpPr/>
          <p:nvPr/>
        </p:nvSpPr>
        <p:spPr>
          <a:xfrm>
            <a:off x="2761337" y="1635635"/>
            <a:ext cx="8147963" cy="831992"/>
          </a:xfrm>
          <a:prstGeom prst="roundRect">
            <a:avLst/>
          </a:prstGeom>
          <a:solidFill>
            <a:srgbClr val="DF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77A2244-5E94-144D-8338-DE939A4A1C2A}"/>
              </a:ext>
            </a:extLst>
          </p:cNvPr>
          <p:cNvSpPr/>
          <p:nvPr/>
        </p:nvSpPr>
        <p:spPr>
          <a:xfrm>
            <a:off x="2761337" y="2936825"/>
            <a:ext cx="8821063" cy="1581531"/>
          </a:xfrm>
          <a:prstGeom prst="roundRect">
            <a:avLst/>
          </a:prstGeom>
          <a:solidFill>
            <a:srgbClr val="DF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BD4C2512-A65F-1E4D-A7A6-F519CB2282F8}"/>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7</a:t>
            </a:fld>
            <a:endParaRPr lang="en-US" dirty="0">
              <a:solidFill>
                <a:srgbClr val="002060"/>
              </a:solidFill>
            </a:endParaRPr>
          </a:p>
        </p:txBody>
      </p:sp>
    </p:spTree>
    <p:extLst>
      <p:ext uri="{BB962C8B-B14F-4D97-AF65-F5344CB8AC3E}">
        <p14:creationId xmlns:p14="http://schemas.microsoft.com/office/powerpoint/2010/main" val="27679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1C83-AE50-D043-99E3-B6EC8DBDB287}"/>
              </a:ext>
            </a:extLst>
          </p:cNvPr>
          <p:cNvSpPr>
            <a:spLocks noGrp="1"/>
          </p:cNvSpPr>
          <p:nvPr>
            <p:ph type="title"/>
          </p:nvPr>
        </p:nvSpPr>
        <p:spPr/>
        <p:txBody>
          <a:bodyPr/>
          <a:lstStyle/>
          <a:p>
            <a:r>
              <a:rPr lang="en-US" dirty="0">
                <a:solidFill>
                  <a:srgbClr val="002060"/>
                </a:solidFill>
              </a:rPr>
              <a:t>AI and Plagiarism</a:t>
            </a:r>
          </a:p>
        </p:txBody>
      </p:sp>
      <p:sp>
        <p:nvSpPr>
          <p:cNvPr id="4" name="Rectangle 3">
            <a:extLst>
              <a:ext uri="{FF2B5EF4-FFF2-40B4-BE49-F238E27FC236}">
                <a16:creationId xmlns:a16="http://schemas.microsoft.com/office/drawing/2014/main" id="{F1DB7E9F-B900-714C-B7D0-923B01F08BD0}"/>
              </a:ext>
            </a:extLst>
          </p:cNvPr>
          <p:cNvSpPr/>
          <p:nvPr/>
        </p:nvSpPr>
        <p:spPr>
          <a:xfrm>
            <a:off x="1534281" y="3137816"/>
            <a:ext cx="9082007" cy="1569660"/>
          </a:xfrm>
          <a:prstGeom prst="rect">
            <a:avLst/>
          </a:prstGeom>
          <a:solidFill>
            <a:schemeClr val="bg1"/>
          </a:solidFill>
        </p:spPr>
        <p:txBody>
          <a:bodyPr wrap="square">
            <a:spAutoFit/>
          </a:bodyPr>
          <a:lstStyle/>
          <a:p>
            <a:r>
              <a:rPr lang="en-US" sz="3200" b="1" dirty="0">
                <a:solidFill>
                  <a:srgbClr val="002060"/>
                </a:solidFill>
              </a:rPr>
              <a:t>Using content generated by generative AI</a:t>
            </a:r>
            <a:r>
              <a:rPr lang="en-US" sz="3200" dirty="0">
                <a:solidFill>
                  <a:srgbClr val="002060"/>
                </a:solidFill>
              </a:rPr>
              <a:t> </a:t>
            </a:r>
            <a:r>
              <a:rPr lang="en-US" sz="3200" b="1" dirty="0">
                <a:solidFill>
                  <a:srgbClr val="002060"/>
                </a:solidFill>
              </a:rPr>
              <a:t>in any context without providing clear and proper attribution of its origins is plagiarism</a:t>
            </a:r>
            <a:r>
              <a:rPr lang="en-US" sz="3200" dirty="0">
                <a:solidFill>
                  <a:srgbClr val="002060"/>
                </a:solidFill>
              </a:rPr>
              <a:t>. </a:t>
            </a:r>
            <a:endParaRPr lang="en-US" sz="3200" dirty="0">
              <a:solidFill>
                <a:srgbClr val="002060"/>
              </a:solidFill>
              <a:effectLst/>
            </a:endParaRPr>
          </a:p>
        </p:txBody>
      </p:sp>
    </p:spTree>
    <p:extLst>
      <p:ext uri="{BB962C8B-B14F-4D97-AF65-F5344CB8AC3E}">
        <p14:creationId xmlns:p14="http://schemas.microsoft.com/office/powerpoint/2010/main" val="3510716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41B8-B55E-8449-A2AE-58FA2D1761A8}"/>
              </a:ext>
            </a:extLst>
          </p:cNvPr>
          <p:cNvSpPr>
            <a:spLocks noGrp="1"/>
          </p:cNvSpPr>
          <p:nvPr>
            <p:ph type="title"/>
          </p:nvPr>
        </p:nvSpPr>
        <p:spPr/>
        <p:txBody>
          <a:bodyPr/>
          <a:lstStyle/>
          <a:p>
            <a:r>
              <a:rPr lang="en-US" dirty="0"/>
              <a:t>Research Misconduct</a:t>
            </a:r>
          </a:p>
        </p:txBody>
      </p:sp>
      <p:sp>
        <p:nvSpPr>
          <p:cNvPr id="3" name="Content Placeholder 2">
            <a:extLst>
              <a:ext uri="{FF2B5EF4-FFF2-40B4-BE49-F238E27FC236}">
                <a16:creationId xmlns:a16="http://schemas.microsoft.com/office/drawing/2014/main" id="{97CBD9D0-4C04-7F4A-9A20-146BBF44D565}"/>
              </a:ext>
            </a:extLst>
          </p:cNvPr>
          <p:cNvSpPr>
            <a:spLocks noGrp="1"/>
          </p:cNvSpPr>
          <p:nvPr>
            <p:ph idx="1"/>
          </p:nvPr>
        </p:nvSpPr>
        <p:spPr/>
        <p:txBody>
          <a:bodyPr>
            <a:normAutofit/>
          </a:bodyPr>
          <a:lstStyle/>
          <a:p>
            <a:r>
              <a:rPr lang="en-US" dirty="0">
                <a:solidFill>
                  <a:srgbClr val="001D5F"/>
                </a:solidFill>
              </a:rPr>
              <a:t>Serious deviation from accepted practices</a:t>
            </a:r>
          </a:p>
          <a:p>
            <a:pPr lvl="1"/>
            <a:endParaRPr lang="en-US" dirty="0">
              <a:solidFill>
                <a:srgbClr val="001D5F"/>
              </a:solidFill>
            </a:endParaRPr>
          </a:p>
          <a:p>
            <a:pPr lvl="1"/>
            <a:r>
              <a:rPr lang="en-US" dirty="0">
                <a:solidFill>
                  <a:srgbClr val="001D5F"/>
                </a:solidFill>
              </a:rPr>
              <a:t>stealing, destroying, or damaging the research property of others with the intent to alter the research record</a:t>
            </a:r>
          </a:p>
          <a:p>
            <a:pPr lvl="1"/>
            <a:endParaRPr lang="en-US" dirty="0">
              <a:solidFill>
                <a:srgbClr val="001D5F"/>
              </a:solidFill>
            </a:endParaRPr>
          </a:p>
          <a:p>
            <a:pPr lvl="1"/>
            <a:r>
              <a:rPr lang="en-US" dirty="0">
                <a:solidFill>
                  <a:srgbClr val="001D5F"/>
                </a:solidFill>
              </a:rPr>
              <a:t>directing or encouraging others to engage in fabrication, falsification or plagiarism</a:t>
            </a:r>
          </a:p>
        </p:txBody>
      </p:sp>
      <p:sp>
        <p:nvSpPr>
          <p:cNvPr id="4" name="Rounded Rectangle 3">
            <a:extLst>
              <a:ext uri="{FF2B5EF4-FFF2-40B4-BE49-F238E27FC236}">
                <a16:creationId xmlns:a16="http://schemas.microsoft.com/office/drawing/2014/main" id="{60AA739D-D679-C449-AA4F-B44AD92D91BC}"/>
              </a:ext>
            </a:extLst>
          </p:cNvPr>
          <p:cNvSpPr/>
          <p:nvPr/>
        </p:nvSpPr>
        <p:spPr>
          <a:xfrm>
            <a:off x="1089764" y="2586039"/>
            <a:ext cx="10321446" cy="700087"/>
          </a:xfrm>
          <a:prstGeom prst="roundRect">
            <a:avLst/>
          </a:prstGeom>
          <a:solidFill>
            <a:srgbClr val="DDDEDD"/>
          </a:solidFill>
          <a:ln>
            <a:solidFill>
              <a:srgbClr val="DF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84DDD3C3-4478-834D-9BAA-95FFCB29D05C}"/>
              </a:ext>
            </a:extLst>
          </p:cNvPr>
          <p:cNvSpPr/>
          <p:nvPr/>
        </p:nvSpPr>
        <p:spPr>
          <a:xfrm>
            <a:off x="1089763" y="3419477"/>
            <a:ext cx="10492637" cy="700087"/>
          </a:xfrm>
          <a:prstGeom prst="roundRect">
            <a:avLst/>
          </a:prstGeom>
          <a:solidFill>
            <a:srgbClr val="DDDEDD"/>
          </a:solidFill>
          <a:ln>
            <a:solidFill>
              <a:srgbClr val="DF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E278B428-D282-8146-BC6F-A4C0F60E6047}"/>
              </a:ext>
            </a:extLst>
          </p:cNvPr>
          <p:cNvSpPr txBox="1">
            <a:spLocks/>
          </p:cNvSpPr>
          <p:nvPr/>
        </p:nvSpPr>
        <p:spPr>
          <a:xfrm>
            <a:off x="9842500" y="64008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84A37A-AFC2-4A01-80A1-FC20F2C0D5BB}" type="slidenum">
              <a:rPr lang="en-US">
                <a:solidFill>
                  <a:srgbClr val="002060"/>
                </a:solidFill>
              </a:rPr>
              <a:pPr/>
              <a:t>9</a:t>
            </a:fld>
            <a:endParaRPr lang="en-US" dirty="0">
              <a:solidFill>
                <a:srgbClr val="002060"/>
              </a:solidFill>
            </a:endParaRPr>
          </a:p>
        </p:txBody>
      </p:sp>
      <p:grpSp>
        <p:nvGrpSpPr>
          <p:cNvPr id="13" name="Group 12">
            <a:extLst>
              <a:ext uri="{FF2B5EF4-FFF2-40B4-BE49-F238E27FC236}">
                <a16:creationId xmlns:a16="http://schemas.microsoft.com/office/drawing/2014/main" id="{36C43446-0641-0746-9742-83A845810A99}"/>
              </a:ext>
            </a:extLst>
          </p:cNvPr>
          <p:cNvGrpSpPr/>
          <p:nvPr/>
        </p:nvGrpSpPr>
        <p:grpSpPr>
          <a:xfrm>
            <a:off x="1848173" y="4424365"/>
            <a:ext cx="8495655" cy="1976436"/>
            <a:chOff x="753400" y="4424365"/>
            <a:chExt cx="8495655" cy="1976436"/>
          </a:xfrm>
        </p:grpSpPr>
        <p:sp>
          <p:nvSpPr>
            <p:cNvPr id="11" name="Rectangle 10">
              <a:extLst>
                <a:ext uri="{FF2B5EF4-FFF2-40B4-BE49-F238E27FC236}">
                  <a16:creationId xmlns:a16="http://schemas.microsoft.com/office/drawing/2014/main" id="{59F2FE92-6482-A64C-9AA2-38B2A6B16ADE}"/>
                </a:ext>
              </a:extLst>
            </p:cNvPr>
            <p:cNvSpPr/>
            <p:nvPr/>
          </p:nvSpPr>
          <p:spPr>
            <a:xfrm>
              <a:off x="753400" y="4424365"/>
              <a:ext cx="8495655" cy="1976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13FA812-8440-1F46-B1C0-63512D55093D}"/>
                </a:ext>
              </a:extLst>
            </p:cNvPr>
            <p:cNvGrpSpPr/>
            <p:nvPr/>
          </p:nvGrpSpPr>
          <p:grpSpPr>
            <a:xfrm>
              <a:off x="829843" y="4644565"/>
              <a:ext cx="8342768" cy="1536037"/>
              <a:chOff x="811078" y="4656802"/>
              <a:chExt cx="8342768" cy="1536037"/>
            </a:xfrm>
          </p:grpSpPr>
          <p:sp>
            <p:nvSpPr>
              <p:cNvPr id="6" name="TextBox 5">
                <a:extLst>
                  <a:ext uri="{FF2B5EF4-FFF2-40B4-BE49-F238E27FC236}">
                    <a16:creationId xmlns:a16="http://schemas.microsoft.com/office/drawing/2014/main" id="{1C2D68A4-281E-1D43-A5DF-8772141743D6}"/>
                  </a:ext>
                </a:extLst>
              </p:cNvPr>
              <p:cNvSpPr txBox="1"/>
              <p:nvPr/>
            </p:nvSpPr>
            <p:spPr>
              <a:xfrm>
                <a:off x="811078" y="4824656"/>
                <a:ext cx="4752814" cy="1200329"/>
              </a:xfrm>
              <a:prstGeom prst="rect">
                <a:avLst/>
              </a:prstGeom>
              <a:noFill/>
            </p:spPr>
            <p:txBody>
              <a:bodyPr wrap="square" rtlCol="0">
                <a:spAutoFit/>
              </a:bodyPr>
              <a:lstStyle/>
              <a:p>
                <a:r>
                  <a:rPr lang="en-US" dirty="0">
                    <a:solidFill>
                      <a:srgbClr val="002060"/>
                    </a:solidFill>
                  </a:rPr>
                  <a:t>Other policies cover misconduct that occurs in the research setting but that does not affect the integrity of the research record:</a:t>
                </a:r>
              </a:p>
            </p:txBody>
          </p:sp>
          <p:sp>
            <p:nvSpPr>
              <p:cNvPr id="8" name="TextBox 7">
                <a:extLst>
                  <a:ext uri="{FF2B5EF4-FFF2-40B4-BE49-F238E27FC236}">
                    <a16:creationId xmlns:a16="http://schemas.microsoft.com/office/drawing/2014/main" id="{AEFED84F-E256-7F42-A0EF-39A2B82CB3AB}"/>
                  </a:ext>
                </a:extLst>
              </p:cNvPr>
              <p:cNvSpPr txBox="1"/>
              <p:nvPr/>
            </p:nvSpPr>
            <p:spPr>
              <a:xfrm>
                <a:off x="6250487" y="4963155"/>
                <a:ext cx="2903359" cy="923330"/>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002060"/>
                    </a:solidFill>
                  </a:rPr>
                  <a:t>misallocation of funds</a:t>
                </a:r>
              </a:p>
              <a:p>
                <a:pPr marL="285750" indent="-285750">
                  <a:buFont typeface="Arial" panose="020B0604020202020204" pitchFamily="34" charset="0"/>
                  <a:buChar char="•"/>
                </a:pPr>
                <a:r>
                  <a:rPr lang="en-US" dirty="0">
                    <a:solidFill>
                      <a:srgbClr val="002060"/>
                    </a:solidFill>
                  </a:rPr>
                  <a:t>sexual harassment</a:t>
                </a:r>
              </a:p>
              <a:p>
                <a:pPr marL="285750" indent="-285750">
                  <a:buFont typeface="Arial" panose="020B0604020202020204" pitchFamily="34" charset="0"/>
                  <a:buChar char="•"/>
                </a:pPr>
                <a:r>
                  <a:rPr lang="en-US" dirty="0">
                    <a:solidFill>
                      <a:srgbClr val="002060"/>
                    </a:solidFill>
                  </a:rPr>
                  <a:t>discrimination</a:t>
                </a:r>
                <a:endParaRPr lang="en-US" dirty="0"/>
              </a:p>
            </p:txBody>
          </p:sp>
          <p:sp>
            <p:nvSpPr>
              <p:cNvPr id="9" name="Right Brace 8">
                <a:extLst>
                  <a:ext uri="{FF2B5EF4-FFF2-40B4-BE49-F238E27FC236}">
                    <a16:creationId xmlns:a16="http://schemas.microsoft.com/office/drawing/2014/main" id="{1AFCCE3A-6829-274C-B2D7-FBBDEFD6E4D5}"/>
                  </a:ext>
                </a:extLst>
              </p:cNvPr>
              <p:cNvSpPr/>
              <p:nvPr/>
            </p:nvSpPr>
            <p:spPr>
              <a:xfrm flipH="1" flipV="1">
                <a:off x="5650015" y="4656802"/>
                <a:ext cx="514350" cy="1536037"/>
              </a:xfrm>
              <a:prstGeom prst="rightBrace">
                <a:avLst/>
              </a:prstGeom>
              <a:ln>
                <a:solidFill>
                  <a:srgbClr val="001D5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r>
                  <a:rPr lang="en-US" dirty="0"/>
                  <a:t> </a:t>
                </a:r>
              </a:p>
            </p:txBody>
          </p:sp>
        </p:grpSp>
      </p:grpSp>
      <p:sp>
        <p:nvSpPr>
          <p:cNvPr id="14" name="Rounded Rectangle 13">
            <a:extLst>
              <a:ext uri="{FF2B5EF4-FFF2-40B4-BE49-F238E27FC236}">
                <a16:creationId xmlns:a16="http://schemas.microsoft.com/office/drawing/2014/main" id="{6A4513DC-887F-A141-9432-693F2E4E0804}"/>
              </a:ext>
            </a:extLst>
          </p:cNvPr>
          <p:cNvSpPr/>
          <p:nvPr/>
        </p:nvSpPr>
        <p:spPr>
          <a:xfrm>
            <a:off x="1676095" y="4339764"/>
            <a:ext cx="8831755" cy="2262514"/>
          </a:xfrm>
          <a:prstGeom prst="roundRect">
            <a:avLst/>
          </a:prstGeom>
          <a:solidFill>
            <a:srgbClr val="DDDEDD"/>
          </a:solidFill>
          <a:ln>
            <a:solidFill>
              <a:srgbClr val="DF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9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5.8|16|18|28.7"/>
</p:tagLst>
</file>

<file path=ppt/tags/tag2.xml><?xml version="1.0" encoding="utf-8"?>
<p:tagLst xmlns:a="http://schemas.openxmlformats.org/drawingml/2006/main" xmlns:r="http://schemas.openxmlformats.org/officeDocument/2006/relationships" xmlns:p="http://schemas.openxmlformats.org/presentationml/2006/main">
  <p:tag name="TIMING" val="|15.9|7.2|15.4|26.5"/>
</p:tagLst>
</file>

<file path=ppt/tags/tag3.xml><?xml version="1.0" encoding="utf-8"?>
<p:tagLst xmlns:a="http://schemas.openxmlformats.org/drawingml/2006/main" xmlns:r="http://schemas.openxmlformats.org/officeDocument/2006/relationships" xmlns:p="http://schemas.openxmlformats.org/presentationml/2006/main">
  <p:tag name="TIMING" val="|45.8|16|18|28.7"/>
</p:tagLst>
</file>

<file path=ppt/tags/tag4.xml><?xml version="1.0" encoding="utf-8"?>
<p:tagLst xmlns:a="http://schemas.openxmlformats.org/drawingml/2006/main" xmlns:r="http://schemas.openxmlformats.org/officeDocument/2006/relationships" xmlns:p="http://schemas.openxmlformats.org/presentationml/2006/main">
  <p:tag name="TIMING" val="|15.1|10.2|3.8|7"/>
</p:tagLst>
</file>

<file path=ppt/tags/tag5.xml><?xml version="1.0" encoding="utf-8"?>
<p:tagLst xmlns:a="http://schemas.openxmlformats.org/drawingml/2006/main" xmlns:r="http://schemas.openxmlformats.org/officeDocument/2006/relationships" xmlns:p="http://schemas.openxmlformats.org/presentationml/2006/main">
  <p:tag name="TIMING" val="|45.8|16|18|28.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Custom 7">
      <a:dk1>
        <a:srgbClr val="000000"/>
      </a:dk1>
      <a:lt1>
        <a:srgbClr val="FFFFFF"/>
      </a:lt1>
      <a:dk2>
        <a:srgbClr val="564B3C"/>
      </a:dk2>
      <a:lt2>
        <a:srgbClr val="A50000"/>
      </a:lt2>
      <a:accent1>
        <a:srgbClr val="001C5E"/>
      </a:accent1>
      <a:accent2>
        <a:srgbClr val="CF543F"/>
      </a:accent2>
      <a:accent3>
        <a:srgbClr val="940018"/>
      </a:accent3>
      <a:accent4>
        <a:srgbClr val="848058"/>
      </a:accent4>
      <a:accent5>
        <a:srgbClr val="E8B54D"/>
      </a:accent5>
      <a:accent6>
        <a:srgbClr val="786C71"/>
      </a:accent6>
      <a:hlink>
        <a:srgbClr val="CCCC00"/>
      </a:hlink>
      <a:folHlink>
        <a:srgbClr val="A50000"/>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30649</TotalTime>
  <Words>8983</Words>
  <Application>Microsoft Macintosh PowerPoint</Application>
  <PresentationFormat>Widescreen</PresentationFormat>
  <Paragraphs>1320</Paragraphs>
  <Slides>63</Slides>
  <Notes>63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ＭＳ Ｐゴシック</vt:lpstr>
      <vt:lpstr>Arial</vt:lpstr>
      <vt:lpstr>Book Antiqua</vt:lpstr>
      <vt:lpstr>Calibri</vt:lpstr>
      <vt:lpstr>Century Gothic</vt:lpstr>
      <vt:lpstr>Helvetica</vt:lpstr>
      <vt:lpstr>Wingdings</vt:lpstr>
      <vt:lpstr>Apothecary</vt:lpstr>
      <vt:lpstr>RCR AND SRR at PENN </vt:lpstr>
      <vt:lpstr>Two Sides of Same Coin - either side you win -</vt:lpstr>
      <vt:lpstr>Goals for today</vt:lpstr>
      <vt:lpstr>YOU as A SCIENTIst</vt:lpstr>
      <vt:lpstr>What Are YOUR PRIMARY GOALs?</vt:lpstr>
      <vt:lpstr>RESEARCH INTEGRITY</vt:lpstr>
      <vt:lpstr>Research Misconduct</vt:lpstr>
      <vt:lpstr>AI and Plagiarism</vt:lpstr>
      <vt:lpstr>Research Misconduct</vt:lpstr>
      <vt:lpstr>Research Misconduct</vt:lpstr>
      <vt:lpstr>Unreliable Research …</vt:lpstr>
      <vt:lpstr>PowerPoint Presentation</vt:lpstr>
      <vt:lpstr>TRAGEDIES</vt:lpstr>
      <vt:lpstr>areas that require Responsible Conduct</vt:lpstr>
      <vt:lpstr>Training in RCR/SRR</vt:lpstr>
      <vt:lpstr>NIH RCR Resources</vt:lpstr>
      <vt:lpstr>PowerPoint Presentation</vt:lpstr>
      <vt:lpstr>PowerPoint Presentation</vt:lpstr>
      <vt:lpstr>BGS RCR/SRR Website</vt:lpstr>
      <vt:lpstr>BGS Career Development Website</vt:lpstr>
      <vt:lpstr>UPENN:  LabArchives - electronic Notebooks -</vt:lpstr>
      <vt:lpstr>DATA MANAGEMENT/Code</vt:lpstr>
      <vt:lpstr>Publishing Images and Image analyses</vt:lpstr>
      <vt:lpstr>NIH:  Data Management and sharing policy (DMSP)</vt:lpstr>
      <vt:lpstr>Laboratory Notebooks</vt:lpstr>
      <vt:lpstr>Laboratory Notebooks</vt:lpstr>
      <vt:lpstr>Quality Control pipeline</vt:lpstr>
      <vt:lpstr>Case Studies</vt:lpstr>
      <vt:lpstr>CASE STUDY</vt:lpstr>
      <vt:lpstr>CASE STUDY</vt:lpstr>
      <vt:lpstr>TRAGEDIES</vt:lpstr>
      <vt:lpstr>CASE STUDY</vt:lpstr>
      <vt:lpstr>CASE STUDY</vt:lpstr>
      <vt:lpstr>RCR TAKEAWAYS</vt:lpstr>
      <vt:lpstr>RCR TAKEAWAYS</vt:lpstr>
      <vt:lpstr>RCR TAKEAWAYS</vt:lpstr>
      <vt:lpstr>RCR TAKEAWAYS</vt:lpstr>
      <vt:lpstr>Ready, Set, Experiment!</vt:lpstr>
      <vt:lpstr>Two Sides of Same Coin - either side you win -</vt:lpstr>
      <vt:lpstr>Reproducibility is foundational but difficult to achieve</vt:lpstr>
      <vt:lpstr>Factors that Affect Reproducibility</vt:lpstr>
      <vt:lpstr>Science Self-Corrects In the Long Term but Not Short term</vt:lpstr>
      <vt:lpstr>YOU as experimentalist</vt:lpstr>
      <vt:lpstr>A Good experimentalist…</vt:lpstr>
      <vt:lpstr>Experiments are Well-Conceived Plans</vt:lpstr>
      <vt:lpstr>PowerPoint Presentation</vt:lpstr>
      <vt:lpstr>PowerPoint Presentation</vt:lpstr>
      <vt:lpstr>PowerPoint Presentation</vt:lpstr>
      <vt:lpstr>What’s in it for you?</vt:lpstr>
      <vt:lpstr>experimental design within BGS</vt:lpstr>
      <vt:lpstr>Courses</vt:lpstr>
      <vt:lpstr>Scientists Perform Science Differently</vt:lpstr>
      <vt:lpstr>Candidacy Exams</vt:lpstr>
      <vt:lpstr>Experimental design…</vt:lpstr>
      <vt:lpstr>It Begins with you</vt:lpstr>
      <vt:lpstr>Science Delivers! Perform Experiments!</vt:lpstr>
      <vt:lpstr>Case studies</vt:lpstr>
      <vt:lpstr>Small Groups</vt:lpstr>
      <vt:lpstr>LOOK FOR THIS</vt:lpstr>
      <vt:lpstr>PowerPoint Presentation</vt:lpstr>
      <vt:lpstr>Resource</vt:lpstr>
      <vt:lpstr>Resource</vt:lpstr>
      <vt:lpstr>BGS RCR/SRR Website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Kurt A. Engleka</cp:lastModifiedBy>
  <cp:revision>425</cp:revision>
  <dcterms:created xsi:type="dcterms:W3CDTF">2014-09-16T21:28:43Z</dcterms:created>
  <dcterms:modified xsi:type="dcterms:W3CDTF">2024-08-19T19:19:51Z</dcterms:modified>
</cp:coreProperties>
</file>