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3276" r:id="rId6"/>
    <p:sldId id="3278" r:id="rId7"/>
    <p:sldId id="3283" r:id="rId8"/>
    <p:sldId id="3286" r:id="rId9"/>
    <p:sldId id="3280" r:id="rId10"/>
    <p:sldId id="3287" r:id="rId11"/>
    <p:sldId id="3285" r:id="rId12"/>
    <p:sldId id="3281" r:id="rId13"/>
    <p:sldId id="328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3E1"/>
    <a:srgbClr val="1F538F"/>
    <a:srgbClr val="EAEAEA"/>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2" autoAdjust="0"/>
    <p:restoredTop sz="83478"/>
  </p:normalViewPr>
  <p:slideViewPr>
    <p:cSldViewPr snapToGrid="0" showGuides="1">
      <p:cViewPr varScale="1">
        <p:scale>
          <a:sx n="56" d="100"/>
          <a:sy n="56" d="100"/>
        </p:scale>
        <p:origin x="9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12/08/2024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not be a resource heavy talk, you will get a lot more in-depth information about that in the week to come, this will more so be unsolicited advice </a:t>
            </a:r>
            <a:r>
              <a:rPr lang="en-US" dirty="0" err="1"/>
              <a:t>thatI</a:t>
            </a:r>
            <a:r>
              <a:rPr lang="en-US" dirty="0"/>
              <a:t> would tell myself if I were in your seat again. </a:t>
            </a:r>
          </a:p>
        </p:txBody>
      </p:sp>
      <p:sp>
        <p:nvSpPr>
          <p:cNvPr id="4" name="Slide Number Placeholder 3"/>
          <p:cNvSpPr>
            <a:spLocks noGrp="1"/>
          </p:cNvSpPr>
          <p:nvPr>
            <p:ph type="sldNum" sz="quarter" idx="5"/>
          </p:nvPr>
        </p:nvSpPr>
        <p:spPr/>
        <p:txBody>
          <a:bodyPr/>
          <a:lstStyle/>
          <a:p>
            <a:fld id="{05E21C0D-9E07-4C74-9A59-193F61F62892}" type="slidenum">
              <a:rPr lang="en-GB" smtClean="0"/>
              <a:t>2</a:t>
            </a:fld>
            <a:endParaRPr lang="en-GB"/>
          </a:p>
        </p:txBody>
      </p:sp>
    </p:spTree>
    <p:extLst>
      <p:ext uri="{BB962C8B-B14F-4D97-AF65-F5344CB8AC3E}">
        <p14:creationId xmlns:p14="http://schemas.microsoft.com/office/powerpoint/2010/main" val="35372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stages built in that naturally scaffold your experience (coursework, candidacy exam, applying for independent grants, writing papers, preparing to defend) </a:t>
            </a:r>
          </a:p>
          <a:p>
            <a:r>
              <a:rPr lang="en-US" dirty="0"/>
              <a:t>You will learn to succeed despite many responsibilities </a:t>
            </a:r>
          </a:p>
          <a:p>
            <a:pPr marL="422550" lvl="1" indent="-285750">
              <a:lnSpc>
                <a:spcPct val="90000"/>
              </a:lnSpc>
            </a:pPr>
            <a:r>
              <a:rPr lang="en-US" dirty="0"/>
              <a:t>Directing your own thesis work</a:t>
            </a:r>
          </a:p>
          <a:p>
            <a:pPr marL="422550" lvl="1" indent="-285750">
              <a:lnSpc>
                <a:spcPct val="90000"/>
              </a:lnSpc>
            </a:pPr>
            <a:r>
              <a:rPr lang="en-US" dirty="0"/>
              <a:t>Family and friend commitments </a:t>
            </a:r>
          </a:p>
          <a:p>
            <a:pPr marL="422550" lvl="1" indent="-285750">
              <a:lnSpc>
                <a:spcPct val="90000"/>
              </a:lnSpc>
            </a:pPr>
            <a:r>
              <a:rPr lang="en-US" dirty="0"/>
              <a:t>Volunteer/outreach (professional engagements) </a:t>
            </a:r>
          </a:p>
          <a:p>
            <a:pPr marL="422550" lvl="1" indent="-285750">
              <a:lnSpc>
                <a:spcPct val="90000"/>
              </a:lnSpc>
            </a:pPr>
            <a:r>
              <a:rPr lang="en-US" dirty="0"/>
              <a:t>Financial responsibility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learn to work with many different types of people who all care deeply about their jobs and at time are all stretched thin (kind of a low stake, high stress environment where everyone is emotionally tied to the outcome) </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3</a:t>
            </a:fld>
            <a:endParaRPr lang="en-GB"/>
          </a:p>
        </p:txBody>
      </p:sp>
    </p:spTree>
    <p:extLst>
      <p:ext uri="{BB962C8B-B14F-4D97-AF65-F5344CB8AC3E}">
        <p14:creationId xmlns:p14="http://schemas.microsoft.com/office/powerpoint/2010/main" val="198384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in the obligations- go to class, talk to your TA’s, ask questions, talk to faculty when they’re teaching classes, volunteer to present at seminars, go to seminars, help with organizing events within and outside your grad group, mentor a student. </a:t>
            </a:r>
          </a:p>
          <a:p>
            <a:endParaRPr lang="en-US" dirty="0"/>
          </a:p>
          <a:p>
            <a:r>
              <a:rPr lang="en-US" dirty="0"/>
              <a:t>Be professional- treat your colleagues with respect, treat your rotation mentor with respect. Show up, do the work, do not come in assuming you know everything. Come in with an attitude to learn </a:t>
            </a:r>
          </a:p>
          <a:p>
            <a:endParaRPr lang="en-US" dirty="0"/>
          </a:p>
          <a:p>
            <a:r>
              <a:rPr lang="en-US" dirty="0"/>
              <a:t>Self care- create a routine that works for you! Smarter not harder- how many hours of sleep do you need? Does exercise help? Meal prepping? Budgeting so you can spend money to make your life easier? </a:t>
            </a:r>
          </a:p>
        </p:txBody>
      </p:sp>
      <p:sp>
        <p:nvSpPr>
          <p:cNvPr id="4" name="Slide Number Placeholder 3"/>
          <p:cNvSpPr>
            <a:spLocks noGrp="1"/>
          </p:cNvSpPr>
          <p:nvPr>
            <p:ph type="sldNum" sz="quarter" idx="5"/>
          </p:nvPr>
        </p:nvSpPr>
        <p:spPr/>
        <p:txBody>
          <a:bodyPr/>
          <a:lstStyle/>
          <a:p>
            <a:fld id="{05E21C0D-9E07-4C74-9A59-193F61F62892}" type="slidenum">
              <a:rPr lang="en-GB" smtClean="0"/>
              <a:t>5</a:t>
            </a:fld>
            <a:endParaRPr lang="en-GB"/>
          </a:p>
        </p:txBody>
      </p:sp>
    </p:spTree>
    <p:extLst>
      <p:ext uri="{BB962C8B-B14F-4D97-AF65-F5344CB8AC3E}">
        <p14:creationId xmlns:p14="http://schemas.microsoft.com/office/powerpoint/2010/main" val="425591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forget that you are at an Ivy league institution with a large endowment and lots of brain power at your disposal. Many places to ask for help. Money is often there if use is justifiable. </a:t>
            </a:r>
          </a:p>
          <a:p>
            <a:endParaRPr lang="en-US" dirty="0"/>
          </a:p>
          <a:p>
            <a:r>
              <a:rPr lang="en-US" dirty="0"/>
              <a:t>Penn Carey School of law </a:t>
            </a:r>
          </a:p>
        </p:txBody>
      </p:sp>
      <p:sp>
        <p:nvSpPr>
          <p:cNvPr id="4" name="Slide Number Placeholder 3"/>
          <p:cNvSpPr>
            <a:spLocks noGrp="1"/>
          </p:cNvSpPr>
          <p:nvPr>
            <p:ph type="sldNum" sz="quarter" idx="5"/>
          </p:nvPr>
        </p:nvSpPr>
        <p:spPr/>
        <p:txBody>
          <a:bodyPr/>
          <a:lstStyle/>
          <a:p>
            <a:fld id="{05E21C0D-9E07-4C74-9A59-193F61F62892}" type="slidenum">
              <a:rPr lang="en-GB" smtClean="0"/>
              <a:t>7</a:t>
            </a:fld>
            <a:endParaRPr lang="en-GB"/>
          </a:p>
        </p:txBody>
      </p:sp>
    </p:spTree>
    <p:extLst>
      <p:ext uri="{BB962C8B-B14F-4D97-AF65-F5344CB8AC3E}">
        <p14:creationId xmlns:p14="http://schemas.microsoft.com/office/powerpoint/2010/main" val="293278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pay state tax- get a signed letter saying you are a research fellow and that you do research to fulfill a graduation requirement, not as a service to the university </a:t>
            </a:r>
          </a:p>
          <a:p>
            <a:endParaRPr lang="en-US" dirty="0"/>
          </a:p>
          <a:p>
            <a:r>
              <a:rPr lang="en-US" dirty="0"/>
              <a:t>Estimated tax- withhold about 250-350 dollars per month. You can calculate your estimated tax payment online to ball park it. Just do your best, set calendar reminders, make the estimated tax payments and keep records of them! </a:t>
            </a:r>
          </a:p>
          <a:p>
            <a:endParaRPr lang="en-US" dirty="0"/>
          </a:p>
          <a:p>
            <a:r>
              <a:rPr lang="en-US" dirty="0"/>
              <a:t>Budgeting can be challenging because costs like rent, food, utilities, fuel go up. 50-30-20 rule doesn’t always work. Do not go cheaper in rent if it means compromising your safety. Facebook has been a good place to interview random roommates. </a:t>
            </a:r>
          </a:p>
        </p:txBody>
      </p:sp>
      <p:sp>
        <p:nvSpPr>
          <p:cNvPr id="4" name="Slide Number Placeholder 3"/>
          <p:cNvSpPr>
            <a:spLocks noGrp="1"/>
          </p:cNvSpPr>
          <p:nvPr>
            <p:ph type="sldNum" sz="quarter" idx="5"/>
          </p:nvPr>
        </p:nvSpPr>
        <p:spPr/>
        <p:txBody>
          <a:bodyPr/>
          <a:lstStyle/>
          <a:p>
            <a:fld id="{05E21C0D-9E07-4C74-9A59-193F61F62892}" type="slidenum">
              <a:rPr lang="en-GB" smtClean="0"/>
              <a:t>8</a:t>
            </a:fld>
            <a:endParaRPr lang="en-GB"/>
          </a:p>
        </p:txBody>
      </p:sp>
    </p:spTree>
    <p:extLst>
      <p:ext uri="{BB962C8B-B14F-4D97-AF65-F5344CB8AC3E}">
        <p14:creationId xmlns:p14="http://schemas.microsoft.com/office/powerpoint/2010/main" val="129242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4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4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2555C37E-A1C6-4459-9E67-8F853AD043DA}" type="datetime4">
              <a:rPr lang="en-US" smtClean="0"/>
              <a:pPr/>
              <a:t>August 12,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075133346" name="Picture 7" descr="{&quot;templafy&quot;:{&quot;id&quot;:&quot;30901234-f399-4a94-9bd1-5eabdf747fc7&quot;}}"/>
          <p:cNvPicPr>
            <a:picLocks noChangeAspect="1"/>
          </p:cNvPicPr>
          <p:nvPr/>
        </p:nvPicPr>
        <p:blipFill>
          <a:blip r:embed="rId5"/>
          <a:stretch>
            <a:fillRect/>
          </a:stretch>
        </p:blipFill>
        <p:spPr>
          <a:xfrm>
            <a:off x="730799" y="699175"/>
            <a:ext cx="4322438" cy="725487"/>
          </a:xfrm>
          <a:prstGeom prst="rect">
            <a:avLst/>
          </a:prstGeom>
        </p:spPr>
      </p:pic>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b4eea74-9d13-4e44-9b2c-0f08819b6c97&quot;}}">
            <a:extLst>
              <a:ext uri="{FF2B5EF4-FFF2-40B4-BE49-F238E27FC236}">
                <a16:creationId xmlns:a16="http://schemas.microsoft.com/office/drawing/2014/main" id="{F9DD6C23-C8F9-1547-9614-BEBD6DAFD0D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1900549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2a703fa-8259-4557-962d-ab582f2249cc&quot;}}">
            <a:extLst>
              <a:ext uri="{FF2B5EF4-FFF2-40B4-BE49-F238E27FC236}">
                <a16:creationId xmlns:a16="http://schemas.microsoft.com/office/drawing/2014/main" id="{EBCD5668-E220-BAC0-653D-1464F201089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56027230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H">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78e4b136-0ecb-418f-b7bb-760dc4515bda&quot;}}">
            <a:extLst>
              <a:ext uri="{FF2B5EF4-FFF2-40B4-BE49-F238E27FC236}">
                <a16:creationId xmlns:a16="http://schemas.microsoft.com/office/drawing/2014/main" id="{91EF78B0-9F03-F314-B042-2A9C780D80D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388349347"/>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B530299-CA6B-4E8C-BCCE-DD62263A5EED}"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66101650"/>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78300702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85974977"/>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17619390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FB0A5DFB-6244-4115-A7AB-7C97339F6AD2}"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893757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129706699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070561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4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4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2555C37E-A1C6-4459-9E67-8F853AD043DA}" type="datetime4">
              <a:rPr lang="en-US" smtClean="0"/>
              <a:pPr/>
              <a:t>August 12,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4908128" name="Picture 5" descr="{&quot;templafy&quot;:{&quot;id&quot;:&quot;727798fb-93ec-4ae5-a5bd-5308d7c40665&quot;}}"/>
          <p:cNvPicPr>
            <a:picLocks noChangeAspect="1"/>
          </p:cNvPicPr>
          <p:nvPr/>
        </p:nvPicPr>
        <p:blipFill>
          <a:blip r:embed="rId5"/>
          <a:stretch>
            <a:fillRect/>
          </a:stretch>
        </p:blipFill>
        <p:spPr>
          <a:xfrm>
            <a:off x="737770" y="702906"/>
            <a:ext cx="4322438"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487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740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330623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August 12, 2024</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24611342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251"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047"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August 12,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f6daa306-ad96-40f4-82cd-fef5cf89adf4&quot;}}">
            <a:extLst>
              <a:ext uri="{FF2B5EF4-FFF2-40B4-BE49-F238E27FC236}">
                <a16:creationId xmlns:a16="http://schemas.microsoft.com/office/drawing/2014/main" id="{1730DDFB-184E-CE5B-13B1-2A6F3A06ACE8}"/>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5646296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August 12,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10678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August 12,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r>
              <a:rPr lang="en-US" dirty="0"/>
              <a:t>Click to edit Master title style</a:t>
            </a:r>
            <a:endParaRPr lang="en-GB" dirty="0"/>
          </a:p>
        </p:txBody>
      </p:sp>
      <p:sp>
        <p:nvSpPr>
          <p:cNvPr id="4" name="Footers" descr="{&quot;templafy&quot;:{&quot;id&quot;:&quot;fe8e1a07-4725-46e9-b27d-111515b6a4b0&quot;}}">
            <a:extLst>
              <a:ext uri="{FF2B5EF4-FFF2-40B4-BE49-F238E27FC236}">
                <a16:creationId xmlns:a16="http://schemas.microsoft.com/office/drawing/2014/main" id="{F9EC4DD8-B03D-E94C-E682-0A9B26DCBF8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4092619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August 12,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14611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9728241"/>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047"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27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084798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197DF7FC-2311-4E03-AAFE-2DADE0839E10}" type="datetime4">
              <a:rPr lang="en-US" smtClean="0"/>
              <a:pPr/>
              <a:t>August 12,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862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802c32aa-2e79-485b-8fd7-9e826bb7a9c4&quot;}}">
            <a:extLst>
              <a:ext uri="{FF2B5EF4-FFF2-40B4-BE49-F238E27FC236}">
                <a16:creationId xmlns:a16="http://schemas.microsoft.com/office/drawing/2014/main" id="{EDC4708C-CD54-B7F2-D805-7C44F6F2B07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79422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4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4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2555C37E-A1C6-4459-9E67-8F853AD043DA}" type="datetime4">
              <a:rPr lang="en-US" smtClean="0"/>
              <a:pPr/>
              <a:t>August 12, 2024</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37974633" name="Picture 5" descr="{&quot;templafy&quot;:{&quot;id&quot;:&quot;539ce546-0ecd-4010-9fa9-987f56adaa25&quot;}}"/>
          <p:cNvPicPr>
            <a:picLocks noChangeAspect="1"/>
          </p:cNvPicPr>
          <p:nvPr/>
        </p:nvPicPr>
        <p:blipFill>
          <a:blip r:embed="rId5"/>
          <a:stretch>
            <a:fillRect/>
          </a:stretch>
        </p:blipFill>
        <p:spPr>
          <a:xfrm>
            <a:off x="737770" y="702906"/>
            <a:ext cx="4322438" cy="725487"/>
          </a:xfrm>
          <a:prstGeom prst="rect">
            <a:avLst/>
          </a:prstGeom>
        </p:spPr>
      </p:pic>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48192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0649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13974de5-8cef-4d59-abfb-72071ca5e6dc&quot;}}">
            <a:extLst>
              <a:ext uri="{FF2B5EF4-FFF2-40B4-BE49-F238E27FC236}">
                <a16:creationId xmlns:a16="http://schemas.microsoft.com/office/drawing/2014/main" id="{82A8297C-CDDC-2966-C397-33725EE8D10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89076601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570"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7"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1797"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endParaRPr lang="en-GB" dirty="0"/>
          </a:p>
        </p:txBody>
      </p:sp>
      <p:sp>
        <p:nvSpPr>
          <p:cNvPr id="6" name="Footers" descr="{&quot;templafy&quot;:{&quot;id&quot;:&quot;4708fec4-619c-41a6-a13a-61ee0ada3da4&quot;}}">
            <a:extLst>
              <a:ext uri="{FF2B5EF4-FFF2-40B4-BE49-F238E27FC236}">
                <a16:creationId xmlns:a16="http://schemas.microsoft.com/office/drawing/2014/main" id="{D09B7859-4BFA-0D77-C7FF-EF07F041045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646066893"/>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1753967541"/>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9f113c1b-1e68-4d5d-9404-b1c9682e1dc7&quot;}}">
            <a:extLst>
              <a:ext uri="{FF2B5EF4-FFF2-40B4-BE49-F238E27FC236}">
                <a16:creationId xmlns:a16="http://schemas.microsoft.com/office/drawing/2014/main" id="{E089BA30-0544-BB92-B27F-1E09FDA031B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16961744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348230607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userDrawn="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195613105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4aaff1e3-4aeb-4ab6-970c-e6644a7151c2&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92876128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1434325916"/>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5701762b-2ddd-415c-9f10-2849eeb3ef06&quot;}}">
            <a:extLst>
              <a:ext uri="{FF2B5EF4-FFF2-40B4-BE49-F238E27FC236}">
                <a16:creationId xmlns:a16="http://schemas.microsoft.com/office/drawing/2014/main" id="{E437CE73-48A8-6501-39C1-A1E43A2B917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21398609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6f27a5ea-5194-4474-8f5a-b0c8f65deb8e&quot;}}">
            <a:extLst>
              <a:ext uri="{FF2B5EF4-FFF2-40B4-BE49-F238E27FC236}">
                <a16:creationId xmlns:a16="http://schemas.microsoft.com/office/drawing/2014/main" id="{6D57E22F-014A-FDF5-8749-C999CC6D20A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69888123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79152259"/>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73743555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1333805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984639071"/>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27029257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grpSp>
        <p:nvGrpSpPr>
          <p:cNvPr id="3" name="Group 2">
            <a:extLst>
              <a:ext uri="{FF2B5EF4-FFF2-40B4-BE49-F238E27FC236}">
                <a16:creationId xmlns:a16="http://schemas.microsoft.com/office/drawing/2014/main" id="{32226A66-5DC3-953F-2B42-68A9AAEE705B}"/>
              </a:ext>
            </a:extLst>
          </p:cNvPr>
          <p:cNvGrpSpPr/>
          <p:nvPr userDrawn="1"/>
        </p:nvGrpSpPr>
        <p:grpSpPr>
          <a:xfrm>
            <a:off x="4724397" y="3211027"/>
            <a:ext cx="2743202" cy="435946"/>
            <a:chOff x="728662" y="709353"/>
            <a:chExt cx="2743202" cy="435946"/>
          </a:xfrm>
        </p:grpSpPr>
        <p:pic>
          <p:nvPicPr>
            <p:cNvPr id="4" name="Picture 3">
              <a:extLst>
                <a:ext uri="{FF2B5EF4-FFF2-40B4-BE49-F238E27FC236}">
                  <a16:creationId xmlns:a16="http://schemas.microsoft.com/office/drawing/2014/main" id="{C344384E-4AF3-B4A4-F189-409E7C8A0413}"/>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728662" y="709353"/>
              <a:ext cx="381588" cy="435946"/>
            </a:xfrm>
            <a:prstGeom prst="rect">
              <a:avLst/>
            </a:prstGeom>
          </p:spPr>
        </p:pic>
        <p:sp>
          <p:nvSpPr>
            <p:cNvPr id="5" name="Freeform 33">
              <a:extLst>
                <a:ext uri="{FF2B5EF4-FFF2-40B4-BE49-F238E27FC236}">
                  <a16:creationId xmlns:a16="http://schemas.microsoft.com/office/drawing/2014/main" id="{0DE36B48-2DFA-C617-11D3-E6301B89EAC4}"/>
                </a:ext>
              </a:extLst>
            </p:cNvPr>
            <p:cNvSpPr>
              <a:spLocks noEditPoints="1"/>
            </p:cNvSpPr>
            <p:nvPr/>
          </p:nvSpPr>
          <p:spPr bwMode="auto">
            <a:xfrm>
              <a:off x="1222376" y="709353"/>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41361873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7"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C">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grpSp>
        <p:nvGrpSpPr>
          <p:cNvPr id="8" name="Group 7">
            <a:extLst>
              <a:ext uri="{FF2B5EF4-FFF2-40B4-BE49-F238E27FC236}">
                <a16:creationId xmlns:a16="http://schemas.microsoft.com/office/drawing/2014/main" id="{E713D132-8C61-C600-AFB3-F62335C60208}"/>
              </a:ext>
            </a:extLst>
          </p:cNvPr>
          <p:cNvGrpSpPr/>
          <p:nvPr userDrawn="1"/>
        </p:nvGrpSpPr>
        <p:grpSpPr>
          <a:xfrm>
            <a:off x="4724397" y="3211027"/>
            <a:ext cx="2743202" cy="435946"/>
            <a:chOff x="4724397" y="3211027"/>
            <a:chExt cx="2743202" cy="435946"/>
          </a:xfrm>
        </p:grpSpPr>
        <p:pic>
          <p:nvPicPr>
            <p:cNvPr id="9" name="Picture 8">
              <a:extLst>
                <a:ext uri="{FF2B5EF4-FFF2-40B4-BE49-F238E27FC236}">
                  <a16:creationId xmlns:a16="http://schemas.microsoft.com/office/drawing/2014/main" id="{5FF09B02-6C86-BF07-BC42-4DA86C0C91C0}"/>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4724397" y="3211027"/>
              <a:ext cx="381588" cy="435946"/>
            </a:xfrm>
            <a:prstGeom prst="rect">
              <a:avLst/>
            </a:prstGeom>
          </p:spPr>
        </p:pic>
        <p:sp>
          <p:nvSpPr>
            <p:cNvPr id="10" name="Freeform 33">
              <a:extLst>
                <a:ext uri="{FF2B5EF4-FFF2-40B4-BE49-F238E27FC236}">
                  <a16:creationId xmlns:a16="http://schemas.microsoft.com/office/drawing/2014/main" id="{C106549B-7A55-FB9D-40AE-058D5282DBEE}"/>
                </a:ext>
              </a:extLst>
            </p:cNvPr>
            <p:cNvSpPr>
              <a:spLocks noEditPoints="1"/>
            </p:cNvSpPr>
            <p:nvPr/>
          </p:nvSpPr>
          <p:spPr bwMode="white">
            <a:xfrm>
              <a:off x="5218111" y="3211027"/>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Tree>
    <p:extLst>
      <p:ext uri="{BB962C8B-B14F-4D97-AF65-F5344CB8AC3E}">
        <p14:creationId xmlns:p14="http://schemas.microsoft.com/office/powerpoint/2010/main" val="224099798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370138"/>
            <a:ext cx="9826625" cy="2646878"/>
          </a:xfrm>
          <a:prstGeom prst="rect">
            <a:avLst/>
          </a:prstGeom>
          <a:noFill/>
        </p:spPr>
        <p:txBody>
          <a:bodyPr wrap="square" rtlCol="0">
            <a:spAutoFit/>
          </a:bodyPr>
          <a:lstStyle/>
          <a:p>
            <a:pPr algn="ctr"/>
            <a:r>
              <a:rPr lang="en-GB" sz="166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8318576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August 12, 2024</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629212b-aba2-422f-a8af-fd93b3a4d254&quot;}}">
            <a:extLst>
              <a:ext uri="{FF2B5EF4-FFF2-40B4-BE49-F238E27FC236}">
                <a16:creationId xmlns:a16="http://schemas.microsoft.com/office/drawing/2014/main" id="{7F5AAA95-4262-DACC-6539-F83764B3EBBF}"/>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56125206"/>
      </p:ext>
    </p:extLst>
  </p:cSld>
  <p:clrMapOvr>
    <a:masterClrMapping/>
  </p:clrMapOvr>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197DF7FC-2311-4E03-AAFE-2DADE0839E10}" type="datetime4">
              <a:rPr lang="en-US" noProof="0" smtClean="0"/>
              <a:t>August 12, 2024</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897737"/>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5e7a4020-5197-42b5-a0a1-76d93439fe1b&quot;}}">
            <a:extLst>
              <a:ext uri="{FF2B5EF4-FFF2-40B4-BE49-F238E27FC236}">
                <a16:creationId xmlns:a16="http://schemas.microsoft.com/office/drawing/2014/main" id="{5AE369FE-ED76-6EEE-3247-2A919AD7045B}"/>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402448393"/>
      </p:ext>
    </p:extLst>
  </p:cSld>
  <p:clrMapOvr>
    <a:masterClrMapping/>
  </p:clrMapOvr>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9b31465-7178-466a-8f42-3e4972402eff&quot;}}">
            <a:extLst>
              <a:ext uri="{FF2B5EF4-FFF2-40B4-BE49-F238E27FC236}">
                <a16:creationId xmlns:a16="http://schemas.microsoft.com/office/drawing/2014/main" id="{A24A8258-9B07-0170-490D-F13D7253F27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70244082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12/08/2024</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62dd52fa-754b-4464-afdb-3af5137dce98&quot;}}">
            <a:extLst>
              <a:ext uri="{FF2B5EF4-FFF2-40B4-BE49-F238E27FC236}">
                <a16:creationId xmlns:a16="http://schemas.microsoft.com/office/drawing/2014/main" id="{A5498BB6-9C05-CEB9-2389-021308A18C5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3093943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8"/>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49"/>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97DF7FC-2311-4E03-AAFE-2DADE0839E10}" type="datetime4">
              <a:rPr lang="en-US" noProof="0" smtClean="0"/>
              <a:t>August 12, 2024</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7bd821ab-2b5a-4feb-809b-9e9351837c7c&quot;}}">
            <a:extLst>
              <a:ext uri="{FF2B5EF4-FFF2-40B4-BE49-F238E27FC236}">
                <a16:creationId xmlns:a16="http://schemas.microsoft.com/office/drawing/2014/main" id="{C9D8BBB8-64ED-CEAF-3B7D-CCE7CC4C457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0"/>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595608132"/>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59" r:id="rId4"/>
    <p:sldLayoutId id="2147483660" r:id="rId5"/>
    <p:sldLayoutId id="2147483667" r:id="rId6"/>
    <p:sldLayoutId id="2147483666" r:id="rId7"/>
    <p:sldLayoutId id="2147483661" r:id="rId8"/>
    <p:sldLayoutId id="2147483662" r:id="rId9"/>
    <p:sldLayoutId id="2147483663" r:id="rId10"/>
    <p:sldLayoutId id="2147483664" r:id="rId11"/>
    <p:sldLayoutId id="2147483665" r:id="rId12"/>
    <p:sldLayoutId id="2147483650" r:id="rId13"/>
    <p:sldLayoutId id="2147483653" r:id="rId14"/>
    <p:sldLayoutId id="2147483668" r:id="rId15"/>
    <p:sldLayoutId id="2147483669" r:id="rId16"/>
    <p:sldLayoutId id="2147483651" r:id="rId17"/>
    <p:sldLayoutId id="2147483652" r:id="rId18"/>
    <p:sldLayoutId id="2147483654" r:id="rId19"/>
    <p:sldLayoutId id="2147483655" r:id="rId20"/>
    <p:sldLayoutId id="2147483670" r:id="rId21"/>
    <p:sldLayoutId id="2147483671" r:id="rId22"/>
    <p:sldLayoutId id="2147483672" r:id="rId23"/>
    <p:sldLayoutId id="2147483693" r:id="rId24"/>
    <p:sldLayoutId id="2147483694"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90" r:id="rId34"/>
    <p:sldLayoutId id="2147483681" r:id="rId35"/>
    <p:sldLayoutId id="2147483682" r:id="rId36"/>
    <p:sldLayoutId id="2147483683" r:id="rId37"/>
    <p:sldLayoutId id="2147483692" r:id="rId38"/>
    <p:sldLayoutId id="2147483684" r:id="rId39"/>
    <p:sldLayoutId id="2147483685" r:id="rId40"/>
    <p:sldLayoutId id="2147483686" r:id="rId41"/>
    <p:sldLayoutId id="2147483687" r:id="rId42"/>
    <p:sldLayoutId id="2147483688" r:id="rId43"/>
    <p:sldLayoutId id="2147483689" r:id="rId44"/>
    <p:sldLayoutId id="2147483656" r:id="rId45"/>
    <p:sldLayoutId id="2147483691" r:id="rId46"/>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2.xml"/><Relationship Id="rId1" Type="http://schemas.openxmlformats.org/officeDocument/2006/relationships/customXml" Target="../../customXml/item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44E20-FC1F-B58B-F256-050DF9BE797D}"/>
              </a:ext>
            </a:extLst>
          </p:cNvPr>
          <p:cNvSpPr>
            <a:spLocks noGrp="1"/>
          </p:cNvSpPr>
          <p:nvPr>
            <p:ph type="ctrTitle"/>
          </p:nvPr>
        </p:nvSpPr>
        <p:spPr/>
        <p:txBody>
          <a:bodyPr/>
          <a:lstStyle/>
          <a:p>
            <a:r>
              <a:rPr lang="en-US" sz="6000" dirty="0"/>
              <a:t>Surviving Grad School </a:t>
            </a:r>
          </a:p>
        </p:txBody>
      </p:sp>
      <p:sp>
        <p:nvSpPr>
          <p:cNvPr id="2" name="Subtitle 1">
            <a:extLst>
              <a:ext uri="{FF2B5EF4-FFF2-40B4-BE49-F238E27FC236}">
                <a16:creationId xmlns:a16="http://schemas.microsoft.com/office/drawing/2014/main" id="{702FB05C-DD6E-7930-62AF-4F0317DF64CF}"/>
              </a:ext>
            </a:extLst>
          </p:cNvPr>
          <p:cNvSpPr>
            <a:spLocks noGrp="1"/>
          </p:cNvSpPr>
          <p:nvPr>
            <p:ph type="subTitle" idx="1"/>
          </p:nvPr>
        </p:nvSpPr>
        <p:spPr/>
        <p:txBody>
          <a:bodyPr/>
          <a:lstStyle/>
          <a:p>
            <a:r>
              <a:rPr lang="en-US" sz="1800" dirty="0">
                <a:solidFill>
                  <a:schemeClr val="accent3">
                    <a:lumMod val="40000"/>
                    <a:lumOff val="60000"/>
                  </a:schemeClr>
                </a:solidFill>
                <a:latin typeface="+mj-lt"/>
              </a:rPr>
              <a:t>BGS New Student Orientation</a:t>
            </a:r>
          </a:p>
        </p:txBody>
      </p:sp>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fld id="{8F17925E-7101-C045-A69F-C62D62D8A8D8}" type="datetime4">
              <a:rPr lang="en-US" smtClean="0"/>
              <a:pPr/>
              <a:t>August 12, 2024</a:t>
            </a:fld>
            <a:endParaRPr lang="en-GB" dirty="0"/>
          </a:p>
        </p:txBody>
      </p:sp>
      <p:sp>
        <p:nvSpPr>
          <p:cNvPr id="21" name="Text Placeholder 20">
            <a:extLst>
              <a:ext uri="{FF2B5EF4-FFF2-40B4-BE49-F238E27FC236}">
                <a16:creationId xmlns:a16="http://schemas.microsoft.com/office/drawing/2014/main" id="{6D2E7713-95D1-EF3A-14F4-0A419A859B0E}"/>
              </a:ext>
            </a:extLst>
          </p:cNvPr>
          <p:cNvSpPr>
            <a:spLocks noGrp="1"/>
          </p:cNvSpPr>
          <p:nvPr>
            <p:ph type="body" sz="quarter" idx="24"/>
          </p:nvPr>
        </p:nvSpPr>
        <p:spPr/>
        <p:txBody>
          <a:bodyPr/>
          <a:lstStyle/>
          <a:p>
            <a:endParaRPr lang="en-GB"/>
          </a:p>
        </p:txBody>
      </p:sp>
      <p:sp>
        <p:nvSpPr>
          <p:cNvPr id="22" name="Text Placeholder 21">
            <a:extLst>
              <a:ext uri="{FF2B5EF4-FFF2-40B4-BE49-F238E27FC236}">
                <a16:creationId xmlns:a16="http://schemas.microsoft.com/office/drawing/2014/main" id="{3F78AF4E-5FB1-4DB5-DBA3-3A562EA14B8F}"/>
              </a:ext>
            </a:extLst>
          </p:cNvPr>
          <p:cNvSpPr>
            <a:spLocks noGrp="1"/>
          </p:cNvSpPr>
          <p:nvPr>
            <p:ph type="body" sz="quarter" idx="25"/>
          </p:nvPr>
        </p:nvSpPr>
        <p:spPr>
          <a:xfrm>
            <a:off x="720000" y="5568027"/>
            <a:ext cx="5194300" cy="180000"/>
          </a:xfrm>
        </p:spPr>
        <p:txBody>
          <a:bodyPr/>
          <a:lstStyle/>
          <a:p>
            <a:r>
              <a:rPr lang="en-GB" sz="1300" dirty="0"/>
              <a:t>Megan Stefkovich </a:t>
            </a:r>
          </a:p>
        </p:txBody>
      </p:sp>
      <p:sp>
        <p:nvSpPr>
          <p:cNvPr id="23" name="Text Placeholder 22">
            <a:extLst>
              <a:ext uri="{FF2B5EF4-FFF2-40B4-BE49-F238E27FC236}">
                <a16:creationId xmlns:a16="http://schemas.microsoft.com/office/drawing/2014/main" id="{2D395941-E43C-35C8-71FA-F7C471043B9A}"/>
              </a:ext>
            </a:extLst>
          </p:cNvPr>
          <p:cNvSpPr>
            <a:spLocks noGrp="1"/>
          </p:cNvSpPr>
          <p:nvPr>
            <p:ph type="body" sz="quarter" idx="26"/>
          </p:nvPr>
        </p:nvSpPr>
        <p:spPr>
          <a:xfrm>
            <a:off x="720000" y="5804922"/>
            <a:ext cx="5194300" cy="180000"/>
          </a:xfrm>
        </p:spPr>
        <p:txBody>
          <a:bodyPr/>
          <a:lstStyle/>
          <a:p>
            <a:r>
              <a:rPr lang="en-GB" sz="1300" dirty="0"/>
              <a:t>5</a:t>
            </a:r>
            <a:r>
              <a:rPr lang="en-GB" sz="1300" baseline="30000" dirty="0"/>
              <a:t>th</a:t>
            </a:r>
            <a:r>
              <a:rPr lang="en-GB" sz="1300" dirty="0"/>
              <a:t> year graduate student, CAMB (CPM)</a:t>
            </a:r>
          </a:p>
        </p:txBody>
      </p:sp>
    </p:spTree>
    <p:custDataLst>
      <p:custData r:id="rId1"/>
      <p:custData r:id="rId2"/>
    </p:custDataLst>
    <p:extLst>
      <p:ext uri="{BB962C8B-B14F-4D97-AF65-F5344CB8AC3E}">
        <p14:creationId xmlns:p14="http://schemas.microsoft.com/office/powerpoint/2010/main" val="320524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F97C-0734-1892-04BD-DE2464753C43}"/>
              </a:ext>
            </a:extLst>
          </p:cNvPr>
          <p:cNvSpPr>
            <a:spLocks noGrp="1"/>
          </p:cNvSpPr>
          <p:nvPr>
            <p:ph type="title"/>
          </p:nvPr>
        </p:nvSpPr>
        <p:spPr/>
        <p:txBody>
          <a:bodyPr/>
          <a:lstStyle/>
          <a:p>
            <a:r>
              <a:rPr lang="en-US" dirty="0"/>
              <a:t>Outline</a:t>
            </a:r>
          </a:p>
        </p:txBody>
      </p:sp>
      <p:sp>
        <p:nvSpPr>
          <p:cNvPr id="3" name="Date Placeholder 2">
            <a:extLst>
              <a:ext uri="{FF2B5EF4-FFF2-40B4-BE49-F238E27FC236}">
                <a16:creationId xmlns:a16="http://schemas.microsoft.com/office/drawing/2014/main" id="{ADA54899-DBDB-34C7-63F6-DFBBA9E2558A}"/>
              </a:ext>
            </a:extLst>
          </p:cNvPr>
          <p:cNvSpPr>
            <a:spLocks noGrp="1"/>
          </p:cNvSpPr>
          <p:nvPr>
            <p:ph type="dt" sz="half" idx="10"/>
          </p:nvPr>
        </p:nvSpPr>
        <p:spPr/>
        <p:txBody>
          <a:bodyPr/>
          <a:lstStyle/>
          <a:p>
            <a:fld id="{197DF7FC-2311-4E03-AAFE-2DADE0839E10}" type="datetime4">
              <a:rPr lang="en-US" noProof="0" smtClean="0"/>
              <a:t>August 12, 2024</a:t>
            </a:fld>
            <a:endParaRPr lang="en-US" noProof="0"/>
          </a:p>
        </p:txBody>
      </p:sp>
      <p:sp>
        <p:nvSpPr>
          <p:cNvPr id="4" name="Slide Number Placeholder 3">
            <a:extLst>
              <a:ext uri="{FF2B5EF4-FFF2-40B4-BE49-F238E27FC236}">
                <a16:creationId xmlns:a16="http://schemas.microsoft.com/office/drawing/2014/main" id="{9734504A-F3DE-BCBC-7BF4-06CF4DEF231E}"/>
              </a:ext>
            </a:extLst>
          </p:cNvPr>
          <p:cNvSpPr>
            <a:spLocks noGrp="1"/>
          </p:cNvSpPr>
          <p:nvPr>
            <p:ph type="sldNum" sz="quarter" idx="11"/>
          </p:nvPr>
        </p:nvSpPr>
        <p:spPr/>
        <p:txBody>
          <a:bodyPr/>
          <a:lstStyle/>
          <a:p>
            <a:fld id="{2DDEA8E7-5F55-4A60-8EF9-470692FC5635}" type="slidenum">
              <a:rPr lang="en-US" noProof="0" smtClean="0"/>
              <a:pPr/>
              <a:t>2</a:t>
            </a:fld>
            <a:endParaRPr lang="en-US" noProof="0"/>
          </a:p>
        </p:txBody>
      </p:sp>
      <p:sp>
        <p:nvSpPr>
          <p:cNvPr id="6" name="Text Placeholder 5">
            <a:extLst>
              <a:ext uri="{FF2B5EF4-FFF2-40B4-BE49-F238E27FC236}">
                <a16:creationId xmlns:a16="http://schemas.microsoft.com/office/drawing/2014/main" id="{93859DA7-F52F-816E-E0B0-0B3ED0EA617F}"/>
              </a:ext>
            </a:extLst>
          </p:cNvPr>
          <p:cNvSpPr>
            <a:spLocks noGrp="1"/>
          </p:cNvSpPr>
          <p:nvPr>
            <p:ph type="body" sz="quarter" idx="13"/>
          </p:nvPr>
        </p:nvSpPr>
        <p:spPr/>
        <p:txBody>
          <a:bodyPr/>
          <a:lstStyle/>
          <a:p>
            <a:r>
              <a:rPr lang="en-US" dirty="0"/>
              <a:t>What to expect </a:t>
            </a:r>
          </a:p>
          <a:p>
            <a:r>
              <a:rPr lang="en-US" dirty="0"/>
              <a:t>Advice for success </a:t>
            </a:r>
          </a:p>
          <a:p>
            <a:r>
              <a:rPr lang="en-US" dirty="0"/>
              <a:t>Resources </a:t>
            </a:r>
          </a:p>
          <a:p>
            <a:r>
              <a:rPr lang="en-US" dirty="0"/>
              <a:t>Personal Finance  </a:t>
            </a:r>
          </a:p>
        </p:txBody>
      </p:sp>
      <p:sp>
        <p:nvSpPr>
          <p:cNvPr id="7" name="Text Placeholder 4">
            <a:extLst>
              <a:ext uri="{FF2B5EF4-FFF2-40B4-BE49-F238E27FC236}">
                <a16:creationId xmlns:a16="http://schemas.microsoft.com/office/drawing/2014/main" id="{2E1C9D21-9B3B-A2B6-A34C-D99C9AD08475}"/>
              </a:ext>
            </a:extLst>
          </p:cNvPr>
          <p:cNvSpPr txBox="1">
            <a:spLocks/>
          </p:cNvSpPr>
          <p:nvPr/>
        </p:nvSpPr>
        <p:spPr>
          <a:xfrm>
            <a:off x="5135386" y="4050642"/>
            <a:ext cx="504000" cy="350288"/>
          </a:xfrm>
          <a:prstGeom prst="rect">
            <a:avLst/>
          </a:prstGeom>
        </p:spPr>
        <p:txBody>
          <a:bodyPr vert="horz" lIns="0" tIns="0" rIns="0" bIns="0" rtlCol="0" anchor="ctr" anchorCtr="0">
            <a:noAutofit/>
          </a:bodyPr>
          <a:lstStyle>
            <a:lvl1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1pPr>
            <a:lvl2pPr marL="0" indent="0" algn="l" defTabSz="914400" rtl="0" eaLnBrk="1" latinLnBrk="0" hangingPunct="1">
              <a:lnSpc>
                <a:spcPct val="180000"/>
              </a:lnSpc>
              <a:spcBef>
                <a:spcPts val="250"/>
              </a:spcBef>
              <a:spcAft>
                <a:spcPts val="0"/>
              </a:spcAft>
              <a:buClr>
                <a:schemeClr val="accent3"/>
              </a:buClr>
              <a:buFont typeface="Arial" panose="020B0604020202020204" pitchFamily="34" charset="0"/>
              <a:buNone/>
              <a:defRPr sz="1800" b="1" kern="1200" cap="none">
                <a:solidFill>
                  <a:schemeClr val="accent3"/>
                </a:solidFill>
                <a:latin typeface="+mj-lt"/>
                <a:ea typeface="+mn-ea"/>
                <a:cs typeface="+mn-cs"/>
              </a:defRPr>
            </a:lvl2pPr>
            <a:lvl3pPr marL="0" indent="0" algn="l" defTabSz="914400" rtl="0" eaLnBrk="1" latinLnBrk="0" hangingPunct="1">
              <a:lnSpc>
                <a:spcPct val="180000"/>
              </a:lnSpc>
              <a:spcBef>
                <a:spcPts val="250"/>
              </a:spcBef>
              <a:spcAft>
                <a:spcPts val="0"/>
              </a:spcAft>
              <a:buClr>
                <a:schemeClr val="accent1"/>
              </a:buClr>
              <a:buFont typeface="Calibri Light" panose="020F0302020204030204" pitchFamily="34" charset="0"/>
              <a:buNone/>
              <a:defRPr sz="1800" b="1" kern="1200" cap="none">
                <a:solidFill>
                  <a:schemeClr val="accent3"/>
                </a:solidFill>
                <a:latin typeface="+mj-lt"/>
                <a:ea typeface="+mn-ea"/>
                <a:cs typeface="+mn-cs"/>
              </a:defRPr>
            </a:lvl3pPr>
            <a:lvl4pPr marL="0" indent="0" algn="l" defTabSz="914400" rtl="0" eaLnBrk="1" latinLnBrk="0" hangingPunct="1">
              <a:lnSpc>
                <a:spcPct val="180000"/>
              </a:lnSpc>
              <a:spcBef>
                <a:spcPts val="250"/>
              </a:spcBef>
              <a:spcAft>
                <a:spcPts val="0"/>
              </a:spcAft>
              <a:buClr>
                <a:srgbClr val="9EC3E1"/>
              </a:buClr>
              <a:buFont typeface="Courier New" panose="02070309020205020404" pitchFamily="49" charset="0"/>
              <a:buNone/>
              <a:defRPr sz="1800" b="1" kern="1200" cap="none">
                <a:solidFill>
                  <a:schemeClr val="accent3"/>
                </a:solidFill>
                <a:latin typeface="+mj-lt"/>
                <a:ea typeface="+mn-ea"/>
                <a:cs typeface="+mn-cs"/>
              </a:defRPr>
            </a:lvl4pPr>
            <a:lvl5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200" baseline="0">
                <a:solidFill>
                  <a:schemeClr val="accent3"/>
                </a:solidFill>
                <a:latin typeface="+mj-lt"/>
                <a:ea typeface="+mn-ea"/>
                <a:cs typeface="+mn-cs"/>
              </a:defRPr>
            </a:lvl5pPr>
            <a:lvl6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6pPr>
            <a:lvl7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180" baseline="0">
                <a:solidFill>
                  <a:schemeClr val="accent3"/>
                </a:solidFill>
                <a:latin typeface="+mj-lt"/>
                <a:ea typeface="+mn-ea"/>
                <a:cs typeface="+mn-cs"/>
              </a:defRPr>
            </a:lvl7pPr>
            <a:lvl8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8pPr>
            <a:lvl9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9pPr>
          </a:lstStyle>
          <a:p>
            <a:r>
              <a:rPr lang="en-US" dirty="0"/>
              <a:t>04</a:t>
            </a:r>
          </a:p>
        </p:txBody>
      </p:sp>
      <p:sp>
        <p:nvSpPr>
          <p:cNvPr id="8" name="Text Placeholder 4">
            <a:extLst>
              <a:ext uri="{FF2B5EF4-FFF2-40B4-BE49-F238E27FC236}">
                <a16:creationId xmlns:a16="http://schemas.microsoft.com/office/drawing/2014/main" id="{999B6603-4036-0D07-C100-D03932305379}"/>
              </a:ext>
            </a:extLst>
          </p:cNvPr>
          <p:cNvSpPr txBox="1">
            <a:spLocks/>
          </p:cNvSpPr>
          <p:nvPr/>
        </p:nvSpPr>
        <p:spPr>
          <a:xfrm>
            <a:off x="5135386" y="3506422"/>
            <a:ext cx="504000" cy="350288"/>
          </a:xfrm>
          <a:prstGeom prst="rect">
            <a:avLst/>
          </a:prstGeom>
        </p:spPr>
        <p:txBody>
          <a:bodyPr vert="horz" lIns="0" tIns="0" rIns="0" bIns="0" rtlCol="0" anchor="ctr" anchorCtr="0">
            <a:noAutofit/>
          </a:bodyPr>
          <a:lstStyle>
            <a:lvl1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1pPr>
            <a:lvl2pPr marL="0" indent="0" algn="l" defTabSz="914400" rtl="0" eaLnBrk="1" latinLnBrk="0" hangingPunct="1">
              <a:lnSpc>
                <a:spcPct val="180000"/>
              </a:lnSpc>
              <a:spcBef>
                <a:spcPts val="250"/>
              </a:spcBef>
              <a:spcAft>
                <a:spcPts val="0"/>
              </a:spcAft>
              <a:buClr>
                <a:schemeClr val="accent3"/>
              </a:buClr>
              <a:buFont typeface="Arial" panose="020B0604020202020204" pitchFamily="34" charset="0"/>
              <a:buNone/>
              <a:defRPr sz="1800" b="1" kern="1200" cap="none">
                <a:solidFill>
                  <a:schemeClr val="accent3"/>
                </a:solidFill>
                <a:latin typeface="+mj-lt"/>
                <a:ea typeface="+mn-ea"/>
                <a:cs typeface="+mn-cs"/>
              </a:defRPr>
            </a:lvl2pPr>
            <a:lvl3pPr marL="0" indent="0" algn="l" defTabSz="914400" rtl="0" eaLnBrk="1" latinLnBrk="0" hangingPunct="1">
              <a:lnSpc>
                <a:spcPct val="180000"/>
              </a:lnSpc>
              <a:spcBef>
                <a:spcPts val="250"/>
              </a:spcBef>
              <a:spcAft>
                <a:spcPts val="0"/>
              </a:spcAft>
              <a:buClr>
                <a:schemeClr val="accent1"/>
              </a:buClr>
              <a:buFont typeface="Calibri Light" panose="020F0302020204030204" pitchFamily="34" charset="0"/>
              <a:buNone/>
              <a:defRPr sz="1800" b="1" kern="1200" cap="none">
                <a:solidFill>
                  <a:schemeClr val="accent3"/>
                </a:solidFill>
                <a:latin typeface="+mj-lt"/>
                <a:ea typeface="+mn-ea"/>
                <a:cs typeface="+mn-cs"/>
              </a:defRPr>
            </a:lvl3pPr>
            <a:lvl4pPr marL="0" indent="0" algn="l" defTabSz="914400" rtl="0" eaLnBrk="1" latinLnBrk="0" hangingPunct="1">
              <a:lnSpc>
                <a:spcPct val="180000"/>
              </a:lnSpc>
              <a:spcBef>
                <a:spcPts val="250"/>
              </a:spcBef>
              <a:spcAft>
                <a:spcPts val="0"/>
              </a:spcAft>
              <a:buClr>
                <a:srgbClr val="9EC3E1"/>
              </a:buClr>
              <a:buFont typeface="Courier New" panose="02070309020205020404" pitchFamily="49" charset="0"/>
              <a:buNone/>
              <a:defRPr sz="1800" b="1" kern="1200" cap="none">
                <a:solidFill>
                  <a:schemeClr val="accent3"/>
                </a:solidFill>
                <a:latin typeface="+mj-lt"/>
                <a:ea typeface="+mn-ea"/>
                <a:cs typeface="+mn-cs"/>
              </a:defRPr>
            </a:lvl4pPr>
            <a:lvl5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200" baseline="0">
                <a:solidFill>
                  <a:schemeClr val="accent3"/>
                </a:solidFill>
                <a:latin typeface="+mj-lt"/>
                <a:ea typeface="+mn-ea"/>
                <a:cs typeface="+mn-cs"/>
              </a:defRPr>
            </a:lvl5pPr>
            <a:lvl6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6pPr>
            <a:lvl7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180" baseline="0">
                <a:solidFill>
                  <a:schemeClr val="accent3"/>
                </a:solidFill>
                <a:latin typeface="+mj-lt"/>
                <a:ea typeface="+mn-ea"/>
                <a:cs typeface="+mn-cs"/>
              </a:defRPr>
            </a:lvl7pPr>
            <a:lvl8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8pPr>
            <a:lvl9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9pPr>
          </a:lstStyle>
          <a:p>
            <a:r>
              <a:rPr lang="en-US" dirty="0"/>
              <a:t>03</a:t>
            </a:r>
          </a:p>
        </p:txBody>
      </p:sp>
      <p:sp>
        <p:nvSpPr>
          <p:cNvPr id="9" name="Text Placeholder 4">
            <a:extLst>
              <a:ext uri="{FF2B5EF4-FFF2-40B4-BE49-F238E27FC236}">
                <a16:creationId xmlns:a16="http://schemas.microsoft.com/office/drawing/2014/main" id="{F9BE8FAD-FE23-F596-4370-0C2A6BBEC13F}"/>
              </a:ext>
            </a:extLst>
          </p:cNvPr>
          <p:cNvSpPr txBox="1">
            <a:spLocks/>
          </p:cNvSpPr>
          <p:nvPr/>
        </p:nvSpPr>
        <p:spPr>
          <a:xfrm>
            <a:off x="5135386" y="2453151"/>
            <a:ext cx="504000" cy="350288"/>
          </a:xfrm>
          <a:prstGeom prst="rect">
            <a:avLst/>
          </a:prstGeom>
        </p:spPr>
        <p:txBody>
          <a:bodyPr vert="horz" lIns="0" tIns="0" rIns="0" bIns="0" rtlCol="0" anchor="ctr" anchorCtr="0">
            <a:noAutofit/>
          </a:bodyPr>
          <a:lstStyle>
            <a:lvl1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1pPr>
            <a:lvl2pPr marL="0" indent="0" algn="l" defTabSz="914400" rtl="0" eaLnBrk="1" latinLnBrk="0" hangingPunct="1">
              <a:lnSpc>
                <a:spcPct val="180000"/>
              </a:lnSpc>
              <a:spcBef>
                <a:spcPts val="250"/>
              </a:spcBef>
              <a:spcAft>
                <a:spcPts val="0"/>
              </a:spcAft>
              <a:buClr>
                <a:schemeClr val="accent3"/>
              </a:buClr>
              <a:buFont typeface="Arial" panose="020B0604020202020204" pitchFamily="34" charset="0"/>
              <a:buNone/>
              <a:defRPr sz="1800" b="1" kern="1200" cap="none">
                <a:solidFill>
                  <a:schemeClr val="accent3"/>
                </a:solidFill>
                <a:latin typeface="+mj-lt"/>
                <a:ea typeface="+mn-ea"/>
                <a:cs typeface="+mn-cs"/>
              </a:defRPr>
            </a:lvl2pPr>
            <a:lvl3pPr marL="0" indent="0" algn="l" defTabSz="914400" rtl="0" eaLnBrk="1" latinLnBrk="0" hangingPunct="1">
              <a:lnSpc>
                <a:spcPct val="180000"/>
              </a:lnSpc>
              <a:spcBef>
                <a:spcPts val="250"/>
              </a:spcBef>
              <a:spcAft>
                <a:spcPts val="0"/>
              </a:spcAft>
              <a:buClr>
                <a:schemeClr val="accent1"/>
              </a:buClr>
              <a:buFont typeface="Calibri Light" panose="020F0302020204030204" pitchFamily="34" charset="0"/>
              <a:buNone/>
              <a:defRPr sz="1800" b="1" kern="1200" cap="none">
                <a:solidFill>
                  <a:schemeClr val="accent3"/>
                </a:solidFill>
                <a:latin typeface="+mj-lt"/>
                <a:ea typeface="+mn-ea"/>
                <a:cs typeface="+mn-cs"/>
              </a:defRPr>
            </a:lvl3pPr>
            <a:lvl4pPr marL="0" indent="0" algn="l" defTabSz="914400" rtl="0" eaLnBrk="1" latinLnBrk="0" hangingPunct="1">
              <a:lnSpc>
                <a:spcPct val="180000"/>
              </a:lnSpc>
              <a:spcBef>
                <a:spcPts val="250"/>
              </a:spcBef>
              <a:spcAft>
                <a:spcPts val="0"/>
              </a:spcAft>
              <a:buClr>
                <a:srgbClr val="9EC3E1"/>
              </a:buClr>
              <a:buFont typeface="Courier New" panose="02070309020205020404" pitchFamily="49" charset="0"/>
              <a:buNone/>
              <a:defRPr sz="1800" b="1" kern="1200" cap="none">
                <a:solidFill>
                  <a:schemeClr val="accent3"/>
                </a:solidFill>
                <a:latin typeface="+mj-lt"/>
                <a:ea typeface="+mn-ea"/>
                <a:cs typeface="+mn-cs"/>
              </a:defRPr>
            </a:lvl4pPr>
            <a:lvl5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200" baseline="0">
                <a:solidFill>
                  <a:schemeClr val="accent3"/>
                </a:solidFill>
                <a:latin typeface="+mj-lt"/>
                <a:ea typeface="+mn-ea"/>
                <a:cs typeface="+mn-cs"/>
              </a:defRPr>
            </a:lvl5pPr>
            <a:lvl6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6pPr>
            <a:lvl7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180" baseline="0">
                <a:solidFill>
                  <a:schemeClr val="accent3"/>
                </a:solidFill>
                <a:latin typeface="+mj-lt"/>
                <a:ea typeface="+mn-ea"/>
                <a:cs typeface="+mn-cs"/>
              </a:defRPr>
            </a:lvl7pPr>
            <a:lvl8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8pPr>
            <a:lvl9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9pPr>
          </a:lstStyle>
          <a:p>
            <a:r>
              <a:rPr lang="en-US" dirty="0"/>
              <a:t>01</a:t>
            </a:r>
          </a:p>
        </p:txBody>
      </p:sp>
      <p:sp>
        <p:nvSpPr>
          <p:cNvPr id="10" name="Text Placeholder 4">
            <a:extLst>
              <a:ext uri="{FF2B5EF4-FFF2-40B4-BE49-F238E27FC236}">
                <a16:creationId xmlns:a16="http://schemas.microsoft.com/office/drawing/2014/main" id="{D92070C5-A9CA-BD89-5036-A80E2FD7A356}"/>
              </a:ext>
            </a:extLst>
          </p:cNvPr>
          <p:cNvSpPr txBox="1">
            <a:spLocks/>
          </p:cNvSpPr>
          <p:nvPr/>
        </p:nvSpPr>
        <p:spPr>
          <a:xfrm>
            <a:off x="5135386" y="2985648"/>
            <a:ext cx="504000" cy="350288"/>
          </a:xfrm>
          <a:prstGeom prst="rect">
            <a:avLst/>
          </a:prstGeom>
        </p:spPr>
        <p:txBody>
          <a:bodyPr vert="horz" lIns="0" tIns="0" rIns="0" bIns="0" rtlCol="0" anchor="ctr" anchorCtr="0">
            <a:noAutofit/>
          </a:bodyPr>
          <a:lstStyle>
            <a:lvl1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1pPr>
            <a:lvl2pPr marL="0" indent="0" algn="l" defTabSz="914400" rtl="0" eaLnBrk="1" latinLnBrk="0" hangingPunct="1">
              <a:lnSpc>
                <a:spcPct val="180000"/>
              </a:lnSpc>
              <a:spcBef>
                <a:spcPts val="250"/>
              </a:spcBef>
              <a:spcAft>
                <a:spcPts val="0"/>
              </a:spcAft>
              <a:buClr>
                <a:schemeClr val="accent3"/>
              </a:buClr>
              <a:buFont typeface="Arial" panose="020B0604020202020204" pitchFamily="34" charset="0"/>
              <a:buNone/>
              <a:defRPr sz="1800" b="1" kern="1200" cap="none">
                <a:solidFill>
                  <a:schemeClr val="accent3"/>
                </a:solidFill>
                <a:latin typeface="+mj-lt"/>
                <a:ea typeface="+mn-ea"/>
                <a:cs typeface="+mn-cs"/>
              </a:defRPr>
            </a:lvl2pPr>
            <a:lvl3pPr marL="0" indent="0" algn="l" defTabSz="914400" rtl="0" eaLnBrk="1" latinLnBrk="0" hangingPunct="1">
              <a:lnSpc>
                <a:spcPct val="180000"/>
              </a:lnSpc>
              <a:spcBef>
                <a:spcPts val="250"/>
              </a:spcBef>
              <a:spcAft>
                <a:spcPts val="0"/>
              </a:spcAft>
              <a:buClr>
                <a:schemeClr val="accent1"/>
              </a:buClr>
              <a:buFont typeface="Calibri Light" panose="020F0302020204030204" pitchFamily="34" charset="0"/>
              <a:buNone/>
              <a:defRPr sz="1800" b="1" kern="1200" cap="none">
                <a:solidFill>
                  <a:schemeClr val="accent3"/>
                </a:solidFill>
                <a:latin typeface="+mj-lt"/>
                <a:ea typeface="+mn-ea"/>
                <a:cs typeface="+mn-cs"/>
              </a:defRPr>
            </a:lvl3pPr>
            <a:lvl4pPr marL="0" indent="0" algn="l" defTabSz="914400" rtl="0" eaLnBrk="1" latinLnBrk="0" hangingPunct="1">
              <a:lnSpc>
                <a:spcPct val="180000"/>
              </a:lnSpc>
              <a:spcBef>
                <a:spcPts val="250"/>
              </a:spcBef>
              <a:spcAft>
                <a:spcPts val="0"/>
              </a:spcAft>
              <a:buClr>
                <a:srgbClr val="9EC3E1"/>
              </a:buClr>
              <a:buFont typeface="Courier New" panose="02070309020205020404" pitchFamily="49" charset="0"/>
              <a:buNone/>
              <a:defRPr sz="1800" b="1" kern="1200" cap="none">
                <a:solidFill>
                  <a:schemeClr val="accent3"/>
                </a:solidFill>
                <a:latin typeface="+mj-lt"/>
                <a:ea typeface="+mn-ea"/>
                <a:cs typeface="+mn-cs"/>
              </a:defRPr>
            </a:lvl4pPr>
            <a:lvl5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200" baseline="0">
                <a:solidFill>
                  <a:schemeClr val="accent3"/>
                </a:solidFill>
                <a:latin typeface="+mj-lt"/>
                <a:ea typeface="+mn-ea"/>
                <a:cs typeface="+mn-cs"/>
              </a:defRPr>
            </a:lvl5pPr>
            <a:lvl6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6pPr>
            <a:lvl7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spc="180" baseline="0">
                <a:solidFill>
                  <a:schemeClr val="accent3"/>
                </a:solidFill>
                <a:latin typeface="+mj-lt"/>
                <a:ea typeface="+mn-ea"/>
                <a:cs typeface="+mn-cs"/>
              </a:defRPr>
            </a:lvl7pPr>
            <a:lvl8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8pPr>
            <a:lvl9pPr marL="0" indent="0" algn="l" defTabSz="914400" rtl="0" eaLnBrk="1" latinLnBrk="0" hangingPunct="1">
              <a:lnSpc>
                <a:spcPct val="180000"/>
              </a:lnSpc>
              <a:spcBef>
                <a:spcPts val="250"/>
              </a:spcBef>
              <a:spcAft>
                <a:spcPts val="0"/>
              </a:spcAft>
              <a:buFont typeface="Arial" panose="020B0604020202020204" pitchFamily="34" charset="0"/>
              <a:buNone/>
              <a:defRPr sz="1800" b="1" kern="1200" cap="none">
                <a:solidFill>
                  <a:schemeClr val="accent3"/>
                </a:solidFill>
                <a:latin typeface="+mj-lt"/>
                <a:ea typeface="+mn-ea"/>
                <a:cs typeface="+mn-cs"/>
              </a:defRPr>
            </a:lvl9pPr>
          </a:lstStyle>
          <a:p>
            <a:r>
              <a:rPr lang="en-US" dirty="0"/>
              <a:t>02</a:t>
            </a:r>
          </a:p>
        </p:txBody>
      </p:sp>
    </p:spTree>
    <p:extLst>
      <p:ext uri="{BB962C8B-B14F-4D97-AF65-F5344CB8AC3E}">
        <p14:creationId xmlns:p14="http://schemas.microsoft.com/office/powerpoint/2010/main" val="46321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now-covered mountain peak">
            <a:extLst>
              <a:ext uri="{FF2B5EF4-FFF2-40B4-BE49-F238E27FC236}">
                <a16:creationId xmlns:a16="http://schemas.microsoft.com/office/drawing/2014/main" id="{9F5B18AF-50BE-850D-E92A-BA321529036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652" r="41951"/>
          <a:stretch/>
        </p:blipFill>
        <p:spPr>
          <a:xfrm>
            <a:off x="7200900" y="10"/>
            <a:ext cx="4991100" cy="6857990"/>
          </a:xfrm>
          <a:noFill/>
        </p:spPr>
      </p:pic>
      <p:sp>
        <p:nvSpPr>
          <p:cNvPr id="3" name="Date Placeholder 2">
            <a:extLst>
              <a:ext uri="{FF2B5EF4-FFF2-40B4-BE49-F238E27FC236}">
                <a16:creationId xmlns:a16="http://schemas.microsoft.com/office/drawing/2014/main" id="{4C99722F-9A00-F2D4-E109-7224B001C5B2}"/>
              </a:ext>
            </a:extLst>
          </p:cNvPr>
          <p:cNvSpPr>
            <a:spLocks noGrp="1"/>
          </p:cNvSpPr>
          <p:nvPr>
            <p:ph type="dt" sz="half" idx="10"/>
          </p:nvPr>
        </p:nvSpPr>
        <p:spPr>
          <a:xfrm>
            <a:off x="1115138" y="6439469"/>
            <a:ext cx="2743200" cy="180000"/>
          </a:xfrm>
        </p:spPr>
        <p:txBody>
          <a:bodyPr anchor="b">
            <a:normAutofit/>
          </a:bodyPr>
          <a:lstStyle/>
          <a:p>
            <a:pPr>
              <a:spcAft>
                <a:spcPts val="600"/>
              </a:spcAft>
            </a:pPr>
            <a:fld id="{AEBF58B4-61FE-4B6E-9387-39B058629E66}" type="datetime4">
              <a:rPr lang="en-US" noProof="0" smtClean="0"/>
              <a:pPr>
                <a:spcAft>
                  <a:spcPts val="600"/>
                </a:spcAft>
              </a:pPr>
              <a:t>August 12, 2024</a:t>
            </a:fld>
            <a:endParaRPr lang="en-US" noProof="0"/>
          </a:p>
        </p:txBody>
      </p:sp>
      <p:sp>
        <p:nvSpPr>
          <p:cNvPr id="4" name="Slide Number Placeholder 3">
            <a:extLst>
              <a:ext uri="{FF2B5EF4-FFF2-40B4-BE49-F238E27FC236}">
                <a16:creationId xmlns:a16="http://schemas.microsoft.com/office/drawing/2014/main" id="{D854DA5A-6070-F06B-8CF1-CD66D23B4C3F}"/>
              </a:ext>
            </a:extLst>
          </p:cNvPr>
          <p:cNvSpPr>
            <a:spLocks noGrp="1"/>
          </p:cNvSpPr>
          <p:nvPr>
            <p:ph type="sldNum" sz="quarter" idx="11"/>
          </p:nvPr>
        </p:nvSpPr>
        <p:spPr>
          <a:xfrm>
            <a:off x="719138" y="6439469"/>
            <a:ext cx="396000" cy="180000"/>
          </a:xfrm>
        </p:spPr>
        <p:txBody>
          <a:bodyPr anchor="b">
            <a:normAutofit/>
          </a:bodyPr>
          <a:lstStyle/>
          <a:p>
            <a:pPr>
              <a:spcAft>
                <a:spcPts val="600"/>
              </a:spcAft>
            </a:pPr>
            <a:fld id="{2DDEA8E7-5F55-4A60-8EF9-470692FC5635}" type="slidenum">
              <a:rPr lang="en-US" noProof="0" smtClean="0"/>
              <a:pPr>
                <a:spcAft>
                  <a:spcPts val="600"/>
                </a:spcAft>
              </a:pPr>
              <a:t>3</a:t>
            </a:fld>
            <a:endParaRPr lang="en-US" noProof="0"/>
          </a:p>
        </p:txBody>
      </p:sp>
      <p:sp>
        <p:nvSpPr>
          <p:cNvPr id="1038" name="Text Placeholder 4">
            <a:extLst>
              <a:ext uri="{FF2B5EF4-FFF2-40B4-BE49-F238E27FC236}">
                <a16:creationId xmlns:a16="http://schemas.microsoft.com/office/drawing/2014/main" id="{0D8EA583-664F-D61C-C804-7D84F6483DAE}"/>
              </a:ext>
            </a:extLst>
          </p:cNvPr>
          <p:cNvSpPr>
            <a:spLocks noGrp="1"/>
          </p:cNvSpPr>
          <p:nvPr>
            <p:ph type="body" sz="quarter" idx="12"/>
          </p:nvPr>
        </p:nvSpPr>
        <p:spPr>
          <a:xfrm>
            <a:off x="720000" y="1279218"/>
            <a:ext cx="6122000" cy="347020"/>
          </a:xfrm>
        </p:spPr>
        <p:txBody>
          <a:bodyPr>
            <a:normAutofit/>
          </a:bodyPr>
          <a:lstStyle/>
          <a:p>
            <a:r>
              <a:rPr lang="en-US" dirty="0"/>
              <a:t>PhD lifetime </a:t>
            </a:r>
          </a:p>
        </p:txBody>
      </p:sp>
      <p:sp>
        <p:nvSpPr>
          <p:cNvPr id="7" name="Title 6">
            <a:extLst>
              <a:ext uri="{FF2B5EF4-FFF2-40B4-BE49-F238E27FC236}">
                <a16:creationId xmlns:a16="http://schemas.microsoft.com/office/drawing/2014/main" id="{220A741A-2034-6924-D86D-74F73D40363E}"/>
              </a:ext>
            </a:extLst>
          </p:cNvPr>
          <p:cNvSpPr>
            <a:spLocks noGrp="1"/>
          </p:cNvSpPr>
          <p:nvPr>
            <p:ph type="title"/>
          </p:nvPr>
        </p:nvSpPr>
        <p:spPr>
          <a:xfrm>
            <a:off x="719138" y="720000"/>
            <a:ext cx="6122000" cy="561600"/>
          </a:xfrm>
        </p:spPr>
        <p:txBody>
          <a:bodyPr anchor="t">
            <a:normAutofit/>
          </a:bodyPr>
          <a:lstStyle/>
          <a:p>
            <a:r>
              <a:rPr lang="en-US" dirty="0"/>
              <a:t>What to expect </a:t>
            </a:r>
          </a:p>
        </p:txBody>
      </p:sp>
      <p:sp>
        <p:nvSpPr>
          <p:cNvPr id="17" name="TextBox 16">
            <a:extLst>
              <a:ext uri="{FF2B5EF4-FFF2-40B4-BE49-F238E27FC236}">
                <a16:creationId xmlns:a16="http://schemas.microsoft.com/office/drawing/2014/main" id="{9713F6E6-E4CF-9D7E-5F0F-9D744DB8669D}"/>
              </a:ext>
            </a:extLst>
          </p:cNvPr>
          <p:cNvSpPr txBox="1"/>
          <p:nvPr/>
        </p:nvSpPr>
        <p:spPr>
          <a:xfrm>
            <a:off x="8528516" y="5562025"/>
            <a:ext cx="2413546" cy="246221"/>
          </a:xfrm>
          <a:prstGeom prst="rect">
            <a:avLst/>
          </a:prstGeom>
          <a:solidFill>
            <a:schemeClr val="tx2"/>
          </a:solidFill>
          <a:ln>
            <a:noFill/>
          </a:ln>
        </p:spPr>
        <p:txBody>
          <a:bodyPr wrap="none" lIns="0" tIns="0" rIns="0" bIns="0" rtlCol="0">
            <a:spAutoFit/>
          </a:bodyPr>
          <a:lstStyle/>
          <a:p>
            <a:pPr algn="l"/>
            <a:r>
              <a:rPr lang="en-US" sz="1600" dirty="0">
                <a:solidFill>
                  <a:schemeClr val="bg1"/>
                </a:solidFill>
                <a:latin typeface="+mj-lt"/>
              </a:rPr>
              <a:t>Coursework, candidacy exam</a:t>
            </a:r>
          </a:p>
        </p:txBody>
      </p:sp>
      <p:sp>
        <p:nvSpPr>
          <p:cNvPr id="19" name="TextBox 18">
            <a:extLst>
              <a:ext uri="{FF2B5EF4-FFF2-40B4-BE49-F238E27FC236}">
                <a16:creationId xmlns:a16="http://schemas.microsoft.com/office/drawing/2014/main" id="{021FE63F-7AAF-9262-597C-A5A5B3AAA273}"/>
              </a:ext>
            </a:extLst>
          </p:cNvPr>
          <p:cNvSpPr txBox="1"/>
          <p:nvPr/>
        </p:nvSpPr>
        <p:spPr>
          <a:xfrm>
            <a:off x="7276926" y="4835869"/>
            <a:ext cx="3733523" cy="246221"/>
          </a:xfrm>
          <a:prstGeom prst="rect">
            <a:avLst/>
          </a:prstGeom>
          <a:solidFill>
            <a:schemeClr val="tx2"/>
          </a:solidFill>
          <a:ln>
            <a:noFill/>
          </a:ln>
        </p:spPr>
        <p:txBody>
          <a:bodyPr wrap="none" lIns="0" tIns="0" rIns="0" bIns="0" rtlCol="0">
            <a:spAutoFit/>
          </a:bodyPr>
          <a:lstStyle/>
          <a:p>
            <a:pPr algn="l"/>
            <a:r>
              <a:rPr lang="en-US" sz="1600" dirty="0">
                <a:solidFill>
                  <a:schemeClr val="bg1"/>
                </a:solidFill>
                <a:latin typeface="+mj-lt"/>
              </a:rPr>
              <a:t>Applying for independent grants, thesis work</a:t>
            </a:r>
          </a:p>
        </p:txBody>
      </p:sp>
      <p:sp>
        <p:nvSpPr>
          <p:cNvPr id="20" name="TextBox 19">
            <a:extLst>
              <a:ext uri="{FF2B5EF4-FFF2-40B4-BE49-F238E27FC236}">
                <a16:creationId xmlns:a16="http://schemas.microsoft.com/office/drawing/2014/main" id="{8CCD607E-B19A-1AE4-C8B7-55FF2E6821C3}"/>
              </a:ext>
            </a:extLst>
          </p:cNvPr>
          <p:cNvSpPr txBox="1"/>
          <p:nvPr/>
        </p:nvSpPr>
        <p:spPr>
          <a:xfrm>
            <a:off x="8625885" y="4082832"/>
            <a:ext cx="1271245" cy="246221"/>
          </a:xfrm>
          <a:prstGeom prst="rect">
            <a:avLst/>
          </a:prstGeom>
          <a:solidFill>
            <a:schemeClr val="tx2"/>
          </a:solidFill>
          <a:ln>
            <a:noFill/>
          </a:ln>
        </p:spPr>
        <p:txBody>
          <a:bodyPr wrap="none" lIns="0" tIns="0" rIns="0" bIns="0" rtlCol="0">
            <a:spAutoFit/>
          </a:bodyPr>
          <a:lstStyle/>
          <a:p>
            <a:pPr algn="l"/>
            <a:r>
              <a:rPr lang="en-US" sz="1600" dirty="0">
                <a:solidFill>
                  <a:schemeClr val="bg1"/>
                </a:solidFill>
                <a:latin typeface="+mj-lt"/>
              </a:rPr>
              <a:t>Writing papers </a:t>
            </a:r>
          </a:p>
        </p:txBody>
      </p:sp>
      <p:sp>
        <p:nvSpPr>
          <p:cNvPr id="21" name="TextBox 20">
            <a:extLst>
              <a:ext uri="{FF2B5EF4-FFF2-40B4-BE49-F238E27FC236}">
                <a16:creationId xmlns:a16="http://schemas.microsoft.com/office/drawing/2014/main" id="{64390510-FBAA-30F4-8940-0D1BA85A2189}"/>
              </a:ext>
            </a:extLst>
          </p:cNvPr>
          <p:cNvSpPr txBox="1"/>
          <p:nvPr/>
        </p:nvSpPr>
        <p:spPr>
          <a:xfrm>
            <a:off x="7596871" y="3352618"/>
            <a:ext cx="1703608" cy="246221"/>
          </a:xfrm>
          <a:prstGeom prst="rect">
            <a:avLst/>
          </a:prstGeom>
          <a:solidFill>
            <a:schemeClr val="tx2"/>
          </a:solidFill>
          <a:ln>
            <a:noFill/>
          </a:ln>
        </p:spPr>
        <p:txBody>
          <a:bodyPr wrap="none" lIns="0" tIns="0" rIns="0" bIns="0" rtlCol="0">
            <a:spAutoFit/>
          </a:bodyPr>
          <a:lstStyle/>
          <a:p>
            <a:pPr algn="l"/>
            <a:r>
              <a:rPr lang="en-US" sz="1600" dirty="0">
                <a:solidFill>
                  <a:schemeClr val="bg1"/>
                </a:solidFill>
                <a:latin typeface="+mj-lt"/>
              </a:rPr>
              <a:t>Preparing to defend </a:t>
            </a:r>
          </a:p>
        </p:txBody>
      </p:sp>
      <p:pic>
        <p:nvPicPr>
          <p:cNvPr id="23" name="Graphic 22" descr="Downhill skiing with solid fill">
            <a:extLst>
              <a:ext uri="{FF2B5EF4-FFF2-40B4-BE49-F238E27FC236}">
                <a16:creationId xmlns:a16="http://schemas.microsoft.com/office/drawing/2014/main" id="{45C240E0-8FE6-9E18-0303-9525A3E14E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181882" y="2202598"/>
            <a:ext cx="914400" cy="914400"/>
          </a:xfrm>
          <a:prstGeom prst="rect">
            <a:avLst/>
          </a:prstGeom>
        </p:spPr>
      </p:pic>
      <p:grpSp>
        <p:nvGrpSpPr>
          <p:cNvPr id="31" name="Group 30">
            <a:extLst>
              <a:ext uri="{FF2B5EF4-FFF2-40B4-BE49-F238E27FC236}">
                <a16:creationId xmlns:a16="http://schemas.microsoft.com/office/drawing/2014/main" id="{09CB1EC0-6DC2-8B78-2991-3A27B138E0EF}"/>
              </a:ext>
            </a:extLst>
          </p:cNvPr>
          <p:cNvGrpSpPr/>
          <p:nvPr/>
        </p:nvGrpSpPr>
        <p:grpSpPr>
          <a:xfrm>
            <a:off x="9427858" y="5864313"/>
            <a:ext cx="2764142" cy="1032356"/>
            <a:chOff x="9427858" y="5864313"/>
            <a:chExt cx="2764142" cy="1032356"/>
          </a:xfrm>
        </p:grpSpPr>
        <p:pic>
          <p:nvPicPr>
            <p:cNvPr id="12" name="Graphic 11" descr="Baby crawling with solid fill">
              <a:extLst>
                <a:ext uri="{FF2B5EF4-FFF2-40B4-BE49-F238E27FC236}">
                  <a16:creationId xmlns:a16="http://schemas.microsoft.com/office/drawing/2014/main" id="{5E45114C-4115-1CD4-63A5-52F25701A4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08704" flipH="1">
              <a:off x="11244632" y="5982269"/>
              <a:ext cx="914400" cy="914400"/>
            </a:xfrm>
            <a:prstGeom prst="rect">
              <a:avLst/>
            </a:prstGeom>
          </p:spPr>
        </p:pic>
        <p:sp>
          <p:nvSpPr>
            <p:cNvPr id="16" name="TextBox 15">
              <a:extLst>
                <a:ext uri="{FF2B5EF4-FFF2-40B4-BE49-F238E27FC236}">
                  <a16:creationId xmlns:a16="http://schemas.microsoft.com/office/drawing/2014/main" id="{038B025D-FF2D-79AD-B6A4-2DB21873B593}"/>
                </a:ext>
              </a:extLst>
            </p:cNvPr>
            <p:cNvSpPr txBox="1"/>
            <p:nvPr/>
          </p:nvSpPr>
          <p:spPr>
            <a:xfrm>
              <a:off x="9427858" y="6298493"/>
              <a:ext cx="1845249" cy="246221"/>
            </a:xfrm>
            <a:prstGeom prst="rect">
              <a:avLst/>
            </a:prstGeom>
            <a:solidFill>
              <a:schemeClr val="tx2"/>
            </a:solidFill>
            <a:ln>
              <a:noFill/>
            </a:ln>
          </p:spPr>
          <p:txBody>
            <a:bodyPr wrap="none" lIns="0" tIns="0" rIns="0" bIns="0" rtlCol="0">
              <a:spAutoFit/>
            </a:bodyPr>
            <a:lstStyle/>
            <a:p>
              <a:pPr algn="l"/>
              <a:r>
                <a:rPr lang="en-US" sz="1600" dirty="0">
                  <a:solidFill>
                    <a:schemeClr val="bg1"/>
                  </a:solidFill>
                  <a:latin typeface="+mj-lt"/>
                </a:rPr>
                <a:t>Coursework, rotations</a:t>
              </a:r>
            </a:p>
          </p:txBody>
        </p:sp>
        <p:sp>
          <p:nvSpPr>
            <p:cNvPr id="24" name="TextBox 23">
              <a:extLst>
                <a:ext uri="{FF2B5EF4-FFF2-40B4-BE49-F238E27FC236}">
                  <a16:creationId xmlns:a16="http://schemas.microsoft.com/office/drawing/2014/main" id="{215B9DD4-A43B-A6F1-1E30-90F37917B98A}"/>
                </a:ext>
              </a:extLst>
            </p:cNvPr>
            <p:cNvSpPr txBox="1"/>
            <p:nvPr/>
          </p:nvSpPr>
          <p:spPr>
            <a:xfrm>
              <a:off x="11625435" y="5864313"/>
              <a:ext cx="566565" cy="246221"/>
            </a:xfrm>
            <a:prstGeom prst="rect">
              <a:avLst/>
            </a:prstGeom>
            <a:noFill/>
          </p:spPr>
          <p:txBody>
            <a:bodyPr wrap="none" lIns="0" tIns="0" rIns="0" bIns="0" rtlCol="0">
              <a:spAutoFit/>
            </a:bodyPr>
            <a:lstStyle/>
            <a:p>
              <a:pPr algn="l"/>
              <a:r>
                <a:rPr lang="en-US" sz="1600" dirty="0">
                  <a:solidFill>
                    <a:schemeClr val="bg2"/>
                  </a:solidFill>
                  <a:latin typeface="+mj-lt"/>
                </a:rPr>
                <a:t>You </a:t>
              </a:r>
              <a:r>
                <a:rPr lang="en-US" sz="1600" dirty="0">
                  <a:solidFill>
                    <a:schemeClr val="bg2"/>
                  </a:solidFill>
                  <a:latin typeface="+mj-lt"/>
                  <a:sym typeface="Wingdings" pitchFamily="2" charset="2"/>
                </a:rPr>
                <a:t> </a:t>
              </a:r>
              <a:endParaRPr lang="en-US" sz="1600" dirty="0">
                <a:solidFill>
                  <a:schemeClr val="bg2"/>
                </a:solidFill>
                <a:latin typeface="+mj-lt"/>
              </a:endParaRPr>
            </a:p>
          </p:txBody>
        </p:sp>
      </p:grpSp>
      <p:grpSp>
        <p:nvGrpSpPr>
          <p:cNvPr id="32" name="Group 31">
            <a:extLst>
              <a:ext uri="{FF2B5EF4-FFF2-40B4-BE49-F238E27FC236}">
                <a16:creationId xmlns:a16="http://schemas.microsoft.com/office/drawing/2014/main" id="{C011C68D-6118-7E7C-D58B-F1AD5269B3AF}"/>
              </a:ext>
            </a:extLst>
          </p:cNvPr>
          <p:cNvGrpSpPr/>
          <p:nvPr/>
        </p:nvGrpSpPr>
        <p:grpSpPr>
          <a:xfrm>
            <a:off x="10096049" y="3890599"/>
            <a:ext cx="1082456" cy="946368"/>
            <a:chOff x="10096049" y="3890599"/>
            <a:chExt cx="1082456" cy="946368"/>
          </a:xfrm>
        </p:grpSpPr>
        <p:pic>
          <p:nvPicPr>
            <p:cNvPr id="14" name="Graphic 13" descr="Man with cane with solid fill">
              <a:extLst>
                <a:ext uri="{FF2B5EF4-FFF2-40B4-BE49-F238E27FC236}">
                  <a16:creationId xmlns:a16="http://schemas.microsoft.com/office/drawing/2014/main" id="{E42E66A2-E595-D56E-F342-BA0425FD99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096049" y="3922567"/>
              <a:ext cx="914400" cy="914400"/>
            </a:xfrm>
            <a:prstGeom prst="rect">
              <a:avLst/>
            </a:prstGeom>
          </p:spPr>
        </p:pic>
        <p:sp>
          <p:nvSpPr>
            <p:cNvPr id="25" name="TextBox 24">
              <a:extLst>
                <a:ext uri="{FF2B5EF4-FFF2-40B4-BE49-F238E27FC236}">
                  <a16:creationId xmlns:a16="http://schemas.microsoft.com/office/drawing/2014/main" id="{181652A1-24D7-AAA9-0203-7F4F5CB10232}"/>
                </a:ext>
              </a:extLst>
            </p:cNvPr>
            <p:cNvSpPr txBox="1"/>
            <p:nvPr/>
          </p:nvSpPr>
          <p:spPr>
            <a:xfrm>
              <a:off x="10705619" y="3890599"/>
              <a:ext cx="472886" cy="246221"/>
            </a:xfrm>
            <a:prstGeom prst="rect">
              <a:avLst/>
            </a:prstGeom>
            <a:noFill/>
          </p:spPr>
          <p:txBody>
            <a:bodyPr wrap="none" lIns="0" tIns="0" rIns="0" bIns="0" rtlCol="0">
              <a:spAutoFit/>
            </a:bodyPr>
            <a:lstStyle/>
            <a:p>
              <a:pPr algn="l"/>
              <a:r>
                <a:rPr lang="en-US" sz="1600" dirty="0">
                  <a:solidFill>
                    <a:schemeClr val="bg2"/>
                  </a:solidFill>
                  <a:latin typeface="+mj-lt"/>
                </a:rPr>
                <a:t>Me :|</a:t>
              </a:r>
            </a:p>
          </p:txBody>
        </p:sp>
      </p:grpSp>
      <p:sp>
        <p:nvSpPr>
          <p:cNvPr id="28" name="TextBox 27">
            <a:extLst>
              <a:ext uri="{FF2B5EF4-FFF2-40B4-BE49-F238E27FC236}">
                <a16:creationId xmlns:a16="http://schemas.microsoft.com/office/drawing/2014/main" id="{F5643E3F-842C-A954-B184-22DC3DF61809}"/>
              </a:ext>
            </a:extLst>
          </p:cNvPr>
          <p:cNvSpPr txBox="1"/>
          <p:nvPr/>
        </p:nvSpPr>
        <p:spPr>
          <a:xfrm>
            <a:off x="719138" y="2202598"/>
            <a:ext cx="6011862" cy="4001095"/>
          </a:xfrm>
          <a:prstGeom prst="rect">
            <a:avLst/>
          </a:prstGeom>
          <a:noFill/>
        </p:spPr>
        <p:txBody>
          <a:bodyPr wrap="square" lIns="0" tIns="0" rIns="0" bIns="0" rtlCol="0">
            <a:spAutoFit/>
          </a:bodyPr>
          <a:lstStyle/>
          <a:p>
            <a:pPr marL="285750" indent="-285750" algn="l">
              <a:buSzPct val="105000"/>
              <a:buFont typeface="Arial" panose="020B0604020202020204" pitchFamily="34" charset="0"/>
              <a:buChar char="•"/>
            </a:pPr>
            <a:r>
              <a:rPr lang="en-US" sz="2600" dirty="0">
                <a:solidFill>
                  <a:schemeClr val="accent1"/>
                </a:solidFill>
                <a:latin typeface="+mj-lt"/>
              </a:rPr>
              <a:t>Long, meandering process</a:t>
            </a:r>
          </a:p>
          <a:p>
            <a:pPr marL="285750" indent="-285750" algn="l">
              <a:buFont typeface="Arial" panose="020B0604020202020204" pitchFamily="34" charset="0"/>
              <a:buChar char="•"/>
            </a:pPr>
            <a:r>
              <a:rPr lang="en-US" sz="2600" dirty="0">
                <a:solidFill>
                  <a:schemeClr val="accent1"/>
                </a:solidFill>
                <a:latin typeface="+mj-lt"/>
              </a:rPr>
              <a:t>Frustrating at times, but also fulfilling </a:t>
            </a:r>
          </a:p>
          <a:p>
            <a:pPr marL="285750" indent="-285750" algn="l">
              <a:buFont typeface="Arial" panose="020B0604020202020204" pitchFamily="34" charset="0"/>
              <a:buChar char="•"/>
            </a:pPr>
            <a:r>
              <a:rPr lang="en-US" sz="2600" dirty="0">
                <a:solidFill>
                  <a:schemeClr val="accent1"/>
                </a:solidFill>
                <a:latin typeface="+mj-lt"/>
              </a:rPr>
              <a:t>You will learn to succeed despite many responsibilities </a:t>
            </a:r>
            <a:r>
              <a:rPr lang="en-US" sz="2200" dirty="0">
                <a:solidFill>
                  <a:schemeClr val="accent1"/>
                </a:solidFill>
                <a:latin typeface="+mj-lt"/>
              </a:rPr>
              <a:t>(research, family/friends, professional engagement, financial)</a:t>
            </a:r>
          </a:p>
          <a:p>
            <a:pPr marL="285750" indent="-285750" algn="l">
              <a:buFont typeface="Arial" panose="020B0604020202020204" pitchFamily="34" charset="0"/>
              <a:buChar char="•"/>
            </a:pPr>
            <a:r>
              <a:rPr lang="en-US" sz="2600" dirty="0">
                <a:solidFill>
                  <a:schemeClr val="accent1"/>
                </a:solidFill>
                <a:latin typeface="+mj-lt"/>
              </a:rPr>
              <a:t>You will learn to work with many different types of people </a:t>
            </a:r>
          </a:p>
          <a:p>
            <a:pPr marL="285750" indent="-285750" algn="l">
              <a:buFont typeface="Arial" panose="020B0604020202020204" pitchFamily="34" charset="0"/>
              <a:buChar char="•"/>
            </a:pPr>
            <a:r>
              <a:rPr lang="en-US" sz="2600" dirty="0">
                <a:solidFill>
                  <a:schemeClr val="accent1"/>
                </a:solidFill>
                <a:latin typeface="+mj-lt"/>
              </a:rPr>
              <a:t>You will at times doubt: </a:t>
            </a:r>
          </a:p>
          <a:p>
            <a:pPr marL="742950" lvl="1" indent="-285750">
              <a:buFont typeface="Arial" panose="020B0604020202020204" pitchFamily="34" charset="0"/>
              <a:buChar char="•"/>
            </a:pPr>
            <a:r>
              <a:rPr lang="en-US" sz="2600" dirty="0">
                <a:solidFill>
                  <a:schemeClr val="accent1"/>
                </a:solidFill>
                <a:latin typeface="+mj-lt"/>
              </a:rPr>
              <a:t>If the PhD is worth it </a:t>
            </a:r>
          </a:p>
          <a:p>
            <a:pPr marL="742950" lvl="1" indent="-285750">
              <a:buFont typeface="Arial" panose="020B0604020202020204" pitchFamily="34" charset="0"/>
              <a:buChar char="•"/>
            </a:pPr>
            <a:r>
              <a:rPr lang="en-US" sz="2600" dirty="0">
                <a:solidFill>
                  <a:schemeClr val="accent1"/>
                </a:solidFill>
                <a:latin typeface="+mj-lt"/>
              </a:rPr>
              <a:t>If you’re smart enough</a:t>
            </a:r>
          </a:p>
        </p:txBody>
      </p:sp>
    </p:spTree>
    <p:extLst>
      <p:ext uri="{BB962C8B-B14F-4D97-AF65-F5344CB8AC3E}">
        <p14:creationId xmlns:p14="http://schemas.microsoft.com/office/powerpoint/2010/main" val="6795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B4964-A94E-A9A9-6690-7C2ADC8361D7}"/>
              </a:ext>
            </a:extLst>
          </p:cNvPr>
          <p:cNvSpPr>
            <a:spLocks noGrp="1"/>
          </p:cNvSpPr>
          <p:nvPr>
            <p:ph type="dt" sz="half" idx="10"/>
          </p:nvPr>
        </p:nvSpPr>
        <p:spPr>
          <a:xfrm>
            <a:off x="1115138" y="6439469"/>
            <a:ext cx="2743200" cy="180000"/>
          </a:xfrm>
        </p:spPr>
        <p:txBody>
          <a:bodyPr anchor="b">
            <a:normAutofit/>
          </a:bodyPr>
          <a:lstStyle/>
          <a:p>
            <a:pPr>
              <a:spcAft>
                <a:spcPts val="600"/>
              </a:spcAft>
            </a:pPr>
            <a:fld id="{AEBF58B4-61FE-4B6E-9387-39B058629E66}" type="datetime4">
              <a:rPr lang="en-US" noProof="0" smtClean="0"/>
              <a:pPr>
                <a:spcAft>
                  <a:spcPts val="600"/>
                </a:spcAft>
              </a:pPr>
              <a:t>August 12, 2024</a:t>
            </a:fld>
            <a:endParaRPr lang="en-US" noProof="0"/>
          </a:p>
        </p:txBody>
      </p:sp>
      <p:sp>
        <p:nvSpPr>
          <p:cNvPr id="4" name="Slide Number Placeholder 3">
            <a:extLst>
              <a:ext uri="{FF2B5EF4-FFF2-40B4-BE49-F238E27FC236}">
                <a16:creationId xmlns:a16="http://schemas.microsoft.com/office/drawing/2014/main" id="{AF84C082-1011-52D8-C5B1-40668DA721F0}"/>
              </a:ext>
            </a:extLst>
          </p:cNvPr>
          <p:cNvSpPr>
            <a:spLocks noGrp="1"/>
          </p:cNvSpPr>
          <p:nvPr>
            <p:ph type="sldNum" sz="quarter" idx="11"/>
          </p:nvPr>
        </p:nvSpPr>
        <p:spPr>
          <a:xfrm>
            <a:off x="719138" y="6439469"/>
            <a:ext cx="396000" cy="180000"/>
          </a:xfrm>
        </p:spPr>
        <p:txBody>
          <a:bodyPr anchor="b">
            <a:normAutofit/>
          </a:bodyPr>
          <a:lstStyle/>
          <a:p>
            <a:pPr>
              <a:spcAft>
                <a:spcPts val="600"/>
              </a:spcAft>
            </a:pPr>
            <a:fld id="{2DDEA8E7-5F55-4A60-8EF9-470692FC5635}" type="slidenum">
              <a:rPr lang="en-US" noProof="0" smtClean="0"/>
              <a:pPr>
                <a:spcAft>
                  <a:spcPts val="600"/>
                </a:spcAft>
              </a:pPr>
              <a:t>4</a:t>
            </a:fld>
            <a:endParaRPr lang="en-US" noProof="0"/>
          </a:p>
        </p:txBody>
      </p:sp>
      <p:sp>
        <p:nvSpPr>
          <p:cNvPr id="9" name="Text Placeholder 8">
            <a:extLst>
              <a:ext uri="{FF2B5EF4-FFF2-40B4-BE49-F238E27FC236}">
                <a16:creationId xmlns:a16="http://schemas.microsoft.com/office/drawing/2014/main" id="{6103140A-2AAB-CCFA-911B-88DB45EFDF2E}"/>
              </a:ext>
            </a:extLst>
          </p:cNvPr>
          <p:cNvSpPr>
            <a:spLocks noGrp="1"/>
          </p:cNvSpPr>
          <p:nvPr>
            <p:ph type="body" sz="quarter" idx="12"/>
          </p:nvPr>
        </p:nvSpPr>
        <p:spPr>
          <a:xfrm>
            <a:off x="720000" y="1279218"/>
            <a:ext cx="10752000" cy="347020"/>
          </a:xfrm>
        </p:spPr>
        <p:txBody>
          <a:bodyPr>
            <a:normAutofit/>
          </a:bodyPr>
          <a:lstStyle/>
          <a:p>
            <a:r>
              <a:rPr lang="en-US" dirty="0"/>
              <a:t>Schedule </a:t>
            </a:r>
          </a:p>
        </p:txBody>
      </p:sp>
      <p:sp>
        <p:nvSpPr>
          <p:cNvPr id="8" name="Title 7">
            <a:extLst>
              <a:ext uri="{FF2B5EF4-FFF2-40B4-BE49-F238E27FC236}">
                <a16:creationId xmlns:a16="http://schemas.microsoft.com/office/drawing/2014/main" id="{2DEBB8EF-4A09-A586-9904-CD2500C80137}"/>
              </a:ext>
            </a:extLst>
          </p:cNvPr>
          <p:cNvSpPr>
            <a:spLocks noGrp="1"/>
          </p:cNvSpPr>
          <p:nvPr>
            <p:ph type="title"/>
          </p:nvPr>
        </p:nvSpPr>
        <p:spPr>
          <a:xfrm>
            <a:off x="719138" y="720000"/>
            <a:ext cx="10753724" cy="561600"/>
          </a:xfrm>
        </p:spPr>
        <p:txBody>
          <a:bodyPr anchor="t">
            <a:normAutofit/>
          </a:bodyPr>
          <a:lstStyle/>
          <a:p>
            <a:r>
              <a:rPr lang="en-US" dirty="0"/>
              <a:t>What to expect </a:t>
            </a:r>
          </a:p>
        </p:txBody>
      </p:sp>
      <p:pic>
        <p:nvPicPr>
          <p:cNvPr id="15" name="Picture 14" descr="A screenshot of a calendar&#10;&#10;Description automatically generated">
            <a:extLst>
              <a:ext uri="{FF2B5EF4-FFF2-40B4-BE49-F238E27FC236}">
                <a16:creationId xmlns:a16="http://schemas.microsoft.com/office/drawing/2014/main" id="{097C1F36-F565-5DDC-D6EB-FF44684EC366}"/>
              </a:ext>
            </a:extLst>
          </p:cNvPr>
          <p:cNvPicPr>
            <a:picLocks noChangeAspect="1"/>
          </p:cNvPicPr>
          <p:nvPr/>
        </p:nvPicPr>
        <p:blipFill rotWithShape="1">
          <a:blip r:embed="rId2">
            <a:extLst>
              <a:ext uri="{28A0092B-C50C-407E-A947-70E740481C1C}">
                <a14:useLocalDpi xmlns:a14="http://schemas.microsoft.com/office/drawing/2010/main" val="0"/>
              </a:ext>
            </a:extLst>
          </a:blip>
          <a:srcRect t="24882" r="1311"/>
          <a:stretch/>
        </p:blipFill>
        <p:spPr>
          <a:xfrm>
            <a:off x="1306212" y="1626238"/>
            <a:ext cx="9579575" cy="4749143"/>
          </a:xfrm>
          <a:prstGeom prst="rect">
            <a:avLst/>
          </a:prstGeom>
        </p:spPr>
      </p:pic>
    </p:spTree>
    <p:extLst>
      <p:ext uri="{BB962C8B-B14F-4D97-AF65-F5344CB8AC3E}">
        <p14:creationId xmlns:p14="http://schemas.microsoft.com/office/powerpoint/2010/main" val="421489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799FB3-5EFD-5C7B-C113-D9C34B03BD5D}"/>
              </a:ext>
            </a:extLst>
          </p:cNvPr>
          <p:cNvSpPr>
            <a:spLocks noGrp="1"/>
          </p:cNvSpPr>
          <p:nvPr>
            <p:ph type="dt" sz="half" idx="10"/>
          </p:nvPr>
        </p:nvSpPr>
        <p:spPr/>
        <p:txBody>
          <a:bodyPr/>
          <a:lstStyle/>
          <a:p>
            <a:fld id="{AEBF58B4-61FE-4B6E-9387-39B058629E66}" type="datetime4">
              <a:rPr lang="en-US" noProof="0" smtClean="0"/>
              <a:t>August 12, 2024</a:t>
            </a:fld>
            <a:endParaRPr lang="en-US" noProof="0" dirty="0"/>
          </a:p>
        </p:txBody>
      </p:sp>
      <p:sp>
        <p:nvSpPr>
          <p:cNvPr id="4" name="Slide Number Placeholder 3">
            <a:extLst>
              <a:ext uri="{FF2B5EF4-FFF2-40B4-BE49-F238E27FC236}">
                <a16:creationId xmlns:a16="http://schemas.microsoft.com/office/drawing/2014/main" id="{57D42580-DA69-5177-8C8B-B2A325B6125D}"/>
              </a:ext>
            </a:extLst>
          </p:cNvPr>
          <p:cNvSpPr>
            <a:spLocks noGrp="1"/>
          </p:cNvSpPr>
          <p:nvPr>
            <p:ph type="sldNum" sz="quarter" idx="11"/>
          </p:nvPr>
        </p:nvSpPr>
        <p:spPr/>
        <p:txBody>
          <a:bodyPr/>
          <a:lstStyle/>
          <a:p>
            <a:fld id="{2DDEA8E7-5F55-4A60-8EF9-470692FC5635}" type="slidenum">
              <a:rPr lang="en-US" noProof="0" smtClean="0"/>
              <a:pPr/>
              <a:t>5</a:t>
            </a:fld>
            <a:endParaRPr lang="en-US" noProof="0"/>
          </a:p>
        </p:txBody>
      </p:sp>
      <p:sp>
        <p:nvSpPr>
          <p:cNvPr id="13" name="Content Placeholder 12">
            <a:extLst>
              <a:ext uri="{FF2B5EF4-FFF2-40B4-BE49-F238E27FC236}">
                <a16:creationId xmlns:a16="http://schemas.microsoft.com/office/drawing/2014/main" id="{1F8A5EA0-8C97-0D86-F368-CD75D457E462}"/>
              </a:ext>
            </a:extLst>
          </p:cNvPr>
          <p:cNvSpPr>
            <a:spLocks noGrp="1"/>
          </p:cNvSpPr>
          <p:nvPr>
            <p:ph sz="quarter" idx="13"/>
          </p:nvPr>
        </p:nvSpPr>
        <p:spPr>
          <a:xfrm>
            <a:off x="719138" y="1569969"/>
            <a:ext cx="6122000" cy="4298400"/>
          </a:xfrm>
        </p:spPr>
        <p:txBody>
          <a:bodyPr/>
          <a:lstStyle/>
          <a:p>
            <a:pPr marL="514350" indent="-514350">
              <a:buFont typeface="+mj-lt"/>
              <a:buAutoNum type="arabicPeriod"/>
            </a:pPr>
            <a:r>
              <a:rPr lang="en-US" sz="2600" dirty="0"/>
              <a:t>Pick the right mentor</a:t>
            </a:r>
          </a:p>
          <a:p>
            <a:pPr marL="514350" indent="-514350">
              <a:buFont typeface="+mj-lt"/>
              <a:buAutoNum type="arabicPeriod"/>
            </a:pPr>
            <a:r>
              <a:rPr lang="en-US" sz="2600" dirty="0"/>
              <a:t>Be professional</a:t>
            </a:r>
          </a:p>
          <a:p>
            <a:pPr marL="514350" indent="-514350">
              <a:buFont typeface="+mj-lt"/>
              <a:buAutoNum type="arabicPeriod"/>
            </a:pPr>
            <a:r>
              <a:rPr lang="en-US" sz="2600" dirty="0"/>
              <a:t>Engage in the obligations of the PhD</a:t>
            </a:r>
          </a:p>
          <a:p>
            <a:pPr marL="514350" indent="-514350">
              <a:buFont typeface="+mj-lt"/>
              <a:buAutoNum type="arabicPeriod"/>
            </a:pPr>
            <a:r>
              <a:rPr lang="en-US" sz="2600" dirty="0"/>
              <a:t>Take advantage of resources </a:t>
            </a:r>
          </a:p>
          <a:p>
            <a:pPr marL="651150" lvl="1" indent="-514350"/>
            <a:r>
              <a:rPr lang="en-US" sz="2400" dirty="0"/>
              <a:t>Conferences, off-site courses</a:t>
            </a:r>
          </a:p>
          <a:p>
            <a:pPr marL="651150" lvl="1" indent="-514350"/>
            <a:r>
              <a:rPr lang="en-US" sz="2200" dirty="0"/>
              <a:t>Penn’s larger community </a:t>
            </a:r>
          </a:p>
          <a:p>
            <a:pPr marL="651150" lvl="1" indent="-514350"/>
            <a:r>
              <a:rPr lang="en-US" sz="2400" dirty="0"/>
              <a:t>Grants</a:t>
            </a:r>
          </a:p>
          <a:p>
            <a:pPr marL="651150" lvl="1" indent="-514350"/>
            <a:r>
              <a:rPr lang="en-US" sz="2400" dirty="0"/>
              <a:t>Health and dental care, gym</a:t>
            </a:r>
          </a:p>
          <a:p>
            <a:pPr marL="514350" indent="-514350">
              <a:buFont typeface="+mj-lt"/>
              <a:buAutoNum type="arabicPeriod"/>
            </a:pPr>
            <a:r>
              <a:rPr lang="en-US" sz="2600" dirty="0"/>
              <a:t>Self care</a:t>
            </a:r>
            <a:r>
              <a:rPr lang="en-US" sz="2600" dirty="0">
                <a:sym typeface="Wingdings" pitchFamily="2" charset="2"/>
              </a:rPr>
              <a:t> set up for success </a:t>
            </a:r>
          </a:p>
          <a:p>
            <a:pPr marL="514350" indent="-514350">
              <a:buFont typeface="+mj-lt"/>
              <a:buAutoNum type="arabicPeriod"/>
            </a:pPr>
            <a:r>
              <a:rPr lang="en-US" sz="2600" dirty="0">
                <a:sym typeface="Wingdings" pitchFamily="2" charset="2"/>
              </a:rPr>
              <a:t>Let go of prior expectations</a:t>
            </a:r>
            <a:endParaRPr lang="en-US" sz="2600" dirty="0"/>
          </a:p>
        </p:txBody>
      </p:sp>
      <p:sp>
        <p:nvSpPr>
          <p:cNvPr id="11" name="Title 10">
            <a:extLst>
              <a:ext uri="{FF2B5EF4-FFF2-40B4-BE49-F238E27FC236}">
                <a16:creationId xmlns:a16="http://schemas.microsoft.com/office/drawing/2014/main" id="{EEE17582-CE61-03C2-2F00-270189F72B7A}"/>
              </a:ext>
            </a:extLst>
          </p:cNvPr>
          <p:cNvSpPr>
            <a:spLocks noGrp="1"/>
          </p:cNvSpPr>
          <p:nvPr>
            <p:ph type="title"/>
          </p:nvPr>
        </p:nvSpPr>
        <p:spPr/>
        <p:txBody>
          <a:bodyPr/>
          <a:lstStyle/>
          <a:p>
            <a:r>
              <a:rPr lang="en-US" dirty="0"/>
              <a:t>Advice for success </a:t>
            </a:r>
          </a:p>
        </p:txBody>
      </p:sp>
      <p:pic>
        <p:nvPicPr>
          <p:cNvPr id="9" name="Picture Placeholder 8" descr="A black background with blue text&#10;&#10;Description automatically generated">
            <a:extLst>
              <a:ext uri="{FF2B5EF4-FFF2-40B4-BE49-F238E27FC236}">
                <a16:creationId xmlns:a16="http://schemas.microsoft.com/office/drawing/2014/main" id="{24CC8D15-E2A4-D275-DF24-25838314ED7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51" r="651"/>
          <a:stretch>
            <a:fillRect/>
          </a:stretch>
        </p:blipFill>
        <p:spPr/>
      </p:pic>
    </p:spTree>
    <p:extLst>
      <p:ext uri="{BB962C8B-B14F-4D97-AF65-F5344CB8AC3E}">
        <p14:creationId xmlns:p14="http://schemas.microsoft.com/office/powerpoint/2010/main" val="10207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806CD4-4C8F-A82C-6E36-502A545E0BF4}"/>
              </a:ext>
            </a:extLst>
          </p:cNvPr>
          <p:cNvSpPr>
            <a:spLocks noGrp="1"/>
          </p:cNvSpPr>
          <p:nvPr>
            <p:ph type="dt" sz="half" idx="10"/>
          </p:nvPr>
        </p:nvSpPr>
        <p:spPr/>
        <p:txBody>
          <a:bodyPr/>
          <a:lstStyle/>
          <a:p>
            <a:fld id="{AEBF58B4-61FE-4B6E-9387-39B058629E66}" type="datetime4">
              <a:rPr lang="en-US" noProof="0" smtClean="0"/>
              <a:t>August 12, 2024</a:t>
            </a:fld>
            <a:endParaRPr lang="en-US" noProof="0" dirty="0"/>
          </a:p>
        </p:txBody>
      </p:sp>
      <p:sp>
        <p:nvSpPr>
          <p:cNvPr id="4" name="Slide Number Placeholder 3">
            <a:extLst>
              <a:ext uri="{FF2B5EF4-FFF2-40B4-BE49-F238E27FC236}">
                <a16:creationId xmlns:a16="http://schemas.microsoft.com/office/drawing/2014/main" id="{D3197F0D-E766-A136-227D-388A560328FB}"/>
              </a:ext>
            </a:extLst>
          </p:cNvPr>
          <p:cNvSpPr>
            <a:spLocks noGrp="1"/>
          </p:cNvSpPr>
          <p:nvPr>
            <p:ph type="sldNum" sz="quarter" idx="11"/>
          </p:nvPr>
        </p:nvSpPr>
        <p:spPr/>
        <p:txBody>
          <a:bodyPr/>
          <a:lstStyle/>
          <a:p>
            <a:fld id="{2DDEA8E7-5F55-4A60-8EF9-470692FC5635}" type="slidenum">
              <a:rPr lang="en-US" noProof="0" smtClean="0"/>
              <a:pPr/>
              <a:t>6</a:t>
            </a:fld>
            <a:endParaRPr lang="en-US" noProof="0"/>
          </a:p>
        </p:txBody>
      </p:sp>
      <p:sp>
        <p:nvSpPr>
          <p:cNvPr id="5" name="Text Placeholder 4">
            <a:extLst>
              <a:ext uri="{FF2B5EF4-FFF2-40B4-BE49-F238E27FC236}">
                <a16:creationId xmlns:a16="http://schemas.microsoft.com/office/drawing/2014/main" id="{D156576D-E373-0D8E-FCC9-3B00DB23C16F}"/>
              </a:ext>
            </a:extLst>
          </p:cNvPr>
          <p:cNvSpPr>
            <a:spLocks noGrp="1"/>
          </p:cNvSpPr>
          <p:nvPr>
            <p:ph type="body" sz="quarter" idx="12"/>
          </p:nvPr>
        </p:nvSpPr>
        <p:spPr/>
        <p:txBody>
          <a:bodyPr/>
          <a:lstStyle/>
          <a:p>
            <a:r>
              <a:rPr lang="en-US" dirty="0"/>
              <a:t>Considerations (in order of evaluation) </a:t>
            </a:r>
          </a:p>
        </p:txBody>
      </p:sp>
      <p:sp>
        <p:nvSpPr>
          <p:cNvPr id="6" name="Content Placeholder 5">
            <a:extLst>
              <a:ext uri="{FF2B5EF4-FFF2-40B4-BE49-F238E27FC236}">
                <a16:creationId xmlns:a16="http://schemas.microsoft.com/office/drawing/2014/main" id="{FBFEE568-16BE-74B3-75D0-29601A8D644F}"/>
              </a:ext>
            </a:extLst>
          </p:cNvPr>
          <p:cNvSpPr>
            <a:spLocks noGrp="1"/>
          </p:cNvSpPr>
          <p:nvPr>
            <p:ph sz="quarter" idx="13"/>
          </p:nvPr>
        </p:nvSpPr>
        <p:spPr/>
        <p:txBody>
          <a:bodyPr/>
          <a:lstStyle/>
          <a:p>
            <a:pPr marL="457200" indent="-457200">
              <a:buFont typeface="+mj-lt"/>
              <a:buAutoNum type="arabicPeriod"/>
            </a:pPr>
            <a:r>
              <a:rPr lang="en-US" sz="2400" dirty="0"/>
              <a:t>Communication style </a:t>
            </a:r>
          </a:p>
          <a:p>
            <a:pPr marL="457200" indent="-457200">
              <a:buFont typeface="+mj-lt"/>
              <a:buAutoNum type="arabicPeriod"/>
            </a:pPr>
            <a:r>
              <a:rPr lang="en-US" sz="2400" dirty="0"/>
              <a:t>Level of involvement, meeting frequency</a:t>
            </a:r>
          </a:p>
          <a:p>
            <a:pPr marL="457200" indent="-457200">
              <a:buFont typeface="+mj-lt"/>
              <a:buAutoNum type="arabicPeriod"/>
            </a:pPr>
            <a:r>
              <a:rPr lang="en-US" sz="2400" dirty="0"/>
              <a:t>Papers, authorship</a:t>
            </a:r>
          </a:p>
          <a:p>
            <a:pPr marL="457200" indent="-457200">
              <a:buFont typeface="+mj-lt"/>
              <a:buAutoNum type="arabicPeriod"/>
            </a:pPr>
            <a:r>
              <a:rPr lang="en-US" sz="2400" dirty="0"/>
              <a:t>What do current/past trainees and rotation students say? </a:t>
            </a:r>
          </a:p>
          <a:p>
            <a:pPr marL="457200" indent="-457200">
              <a:buFont typeface="+mj-lt"/>
              <a:buAutoNum type="arabicPeriod"/>
            </a:pPr>
            <a:r>
              <a:rPr lang="en-US" sz="2400" dirty="0"/>
              <a:t>Are they a subject matter expert in your area of interest? </a:t>
            </a:r>
          </a:p>
          <a:p>
            <a:pPr marL="457200" indent="-457200">
              <a:buFont typeface="+mj-lt"/>
              <a:buAutoNum type="arabicPeriod"/>
            </a:pPr>
            <a:r>
              <a:rPr lang="en-US" sz="2400" dirty="0"/>
              <a:t>Time-off policy, working hours</a:t>
            </a:r>
          </a:p>
          <a:p>
            <a:pPr marL="457200" indent="-457200">
              <a:buFont typeface="+mj-lt"/>
              <a:buAutoNum type="arabicPeriod"/>
            </a:pPr>
            <a:r>
              <a:rPr lang="en-US" sz="2400" dirty="0"/>
              <a:t>Lab management of resources </a:t>
            </a:r>
          </a:p>
          <a:p>
            <a:r>
              <a:rPr lang="en-US" sz="2400" dirty="0"/>
              <a:t>	*</a:t>
            </a:r>
            <a:r>
              <a:rPr lang="en-US" sz="2000" dirty="0"/>
              <a:t>You can switch labs and still be successful</a:t>
            </a:r>
          </a:p>
        </p:txBody>
      </p:sp>
      <p:sp>
        <p:nvSpPr>
          <p:cNvPr id="7" name="Title 6">
            <a:extLst>
              <a:ext uri="{FF2B5EF4-FFF2-40B4-BE49-F238E27FC236}">
                <a16:creationId xmlns:a16="http://schemas.microsoft.com/office/drawing/2014/main" id="{FA7E1BC1-F9DE-354F-0634-0EA01DE0F14F}"/>
              </a:ext>
            </a:extLst>
          </p:cNvPr>
          <p:cNvSpPr>
            <a:spLocks noGrp="1"/>
          </p:cNvSpPr>
          <p:nvPr>
            <p:ph type="title"/>
          </p:nvPr>
        </p:nvSpPr>
        <p:spPr/>
        <p:txBody>
          <a:bodyPr/>
          <a:lstStyle/>
          <a:p>
            <a:r>
              <a:rPr lang="en-US" dirty="0"/>
              <a:t>More on picking a mentor </a:t>
            </a:r>
          </a:p>
        </p:txBody>
      </p:sp>
      <p:pic>
        <p:nvPicPr>
          <p:cNvPr id="29" name="Picture Placeholder 28" descr="Boardroom with solid fill">
            <a:extLst>
              <a:ext uri="{FF2B5EF4-FFF2-40B4-BE49-F238E27FC236}">
                <a16:creationId xmlns:a16="http://schemas.microsoft.com/office/drawing/2014/main" id="{D6DB684B-6A63-5DE1-A576-F31B1F91EFF1}"/>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l="13611" r="13611"/>
          <a:stretch>
            <a:fillRect/>
          </a:stretch>
        </p:blipFill>
        <p:spPr/>
      </p:pic>
    </p:spTree>
    <p:extLst>
      <p:ext uri="{BB962C8B-B14F-4D97-AF65-F5344CB8AC3E}">
        <p14:creationId xmlns:p14="http://schemas.microsoft.com/office/powerpoint/2010/main" val="13268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6D22-F145-58BB-0782-082BD4B3C7F0}"/>
              </a:ext>
            </a:extLst>
          </p:cNvPr>
          <p:cNvSpPr>
            <a:spLocks noGrp="1"/>
          </p:cNvSpPr>
          <p:nvPr>
            <p:ph type="title"/>
          </p:nvPr>
        </p:nvSpPr>
        <p:spPr>
          <a:xfrm>
            <a:off x="719138" y="329881"/>
            <a:ext cx="10753724" cy="561600"/>
          </a:xfrm>
        </p:spPr>
        <p:txBody>
          <a:bodyPr/>
          <a:lstStyle/>
          <a:p>
            <a:r>
              <a:rPr lang="en-US" dirty="0"/>
              <a:t>Take advantage of resources </a:t>
            </a:r>
          </a:p>
        </p:txBody>
      </p:sp>
      <p:sp>
        <p:nvSpPr>
          <p:cNvPr id="12" name="Content Placeholder 11">
            <a:extLst>
              <a:ext uri="{FF2B5EF4-FFF2-40B4-BE49-F238E27FC236}">
                <a16:creationId xmlns:a16="http://schemas.microsoft.com/office/drawing/2014/main" id="{6B3354B4-839E-3093-FBD1-EAE4DB5D7B40}"/>
              </a:ext>
            </a:extLst>
          </p:cNvPr>
          <p:cNvSpPr>
            <a:spLocks noGrp="1"/>
          </p:cNvSpPr>
          <p:nvPr>
            <p:ph idx="1"/>
          </p:nvPr>
        </p:nvSpPr>
        <p:spPr>
          <a:xfrm>
            <a:off x="718277" y="2148415"/>
            <a:ext cx="3344000" cy="4297675"/>
          </a:xfrm>
          <a:ln>
            <a:noFill/>
          </a:ln>
        </p:spPr>
        <p:txBody>
          <a:bodyPr/>
          <a:lstStyle/>
          <a:p>
            <a:pPr marL="285750" indent="-285750">
              <a:buFont typeface="Arial" panose="020B0604020202020204" pitchFamily="34" charset="0"/>
              <a:buChar char="•"/>
            </a:pPr>
            <a:r>
              <a:rPr lang="en-US" sz="2200" dirty="0"/>
              <a:t>BGS weekly bulletin</a:t>
            </a:r>
          </a:p>
          <a:p>
            <a:pPr marL="422550" lvl="1" indent="-285750"/>
            <a:r>
              <a:rPr lang="en-US" sz="1800" dirty="0"/>
              <a:t>Fellowships</a:t>
            </a:r>
          </a:p>
          <a:p>
            <a:pPr marL="422550" lvl="1" indent="-285750"/>
            <a:r>
              <a:rPr lang="en-US" sz="1800" dirty="0"/>
              <a:t>Training grants</a:t>
            </a:r>
          </a:p>
          <a:p>
            <a:pPr marL="422550" lvl="1" indent="-285750"/>
            <a:r>
              <a:rPr lang="en-US" sz="1800" dirty="0"/>
              <a:t>Seminars </a:t>
            </a:r>
          </a:p>
          <a:p>
            <a:pPr marL="422550" lvl="1" indent="-285750"/>
            <a:r>
              <a:rPr lang="en-US" sz="1800" dirty="0"/>
              <a:t>Professional development programs</a:t>
            </a:r>
          </a:p>
          <a:p>
            <a:pPr marL="342900" indent="-342900">
              <a:buFont typeface="Arial" panose="020B0604020202020204" pitchFamily="34" charset="0"/>
              <a:buChar char="•"/>
            </a:pPr>
            <a:r>
              <a:rPr lang="en-US" sz="2200" dirty="0"/>
              <a:t>Individual Development Plan  </a:t>
            </a:r>
          </a:p>
          <a:p>
            <a:pPr marL="342900" indent="-342900">
              <a:buFont typeface="Arial" panose="020B0604020202020204" pitchFamily="34" charset="0"/>
              <a:buChar char="•"/>
            </a:pPr>
            <a:r>
              <a:rPr lang="en-US" sz="2200" dirty="0"/>
              <a:t>Your graduate group administrators know everything and want to help</a:t>
            </a:r>
          </a:p>
          <a:p>
            <a:pPr marL="285750" indent="-285750">
              <a:buFont typeface="Arial" panose="020B0604020202020204" pitchFamily="34" charset="0"/>
              <a:buChar char="•"/>
            </a:pPr>
            <a:endParaRPr lang="en-US" sz="2400" dirty="0"/>
          </a:p>
        </p:txBody>
      </p:sp>
      <p:sp>
        <p:nvSpPr>
          <p:cNvPr id="4" name="Date Placeholder 3">
            <a:extLst>
              <a:ext uri="{FF2B5EF4-FFF2-40B4-BE49-F238E27FC236}">
                <a16:creationId xmlns:a16="http://schemas.microsoft.com/office/drawing/2014/main" id="{632B5046-837E-0A9B-311A-9C53B5A3B5E6}"/>
              </a:ext>
            </a:extLst>
          </p:cNvPr>
          <p:cNvSpPr>
            <a:spLocks noGrp="1"/>
          </p:cNvSpPr>
          <p:nvPr>
            <p:ph type="dt" sz="half" idx="10"/>
          </p:nvPr>
        </p:nvSpPr>
        <p:spPr/>
        <p:txBody>
          <a:bodyPr/>
          <a:lstStyle/>
          <a:p>
            <a:fld id="{997ECFD5-E07E-4246-A3BA-6245CC117A65}" type="datetime4">
              <a:rPr lang="en-US" noProof="0" smtClean="0"/>
              <a:t>August 12, 2024</a:t>
            </a:fld>
            <a:endParaRPr lang="en-US" noProof="0" dirty="0"/>
          </a:p>
        </p:txBody>
      </p:sp>
      <p:sp>
        <p:nvSpPr>
          <p:cNvPr id="5" name="Slide Number Placeholder 4">
            <a:extLst>
              <a:ext uri="{FF2B5EF4-FFF2-40B4-BE49-F238E27FC236}">
                <a16:creationId xmlns:a16="http://schemas.microsoft.com/office/drawing/2014/main" id="{8BE783FA-6A6B-4044-834F-42EE7B3A8A8B}"/>
              </a:ext>
            </a:extLst>
          </p:cNvPr>
          <p:cNvSpPr>
            <a:spLocks noGrp="1"/>
          </p:cNvSpPr>
          <p:nvPr>
            <p:ph type="sldNum" sz="quarter" idx="11"/>
          </p:nvPr>
        </p:nvSpPr>
        <p:spPr/>
        <p:txBody>
          <a:bodyPr/>
          <a:lstStyle/>
          <a:p>
            <a:fld id="{2DDEA8E7-5F55-4A60-8EF9-470692FC5635}" type="slidenum">
              <a:rPr lang="en-US" noProof="0" smtClean="0"/>
              <a:pPr/>
              <a:t>7</a:t>
            </a:fld>
            <a:endParaRPr lang="en-US" noProof="0"/>
          </a:p>
        </p:txBody>
      </p:sp>
      <p:sp>
        <p:nvSpPr>
          <p:cNvPr id="13" name="Content Placeholder 12">
            <a:extLst>
              <a:ext uri="{FF2B5EF4-FFF2-40B4-BE49-F238E27FC236}">
                <a16:creationId xmlns:a16="http://schemas.microsoft.com/office/drawing/2014/main" id="{1FC08765-1C31-0A96-797F-54B8C580AAE7}"/>
              </a:ext>
            </a:extLst>
          </p:cNvPr>
          <p:cNvSpPr>
            <a:spLocks noGrp="1"/>
          </p:cNvSpPr>
          <p:nvPr>
            <p:ph idx="12"/>
          </p:nvPr>
        </p:nvSpPr>
        <p:spPr>
          <a:xfrm>
            <a:off x="4421914" y="2148415"/>
            <a:ext cx="3344000" cy="4297675"/>
          </a:xfrm>
        </p:spPr>
        <p:txBody>
          <a:bodyPr/>
          <a:lstStyle/>
          <a:p>
            <a:pPr marL="342900" indent="-342900">
              <a:buFont typeface="Arial" panose="020B0604020202020204" pitchFamily="34" charset="0"/>
              <a:buChar char="•"/>
            </a:pPr>
            <a:r>
              <a:rPr lang="en-US" sz="2400" dirty="0"/>
              <a:t>Graduate Student Emergency Fund </a:t>
            </a:r>
          </a:p>
          <a:p>
            <a:pPr marL="342900" indent="-342900">
              <a:buFont typeface="Arial" panose="020B0604020202020204" pitchFamily="34" charset="0"/>
              <a:buChar char="•"/>
            </a:pPr>
            <a:r>
              <a:rPr lang="en-US" sz="2400" dirty="0"/>
              <a:t>Undergraduate Assembly Legal Service </a:t>
            </a:r>
          </a:p>
          <a:p>
            <a:pPr marL="342900" indent="-342900">
              <a:buFont typeface="Arial" panose="020B0604020202020204" pitchFamily="34" charset="0"/>
              <a:buChar char="•"/>
            </a:pPr>
            <a:r>
              <a:rPr lang="en-US" sz="2400" dirty="0" err="1"/>
              <a:t>Gittis</a:t>
            </a:r>
            <a:r>
              <a:rPr lang="en-US" sz="2400" dirty="0"/>
              <a:t> Legal Clinic</a:t>
            </a:r>
          </a:p>
          <a:p>
            <a:pPr marL="342900" indent="-342900">
              <a:buFont typeface="Arial" panose="020B0604020202020204" pitchFamily="34" charset="0"/>
              <a:buChar char="•"/>
            </a:pPr>
            <a:r>
              <a:rPr lang="en-US" sz="2400" dirty="0"/>
              <a:t>Graduate Student Center </a:t>
            </a:r>
          </a:p>
          <a:p>
            <a:pPr marL="479700" lvl="1" indent="-342900"/>
            <a:r>
              <a:rPr lang="en-US" sz="1800" dirty="0"/>
              <a:t>Language Center</a:t>
            </a:r>
          </a:p>
          <a:p>
            <a:pPr marL="479700" lvl="1" indent="-342900"/>
            <a:r>
              <a:rPr lang="en-US" sz="1800" dirty="0"/>
              <a:t>Writing workshops </a:t>
            </a:r>
          </a:p>
          <a:p>
            <a:pPr marL="342900" indent="-342900">
              <a:buFont typeface="Arial" panose="020B0604020202020204" pitchFamily="34" charset="0"/>
              <a:buChar char="•"/>
            </a:pPr>
            <a:r>
              <a:rPr lang="en-US" sz="2400" dirty="0"/>
              <a:t>GAPSA funding </a:t>
            </a:r>
          </a:p>
          <a:p>
            <a:endParaRPr lang="en-US" sz="2400" dirty="0"/>
          </a:p>
        </p:txBody>
      </p:sp>
      <p:sp>
        <p:nvSpPr>
          <p:cNvPr id="7" name="Text Placeholder 6">
            <a:extLst>
              <a:ext uri="{FF2B5EF4-FFF2-40B4-BE49-F238E27FC236}">
                <a16:creationId xmlns:a16="http://schemas.microsoft.com/office/drawing/2014/main" id="{31EE6734-A207-B875-A0AA-6DE8EC19CB2C}"/>
              </a:ext>
            </a:extLst>
          </p:cNvPr>
          <p:cNvSpPr>
            <a:spLocks noGrp="1"/>
          </p:cNvSpPr>
          <p:nvPr>
            <p:ph type="body" sz="quarter" idx="13"/>
          </p:nvPr>
        </p:nvSpPr>
        <p:spPr>
          <a:xfrm>
            <a:off x="719751" y="1456401"/>
            <a:ext cx="3342775" cy="518148"/>
          </a:xfrm>
          <a:solidFill>
            <a:schemeClr val="accent6"/>
          </a:solidFill>
          <a:ln>
            <a:noFill/>
          </a:ln>
        </p:spPr>
        <p:txBody>
          <a:bodyPr anchor="ctr"/>
          <a:lstStyle/>
          <a:p>
            <a:pPr algn="ctr"/>
            <a:r>
              <a:rPr lang="en-US"/>
              <a:t>BGS office </a:t>
            </a:r>
            <a:endParaRPr lang="en-US" dirty="0"/>
          </a:p>
        </p:txBody>
      </p:sp>
      <p:sp>
        <p:nvSpPr>
          <p:cNvPr id="14" name="Content Placeholder 13">
            <a:extLst>
              <a:ext uri="{FF2B5EF4-FFF2-40B4-BE49-F238E27FC236}">
                <a16:creationId xmlns:a16="http://schemas.microsoft.com/office/drawing/2014/main" id="{B644B68F-3F79-809B-5C1F-63F45470D73F}"/>
              </a:ext>
            </a:extLst>
          </p:cNvPr>
          <p:cNvSpPr>
            <a:spLocks noGrp="1"/>
          </p:cNvSpPr>
          <p:nvPr>
            <p:ph idx="14"/>
          </p:nvPr>
        </p:nvSpPr>
        <p:spPr>
          <a:xfrm>
            <a:off x="8125551" y="2148415"/>
            <a:ext cx="3344000" cy="4297675"/>
          </a:xfrm>
        </p:spPr>
        <p:txBody>
          <a:bodyPr/>
          <a:lstStyle/>
          <a:p>
            <a:pPr marL="342900" indent="-342900">
              <a:buFont typeface="Arial" panose="020B0604020202020204" pitchFamily="34" charset="0"/>
              <a:buChar char="•"/>
            </a:pPr>
            <a:r>
              <a:rPr lang="en-US" sz="2400" dirty="0"/>
              <a:t>Conference attendance:</a:t>
            </a:r>
          </a:p>
          <a:p>
            <a:pPr marL="479700" lvl="1" indent="-342900"/>
            <a:r>
              <a:rPr lang="en-US" sz="1800" dirty="0"/>
              <a:t>$1000 to a conference per year</a:t>
            </a:r>
          </a:p>
          <a:p>
            <a:pPr marL="479700" lvl="1" indent="-342900"/>
            <a:r>
              <a:rPr lang="en-US" sz="1800" dirty="0"/>
              <a:t>$1500 for one off-site course</a:t>
            </a:r>
          </a:p>
          <a:p>
            <a:pPr marL="479700" lvl="1" indent="-342900"/>
            <a:r>
              <a:rPr lang="en-US" sz="1800" dirty="0"/>
              <a:t>$1000 for a career development conference </a:t>
            </a:r>
          </a:p>
          <a:p>
            <a:pPr marL="342900" indent="-342900">
              <a:buFont typeface="Arial" panose="020B0604020202020204" pitchFamily="34" charset="0"/>
              <a:buChar char="•"/>
            </a:pPr>
            <a:r>
              <a:rPr lang="en-US" sz="2400" dirty="0"/>
              <a:t>Microsoft office, Prism, Adobe</a:t>
            </a:r>
          </a:p>
          <a:p>
            <a:pPr marL="342900" indent="-342900">
              <a:buFont typeface="Arial" panose="020B0604020202020204" pitchFamily="34" charset="0"/>
              <a:buChar char="•"/>
            </a:pPr>
            <a:r>
              <a:rPr lang="en-US" sz="2400" dirty="0"/>
              <a:t>Training grants (T32)</a:t>
            </a:r>
          </a:p>
          <a:p>
            <a:pPr marL="342900" indent="-342900">
              <a:buFont typeface="Arial" panose="020B0604020202020204" pitchFamily="34" charset="0"/>
              <a:buChar char="•"/>
            </a:pPr>
            <a:r>
              <a:rPr lang="en-US" sz="2400" dirty="0"/>
              <a:t>Individual grants (e.g. F31)</a:t>
            </a:r>
          </a:p>
          <a:p>
            <a:pPr marL="342900" indent="-342900">
              <a:buFont typeface="Arial" panose="020B0604020202020204" pitchFamily="34" charset="0"/>
              <a:buChar char="•"/>
            </a:pPr>
            <a:endParaRPr lang="en-US" sz="2200" dirty="0"/>
          </a:p>
        </p:txBody>
      </p:sp>
      <p:sp>
        <p:nvSpPr>
          <p:cNvPr id="10" name="Text Placeholder 6">
            <a:extLst>
              <a:ext uri="{FF2B5EF4-FFF2-40B4-BE49-F238E27FC236}">
                <a16:creationId xmlns:a16="http://schemas.microsoft.com/office/drawing/2014/main" id="{D7B68C37-3D06-1624-3FC1-2B0FDF74F447}"/>
              </a:ext>
            </a:extLst>
          </p:cNvPr>
          <p:cNvSpPr txBox="1">
            <a:spLocks/>
          </p:cNvSpPr>
          <p:nvPr/>
        </p:nvSpPr>
        <p:spPr>
          <a:xfrm>
            <a:off x="4421914" y="1456401"/>
            <a:ext cx="3344000" cy="518148"/>
          </a:xfrm>
          <a:prstGeom prst="rect">
            <a:avLst/>
          </a:prstGeom>
          <a:solidFill>
            <a:schemeClr val="accent6"/>
          </a:solidFill>
          <a:ln>
            <a:noFill/>
          </a:ln>
        </p:spPr>
        <p:txBody>
          <a:bodyPr vert="horz" lIns="0" tIns="0" rIns="0" bIns="0" rtlCol="0" anchor="ctr">
            <a:noAutofit/>
          </a:bodyPr>
          <a:lstStyle>
            <a:lvl1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1pPr>
            <a:lvl2pPr marL="0" indent="0" algn="l" defTabSz="914400" rtl="0" eaLnBrk="1" latinLnBrk="0" hangingPunct="1">
              <a:lnSpc>
                <a:spcPct val="100000"/>
              </a:lnSpc>
              <a:spcBef>
                <a:spcPts val="1200"/>
              </a:spcBef>
              <a:spcAft>
                <a:spcPts val="300"/>
              </a:spcAft>
              <a:buClr>
                <a:schemeClr val="accent3"/>
              </a:buClr>
              <a:buFont typeface="Arial" panose="020B0604020202020204" pitchFamily="34" charset="0"/>
              <a:buNone/>
              <a:defRPr sz="1800" b="1" kern="1200" cap="all">
                <a:solidFill>
                  <a:schemeClr val="accent2"/>
                </a:solidFill>
                <a:latin typeface="+mj-lt"/>
                <a:ea typeface="+mn-ea"/>
                <a:cs typeface="+mn-cs"/>
              </a:defRPr>
            </a:lvl2pPr>
            <a:lvl3pPr marL="0" indent="0" algn="l" defTabSz="914400" rtl="0" eaLnBrk="1" latinLnBrk="0" hangingPunct="1">
              <a:lnSpc>
                <a:spcPct val="100000"/>
              </a:lnSpc>
              <a:spcBef>
                <a:spcPts val="1200"/>
              </a:spcBef>
              <a:spcAft>
                <a:spcPts val="300"/>
              </a:spcAft>
              <a:buClr>
                <a:schemeClr val="accent1"/>
              </a:buClr>
              <a:buFont typeface="Calibri Light" panose="020F0302020204030204" pitchFamily="34" charset="0"/>
              <a:buNone/>
              <a:defRPr sz="1800" b="1" kern="1200" cap="all">
                <a:solidFill>
                  <a:schemeClr val="accent2"/>
                </a:solidFill>
                <a:latin typeface="+mj-lt"/>
                <a:ea typeface="+mn-ea"/>
                <a:cs typeface="+mn-cs"/>
              </a:defRPr>
            </a:lvl3pPr>
            <a:lvl4pPr marL="0" indent="0" algn="l" defTabSz="914400" rtl="0" eaLnBrk="1" latinLnBrk="0" hangingPunct="1">
              <a:lnSpc>
                <a:spcPct val="100000"/>
              </a:lnSpc>
              <a:spcBef>
                <a:spcPts val="1200"/>
              </a:spcBef>
              <a:spcAft>
                <a:spcPts val="300"/>
              </a:spcAft>
              <a:buClr>
                <a:srgbClr val="9EC3E1"/>
              </a:buClr>
              <a:buFont typeface="Courier New" panose="02070309020205020404" pitchFamily="49" charset="0"/>
              <a:buNone/>
              <a:defRPr sz="1800" b="1" kern="1200" cap="all">
                <a:solidFill>
                  <a:schemeClr val="accent2"/>
                </a:solidFill>
                <a:latin typeface="+mj-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180" baseline="0">
                <a:solidFill>
                  <a:schemeClr val="accent2"/>
                </a:solidFill>
                <a:latin typeface="+mj-lt"/>
                <a:ea typeface="+mn-ea"/>
                <a:cs typeface="+mn-cs"/>
              </a:defRPr>
            </a:lvl7pPr>
            <a:lvl8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8pPr>
            <a:lvl9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9pPr>
          </a:lstStyle>
          <a:p>
            <a:pPr algn="ctr"/>
            <a:r>
              <a:rPr lang="en-US"/>
              <a:t>Penn Graduate community </a:t>
            </a:r>
            <a:endParaRPr lang="en-US" dirty="0"/>
          </a:p>
        </p:txBody>
      </p:sp>
      <p:sp>
        <p:nvSpPr>
          <p:cNvPr id="11" name="Text Placeholder 6">
            <a:extLst>
              <a:ext uri="{FF2B5EF4-FFF2-40B4-BE49-F238E27FC236}">
                <a16:creationId xmlns:a16="http://schemas.microsoft.com/office/drawing/2014/main" id="{A0702797-7751-D9EF-C4E9-C73FD2CB7D9C}"/>
              </a:ext>
            </a:extLst>
          </p:cNvPr>
          <p:cNvSpPr txBox="1">
            <a:spLocks/>
          </p:cNvSpPr>
          <p:nvPr/>
        </p:nvSpPr>
        <p:spPr>
          <a:xfrm>
            <a:off x="8122240" y="1456401"/>
            <a:ext cx="3350622" cy="518148"/>
          </a:xfrm>
          <a:prstGeom prst="rect">
            <a:avLst/>
          </a:prstGeom>
          <a:solidFill>
            <a:schemeClr val="accent6"/>
          </a:solidFill>
          <a:ln>
            <a:noFill/>
          </a:ln>
        </p:spPr>
        <p:txBody>
          <a:bodyPr vert="horz" lIns="0" tIns="0" rIns="0" bIns="0" rtlCol="0" anchor="ctr">
            <a:noAutofit/>
          </a:bodyPr>
          <a:lstStyle>
            <a:lvl1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1pPr>
            <a:lvl2pPr marL="0" indent="0" algn="l" defTabSz="914400" rtl="0" eaLnBrk="1" latinLnBrk="0" hangingPunct="1">
              <a:lnSpc>
                <a:spcPct val="100000"/>
              </a:lnSpc>
              <a:spcBef>
                <a:spcPts val="1200"/>
              </a:spcBef>
              <a:spcAft>
                <a:spcPts val="300"/>
              </a:spcAft>
              <a:buClr>
                <a:schemeClr val="accent3"/>
              </a:buClr>
              <a:buFont typeface="Arial" panose="020B0604020202020204" pitchFamily="34" charset="0"/>
              <a:buNone/>
              <a:defRPr sz="1800" b="1" kern="1200" cap="all">
                <a:solidFill>
                  <a:schemeClr val="accent2"/>
                </a:solidFill>
                <a:latin typeface="+mj-lt"/>
                <a:ea typeface="+mn-ea"/>
                <a:cs typeface="+mn-cs"/>
              </a:defRPr>
            </a:lvl2pPr>
            <a:lvl3pPr marL="0" indent="0" algn="l" defTabSz="914400" rtl="0" eaLnBrk="1" latinLnBrk="0" hangingPunct="1">
              <a:lnSpc>
                <a:spcPct val="100000"/>
              </a:lnSpc>
              <a:spcBef>
                <a:spcPts val="1200"/>
              </a:spcBef>
              <a:spcAft>
                <a:spcPts val="300"/>
              </a:spcAft>
              <a:buClr>
                <a:schemeClr val="accent1"/>
              </a:buClr>
              <a:buFont typeface="Calibri Light" panose="020F0302020204030204" pitchFamily="34" charset="0"/>
              <a:buNone/>
              <a:defRPr sz="1800" b="1" kern="1200" cap="all">
                <a:solidFill>
                  <a:schemeClr val="accent2"/>
                </a:solidFill>
                <a:latin typeface="+mj-lt"/>
                <a:ea typeface="+mn-ea"/>
                <a:cs typeface="+mn-cs"/>
              </a:defRPr>
            </a:lvl3pPr>
            <a:lvl4pPr marL="0" indent="0" algn="l" defTabSz="914400" rtl="0" eaLnBrk="1" latinLnBrk="0" hangingPunct="1">
              <a:lnSpc>
                <a:spcPct val="100000"/>
              </a:lnSpc>
              <a:spcBef>
                <a:spcPts val="1200"/>
              </a:spcBef>
              <a:spcAft>
                <a:spcPts val="300"/>
              </a:spcAft>
              <a:buClr>
                <a:srgbClr val="9EC3E1"/>
              </a:buClr>
              <a:buFont typeface="Courier New" panose="02070309020205020404" pitchFamily="49" charset="0"/>
              <a:buNone/>
              <a:defRPr sz="1800" b="1" kern="1200" cap="all">
                <a:solidFill>
                  <a:schemeClr val="accent2"/>
                </a:solidFill>
                <a:latin typeface="+mj-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180" baseline="0">
                <a:solidFill>
                  <a:schemeClr val="accent2"/>
                </a:solidFill>
                <a:latin typeface="+mj-lt"/>
                <a:ea typeface="+mn-ea"/>
                <a:cs typeface="+mn-cs"/>
              </a:defRPr>
            </a:lvl7pPr>
            <a:lvl8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8pPr>
            <a:lvl9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9pPr>
          </a:lstStyle>
          <a:p>
            <a:pPr algn="ctr"/>
            <a:r>
              <a:rPr lang="en-US"/>
              <a:t>Academic </a:t>
            </a:r>
            <a:endParaRPr lang="en-US" dirty="0"/>
          </a:p>
        </p:txBody>
      </p:sp>
      <p:pic>
        <p:nvPicPr>
          <p:cNvPr id="22" name="Graphic 21" descr="Laptop with solid fill">
            <a:extLst>
              <a:ext uri="{FF2B5EF4-FFF2-40B4-BE49-F238E27FC236}">
                <a16:creationId xmlns:a16="http://schemas.microsoft.com/office/drawing/2014/main" id="{10CB420A-2C39-9434-03A7-0107BC117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613" y="1114773"/>
            <a:ext cx="1104610" cy="1104610"/>
          </a:xfrm>
          <a:prstGeom prst="rect">
            <a:avLst/>
          </a:prstGeom>
        </p:spPr>
      </p:pic>
      <p:pic>
        <p:nvPicPr>
          <p:cNvPr id="26" name="Graphic 25" descr="Gavel with solid fill">
            <a:extLst>
              <a:ext uri="{FF2B5EF4-FFF2-40B4-BE49-F238E27FC236}">
                <a16:creationId xmlns:a16="http://schemas.microsoft.com/office/drawing/2014/main" id="{90E6CC26-71DC-61D6-FB2D-C9083F93B8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2663" y="1227892"/>
            <a:ext cx="924811" cy="924811"/>
          </a:xfrm>
          <a:prstGeom prst="rect">
            <a:avLst/>
          </a:prstGeom>
        </p:spPr>
      </p:pic>
      <p:pic>
        <p:nvPicPr>
          <p:cNvPr id="37" name="Graphic 36" descr="Airplane with solid fill">
            <a:extLst>
              <a:ext uri="{FF2B5EF4-FFF2-40B4-BE49-F238E27FC236}">
                <a16:creationId xmlns:a16="http://schemas.microsoft.com/office/drawing/2014/main" id="{ACF3D641-F90D-C73C-9F89-92E6932C31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2715" y="1282535"/>
            <a:ext cx="815523" cy="815523"/>
          </a:xfrm>
          <a:prstGeom prst="rect">
            <a:avLst/>
          </a:prstGeom>
        </p:spPr>
      </p:pic>
    </p:spTree>
    <p:extLst>
      <p:ext uri="{BB962C8B-B14F-4D97-AF65-F5344CB8AC3E}">
        <p14:creationId xmlns:p14="http://schemas.microsoft.com/office/powerpoint/2010/main" val="30141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E402-BEA5-6F19-D318-9718D0012B50}"/>
              </a:ext>
            </a:extLst>
          </p:cNvPr>
          <p:cNvSpPr>
            <a:spLocks noGrp="1"/>
          </p:cNvSpPr>
          <p:nvPr>
            <p:ph type="title"/>
          </p:nvPr>
        </p:nvSpPr>
        <p:spPr/>
        <p:txBody>
          <a:bodyPr/>
          <a:lstStyle/>
          <a:p>
            <a:r>
              <a:rPr lang="en-US" dirty="0"/>
              <a:t>Finances </a:t>
            </a:r>
          </a:p>
        </p:txBody>
      </p:sp>
      <p:sp>
        <p:nvSpPr>
          <p:cNvPr id="3" name="Content Placeholder 2">
            <a:extLst>
              <a:ext uri="{FF2B5EF4-FFF2-40B4-BE49-F238E27FC236}">
                <a16:creationId xmlns:a16="http://schemas.microsoft.com/office/drawing/2014/main" id="{F67F8886-1FC8-4CEE-5B25-B7FC2E7CEEC4}"/>
              </a:ext>
            </a:extLst>
          </p:cNvPr>
          <p:cNvSpPr>
            <a:spLocks noGrp="1"/>
          </p:cNvSpPr>
          <p:nvPr>
            <p:ph idx="1"/>
          </p:nvPr>
        </p:nvSpPr>
        <p:spPr/>
        <p:txBody>
          <a:bodyPr/>
          <a:lstStyle/>
          <a:p>
            <a:pPr marL="285750" indent="-285750">
              <a:buFont typeface="Arial" panose="020B0604020202020204" pitchFamily="34" charset="0"/>
              <a:buChar char="•"/>
            </a:pPr>
            <a:r>
              <a:rPr lang="en-US" sz="2000" dirty="0"/>
              <a:t>Do not pay state tax</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Pay estimated tax at least through 2</a:t>
            </a:r>
            <a:r>
              <a:rPr lang="en-US" sz="2000" baseline="30000" dirty="0"/>
              <a:t>nd</a:t>
            </a:r>
            <a:r>
              <a:rPr lang="en-US" sz="2000" dirty="0"/>
              <a:t> year (until income is W2-based) </a:t>
            </a:r>
          </a:p>
          <a:p>
            <a:pPr marL="422550" lvl="1" indent="-285750"/>
            <a:r>
              <a:rPr lang="en-US" sz="2000" dirty="0"/>
              <a:t>On a T32, F31, or other grant mechanism, university will not withhold taxes</a:t>
            </a:r>
          </a:p>
          <a:p>
            <a:pPr marL="342900" indent="-342900">
              <a:buFont typeface="Arial" panose="020B0604020202020204" pitchFamily="34" charset="0"/>
              <a:buChar char="•"/>
            </a:pPr>
            <a:r>
              <a:rPr lang="en-US" sz="2000" dirty="0"/>
              <a:t>Check your pay slip in Work Day</a:t>
            </a:r>
          </a:p>
          <a:p>
            <a:pPr marL="342900" indent="-342900">
              <a:buFont typeface="Arial" panose="020B0604020202020204" pitchFamily="34" charset="0"/>
              <a:buChar char="•"/>
            </a:pPr>
            <a:r>
              <a:rPr lang="en-US" sz="2000" dirty="0"/>
              <a:t>May be worth having HR Block or similar do your taxes</a:t>
            </a:r>
          </a:p>
        </p:txBody>
      </p:sp>
      <p:sp>
        <p:nvSpPr>
          <p:cNvPr id="4" name="Date Placeholder 3">
            <a:extLst>
              <a:ext uri="{FF2B5EF4-FFF2-40B4-BE49-F238E27FC236}">
                <a16:creationId xmlns:a16="http://schemas.microsoft.com/office/drawing/2014/main" id="{DA04E883-4634-0FA8-0961-19A4053F58FD}"/>
              </a:ext>
            </a:extLst>
          </p:cNvPr>
          <p:cNvSpPr>
            <a:spLocks noGrp="1"/>
          </p:cNvSpPr>
          <p:nvPr>
            <p:ph type="dt" sz="half" idx="10"/>
          </p:nvPr>
        </p:nvSpPr>
        <p:spPr/>
        <p:txBody>
          <a:bodyPr/>
          <a:lstStyle/>
          <a:p>
            <a:fld id="{997ECFD5-E07E-4246-A3BA-6245CC117A65}" type="datetime4">
              <a:rPr lang="en-US" noProof="0" smtClean="0"/>
              <a:t>August 12, 2024</a:t>
            </a:fld>
            <a:endParaRPr lang="en-US" noProof="0"/>
          </a:p>
        </p:txBody>
      </p:sp>
      <p:sp>
        <p:nvSpPr>
          <p:cNvPr id="5" name="Slide Number Placeholder 4">
            <a:extLst>
              <a:ext uri="{FF2B5EF4-FFF2-40B4-BE49-F238E27FC236}">
                <a16:creationId xmlns:a16="http://schemas.microsoft.com/office/drawing/2014/main" id="{F8ABC3D8-850F-57F5-E61F-FD6CE202FC1F}"/>
              </a:ext>
            </a:extLst>
          </p:cNvPr>
          <p:cNvSpPr>
            <a:spLocks noGrp="1"/>
          </p:cNvSpPr>
          <p:nvPr>
            <p:ph type="sldNum" sz="quarter" idx="11"/>
          </p:nvPr>
        </p:nvSpPr>
        <p:spPr/>
        <p:txBody>
          <a:bodyPr/>
          <a:lstStyle/>
          <a:p>
            <a:fld id="{2DDEA8E7-5F55-4A60-8EF9-470692FC5635}" type="slidenum">
              <a:rPr lang="en-US" noProof="0" smtClean="0"/>
              <a:pPr/>
              <a:t>8</a:t>
            </a:fld>
            <a:endParaRPr lang="en-US" noProof="0"/>
          </a:p>
        </p:txBody>
      </p:sp>
      <p:pic>
        <p:nvPicPr>
          <p:cNvPr id="10" name="Content Placeholder 9" descr="A blue and white form with black text&#10;&#10;Description automatically generated">
            <a:extLst>
              <a:ext uri="{FF2B5EF4-FFF2-40B4-BE49-F238E27FC236}">
                <a16:creationId xmlns:a16="http://schemas.microsoft.com/office/drawing/2014/main" id="{C7F7B796-AED6-297F-AF1F-82E1AC822EE5}"/>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720113" y="2209078"/>
            <a:ext cx="5195887" cy="1651456"/>
          </a:xfrm>
        </p:spPr>
      </p:pic>
      <p:sp>
        <p:nvSpPr>
          <p:cNvPr id="7" name="Text Placeholder 6">
            <a:extLst>
              <a:ext uri="{FF2B5EF4-FFF2-40B4-BE49-F238E27FC236}">
                <a16:creationId xmlns:a16="http://schemas.microsoft.com/office/drawing/2014/main" id="{0040A001-5444-F119-0AFE-E19F1F5D823A}"/>
              </a:ext>
            </a:extLst>
          </p:cNvPr>
          <p:cNvSpPr>
            <a:spLocks noGrp="1"/>
          </p:cNvSpPr>
          <p:nvPr>
            <p:ph type="body" sz="quarter" idx="13"/>
          </p:nvPr>
        </p:nvSpPr>
        <p:spPr>
          <a:xfrm>
            <a:off x="720000" y="1492580"/>
            <a:ext cx="5196000" cy="347020"/>
          </a:xfrm>
          <a:solidFill>
            <a:schemeClr val="accent6"/>
          </a:solidFill>
        </p:spPr>
        <p:txBody>
          <a:bodyPr/>
          <a:lstStyle/>
          <a:p>
            <a:r>
              <a:rPr lang="en-US" dirty="0"/>
              <a:t>Taxes</a:t>
            </a:r>
          </a:p>
        </p:txBody>
      </p:sp>
      <p:sp>
        <p:nvSpPr>
          <p:cNvPr id="8" name="Text Placeholder 6">
            <a:extLst>
              <a:ext uri="{FF2B5EF4-FFF2-40B4-BE49-F238E27FC236}">
                <a16:creationId xmlns:a16="http://schemas.microsoft.com/office/drawing/2014/main" id="{87ADF0AB-162C-93FB-94C7-50DE9C388D8A}"/>
              </a:ext>
            </a:extLst>
          </p:cNvPr>
          <p:cNvSpPr txBox="1">
            <a:spLocks/>
          </p:cNvSpPr>
          <p:nvPr/>
        </p:nvSpPr>
        <p:spPr>
          <a:xfrm>
            <a:off x="6275999" y="1505716"/>
            <a:ext cx="5196000" cy="347020"/>
          </a:xfrm>
          <a:prstGeom prst="rect">
            <a:avLst/>
          </a:prstGeom>
          <a:solidFill>
            <a:schemeClr val="accent6"/>
          </a:solidFill>
        </p:spPr>
        <p:txBody>
          <a:bodyPr vert="horz" lIns="0" tIns="0" rIns="0" bIns="0" rtlCol="0">
            <a:noAutofit/>
          </a:bodyPr>
          <a:lstStyle>
            <a:lvl1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1pPr>
            <a:lvl2pPr marL="0" indent="0" algn="l" defTabSz="914400" rtl="0" eaLnBrk="1" latinLnBrk="0" hangingPunct="1">
              <a:lnSpc>
                <a:spcPct val="100000"/>
              </a:lnSpc>
              <a:spcBef>
                <a:spcPts val="1200"/>
              </a:spcBef>
              <a:spcAft>
                <a:spcPts val="300"/>
              </a:spcAft>
              <a:buClr>
                <a:schemeClr val="accent3"/>
              </a:buClr>
              <a:buFont typeface="Arial" panose="020B0604020202020204" pitchFamily="34" charset="0"/>
              <a:buNone/>
              <a:defRPr sz="1800" b="1" kern="1200" cap="all">
                <a:solidFill>
                  <a:schemeClr val="accent2"/>
                </a:solidFill>
                <a:latin typeface="+mj-lt"/>
                <a:ea typeface="+mn-ea"/>
                <a:cs typeface="+mn-cs"/>
              </a:defRPr>
            </a:lvl2pPr>
            <a:lvl3pPr marL="0" indent="0" algn="l" defTabSz="914400" rtl="0" eaLnBrk="1" latinLnBrk="0" hangingPunct="1">
              <a:lnSpc>
                <a:spcPct val="100000"/>
              </a:lnSpc>
              <a:spcBef>
                <a:spcPts val="1200"/>
              </a:spcBef>
              <a:spcAft>
                <a:spcPts val="300"/>
              </a:spcAft>
              <a:buClr>
                <a:schemeClr val="accent1"/>
              </a:buClr>
              <a:buFont typeface="Calibri Light" panose="020F0302020204030204" pitchFamily="34" charset="0"/>
              <a:buNone/>
              <a:defRPr sz="1800" b="1" kern="1200" cap="all">
                <a:solidFill>
                  <a:schemeClr val="accent2"/>
                </a:solidFill>
                <a:latin typeface="+mj-lt"/>
                <a:ea typeface="+mn-ea"/>
                <a:cs typeface="+mn-cs"/>
              </a:defRPr>
            </a:lvl3pPr>
            <a:lvl4pPr marL="0" indent="0" algn="l" defTabSz="914400" rtl="0" eaLnBrk="1" latinLnBrk="0" hangingPunct="1">
              <a:lnSpc>
                <a:spcPct val="100000"/>
              </a:lnSpc>
              <a:spcBef>
                <a:spcPts val="1200"/>
              </a:spcBef>
              <a:spcAft>
                <a:spcPts val="300"/>
              </a:spcAft>
              <a:buClr>
                <a:srgbClr val="9EC3E1"/>
              </a:buClr>
              <a:buFont typeface="Courier New" panose="02070309020205020404" pitchFamily="49" charset="0"/>
              <a:buNone/>
              <a:defRPr sz="1800" b="1" kern="1200" cap="all">
                <a:solidFill>
                  <a:schemeClr val="accent2"/>
                </a:solidFill>
                <a:latin typeface="+mj-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180" baseline="0">
                <a:solidFill>
                  <a:schemeClr val="accent2"/>
                </a:solidFill>
                <a:latin typeface="+mj-lt"/>
                <a:ea typeface="+mn-ea"/>
                <a:cs typeface="+mn-cs"/>
              </a:defRPr>
            </a:lvl7pPr>
            <a:lvl8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8pPr>
            <a:lvl9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a:solidFill>
                  <a:schemeClr val="accent2"/>
                </a:solidFill>
                <a:latin typeface="+mj-lt"/>
                <a:ea typeface="+mn-ea"/>
                <a:cs typeface="+mn-cs"/>
              </a:defRPr>
            </a:lvl9pPr>
          </a:lstStyle>
          <a:p>
            <a:r>
              <a:rPr lang="en-US" dirty="0"/>
              <a:t>Personal finance </a:t>
            </a:r>
          </a:p>
        </p:txBody>
      </p:sp>
      <p:sp>
        <p:nvSpPr>
          <p:cNvPr id="11" name="Content Placeholder 2">
            <a:extLst>
              <a:ext uri="{FF2B5EF4-FFF2-40B4-BE49-F238E27FC236}">
                <a16:creationId xmlns:a16="http://schemas.microsoft.com/office/drawing/2014/main" id="{E390C339-6338-C507-7C78-D9DB91CD1543}"/>
              </a:ext>
            </a:extLst>
          </p:cNvPr>
          <p:cNvSpPr txBox="1">
            <a:spLocks/>
          </p:cNvSpPr>
          <p:nvPr/>
        </p:nvSpPr>
        <p:spPr>
          <a:xfrm>
            <a:off x="6275887" y="1852736"/>
            <a:ext cx="5196000" cy="4297675"/>
          </a:xfrm>
          <a:prstGeom prst="rect">
            <a:avLst/>
          </a:prstGeom>
        </p:spPr>
        <p:txBody>
          <a:bodyPr vert="horz" lIns="0" tIns="0" rIns="0" bIns="0" rtlCol="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a:lstStyle>
          <a:p>
            <a:pPr marL="285750" indent="-285750">
              <a:buFont typeface="Arial" panose="020B0604020202020204" pitchFamily="34" charset="0"/>
              <a:buChar char="•"/>
            </a:pPr>
            <a:r>
              <a:rPr lang="en-US" sz="2000" dirty="0"/>
              <a:t>Create a budget, but do not nickel and dime your safety </a:t>
            </a:r>
          </a:p>
          <a:p>
            <a:pPr marL="422550" lvl="1" indent="-285750"/>
            <a:r>
              <a:rPr lang="en-US" sz="1800" dirty="0"/>
              <a:t>Lots of sample spreadsheets online </a:t>
            </a:r>
          </a:p>
          <a:p>
            <a:pPr marL="285750" indent="-285750">
              <a:buFont typeface="Arial" panose="020B0604020202020204" pitchFamily="34" charset="0"/>
              <a:buChar char="•"/>
            </a:pPr>
            <a:r>
              <a:rPr lang="en-US" sz="2000" dirty="0"/>
              <a:t>If you can, set aside money for retirement </a:t>
            </a:r>
          </a:p>
          <a:p>
            <a:pPr marL="422550" lvl="1" indent="-285750"/>
            <a:r>
              <a:rPr lang="en-US" sz="1800" dirty="0"/>
              <a:t>Graduate student research fellows can now contribute to a Roth IRA </a:t>
            </a:r>
          </a:p>
          <a:p>
            <a:pPr marL="342900" indent="-342900">
              <a:buFont typeface="Arial" panose="020B0604020202020204" pitchFamily="34" charset="0"/>
              <a:buChar char="•"/>
            </a:pPr>
            <a:r>
              <a:rPr lang="en-US" sz="2000" dirty="0"/>
              <a:t>If you have extra savings, put it in a high yield savings account (4-5% interest annually versus 0.5-1.5% in a checking account) </a:t>
            </a:r>
          </a:p>
          <a:p>
            <a:pPr marL="342900" indent="-342900">
              <a:buFont typeface="Arial" panose="020B0604020202020204" pitchFamily="34" charset="0"/>
              <a:buChar char="•"/>
            </a:pPr>
            <a:r>
              <a:rPr lang="en-US" sz="2000" dirty="0" err="1"/>
              <a:t>TA’ing</a:t>
            </a:r>
            <a:r>
              <a:rPr lang="en-US" sz="2000" dirty="0"/>
              <a:t> becomes an option after 3</a:t>
            </a:r>
            <a:r>
              <a:rPr lang="en-US" sz="2000" baseline="30000" dirty="0"/>
              <a:t>rd</a:t>
            </a:r>
            <a:r>
              <a:rPr lang="en-US" sz="2000" dirty="0"/>
              <a:t> year</a:t>
            </a:r>
          </a:p>
          <a:p>
            <a:pPr marL="342900" indent="-342900">
              <a:buFont typeface="Arial" panose="020B0604020202020204" pitchFamily="34" charset="0"/>
              <a:buChar char="•"/>
            </a:pPr>
            <a:r>
              <a:rPr lang="en-US" sz="2000" dirty="0"/>
              <a:t>Plan vacations for yourself</a:t>
            </a:r>
          </a:p>
        </p:txBody>
      </p:sp>
    </p:spTree>
    <p:extLst>
      <p:ext uri="{BB962C8B-B14F-4D97-AF65-F5344CB8AC3E}">
        <p14:creationId xmlns:p14="http://schemas.microsoft.com/office/powerpoint/2010/main" val="13063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C55C0F-5E84-8D8D-8754-F793B625C493}"/>
              </a:ext>
            </a:extLst>
          </p:cNvPr>
          <p:cNvSpPr>
            <a:spLocks noGrp="1"/>
          </p:cNvSpPr>
          <p:nvPr>
            <p:ph type="title"/>
          </p:nvPr>
        </p:nvSpPr>
        <p:spPr/>
        <p:txBody>
          <a:bodyPr/>
          <a:lstStyle/>
          <a:p>
            <a:r>
              <a:rPr lang="en-US" dirty="0"/>
              <a:t>Thank </a:t>
            </a:r>
            <a:r>
              <a:rPr lang="en-US" sz="6000" dirty="0"/>
              <a:t>you</a:t>
            </a:r>
            <a:r>
              <a:rPr lang="en-US" dirty="0"/>
              <a:t> for your attention</a:t>
            </a:r>
          </a:p>
        </p:txBody>
      </p:sp>
      <p:sp>
        <p:nvSpPr>
          <p:cNvPr id="9" name="Content Placeholder 8">
            <a:extLst>
              <a:ext uri="{FF2B5EF4-FFF2-40B4-BE49-F238E27FC236}">
                <a16:creationId xmlns:a16="http://schemas.microsoft.com/office/drawing/2014/main" id="{8035A73D-26F1-517B-F377-2687D2F24D3E}"/>
              </a:ext>
            </a:extLst>
          </p:cNvPr>
          <p:cNvSpPr>
            <a:spLocks noGrp="1"/>
          </p:cNvSpPr>
          <p:nvPr>
            <p:ph type="body" idx="1"/>
          </p:nvPr>
        </p:nvSpPr>
        <p:spPr/>
        <p:txBody>
          <a:bodyPr/>
          <a:lstStyle/>
          <a:p>
            <a:r>
              <a:rPr lang="en-US" dirty="0" err="1"/>
              <a:t>mstefko@pennmedicine.upenn.edu</a:t>
            </a:r>
            <a:endParaRPr lang="en-US" dirty="0"/>
          </a:p>
        </p:txBody>
      </p:sp>
      <p:sp>
        <p:nvSpPr>
          <p:cNvPr id="4" name="Date Placeholder 3">
            <a:extLst>
              <a:ext uri="{FF2B5EF4-FFF2-40B4-BE49-F238E27FC236}">
                <a16:creationId xmlns:a16="http://schemas.microsoft.com/office/drawing/2014/main" id="{0A543E04-DB8A-A728-F1D1-01C088C015C7}"/>
              </a:ext>
            </a:extLst>
          </p:cNvPr>
          <p:cNvSpPr>
            <a:spLocks noGrp="1"/>
          </p:cNvSpPr>
          <p:nvPr>
            <p:ph type="dt" sz="half" idx="10"/>
          </p:nvPr>
        </p:nvSpPr>
        <p:spPr/>
        <p:txBody>
          <a:bodyPr/>
          <a:lstStyle/>
          <a:p>
            <a:fld id="{997ECFD5-E07E-4246-A3BA-6245CC117A65}" type="datetime4">
              <a:rPr lang="en-US" noProof="0" smtClean="0"/>
              <a:t>August 12, 2024</a:t>
            </a:fld>
            <a:endParaRPr lang="en-US" noProof="0"/>
          </a:p>
        </p:txBody>
      </p:sp>
      <p:sp>
        <p:nvSpPr>
          <p:cNvPr id="5" name="Slide Number Placeholder 4">
            <a:extLst>
              <a:ext uri="{FF2B5EF4-FFF2-40B4-BE49-F238E27FC236}">
                <a16:creationId xmlns:a16="http://schemas.microsoft.com/office/drawing/2014/main" id="{FBCB46D7-2DB1-BBAB-ECE7-CCB5AA11F5FC}"/>
              </a:ext>
            </a:extLst>
          </p:cNvPr>
          <p:cNvSpPr>
            <a:spLocks noGrp="1"/>
          </p:cNvSpPr>
          <p:nvPr>
            <p:ph type="sldNum" sz="quarter" idx="12"/>
          </p:nvPr>
        </p:nvSpPr>
        <p:spPr/>
        <p:txBody>
          <a:bodyPr/>
          <a:lstStyle/>
          <a:p>
            <a:fld id="{2DDEA8E7-5F55-4A60-8EF9-470692FC5635}" type="slidenum">
              <a:rPr lang="en-US" noProof="0" smtClean="0"/>
              <a:pPr/>
              <a:t>9</a:t>
            </a:fld>
            <a:endParaRPr lang="en-US" noProof="0"/>
          </a:p>
        </p:txBody>
      </p:sp>
    </p:spTree>
    <p:extLst>
      <p:ext uri="{BB962C8B-B14F-4D97-AF65-F5344CB8AC3E}">
        <p14:creationId xmlns:p14="http://schemas.microsoft.com/office/powerpoint/2010/main" val="2121094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_Penn Medicine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FormConfiguration><![CDATA[{"formFields":[],"formDataEntries":[]}]]></TemplafyFormConfiguration>
</file>

<file path=customXml/item2.xml><?xml version="1.0" encoding="utf-8"?>
<TemplafySlideTemplateConfiguration><![CDATA[{"slideVersion":1,"isValidatorEnabled":false,"isLocked":false,"elementsMetadata":[],"slideId":"638115498509540342","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TemplateConfiguration><![CDATA[{"elementsMetadata":[],"transformationConfigurations":[],"enableDocumentContentUpdater":false,"version":"2.0"}]]></TemplafyTemplateConfiguration>
</file>

<file path=customXml/itemProps1.xml><?xml version="1.0" encoding="utf-8"?>
<ds:datastoreItem xmlns:ds="http://schemas.openxmlformats.org/officeDocument/2006/customXml" ds:itemID="{B7CA58D8-1826-4562-AF23-DF01716946CF}">
  <ds:schemaRefs/>
</ds:datastoreItem>
</file>

<file path=customXml/itemProps2.xml><?xml version="1.0" encoding="utf-8"?>
<ds:datastoreItem xmlns:ds="http://schemas.openxmlformats.org/officeDocument/2006/customXml" ds:itemID="{540EABED-0E18-4D33-B14A-E4601C21B29A}">
  <ds:schemaRefs/>
</ds:datastoreItem>
</file>

<file path=customXml/itemProps3.xml><?xml version="1.0" encoding="utf-8"?>
<ds:datastoreItem xmlns:ds="http://schemas.openxmlformats.org/officeDocument/2006/customXml" ds:itemID="{039BB34A-A4F8-4612-B09F-6434D861CD94}">
  <ds:schemaRefs/>
</ds:datastoreItem>
</file>

<file path=customXml/itemProps4.xml><?xml version="1.0" encoding="utf-8"?>
<ds:datastoreItem xmlns:ds="http://schemas.openxmlformats.org/officeDocument/2006/customXml" ds:itemID="{E08E1AA8-79EB-4246-A80D-4D5CC9ABC286}">
  <ds:schemaRefs/>
</ds:datastoreItem>
</file>

<file path=docProps/app.xml><?xml version="1.0" encoding="utf-8"?>
<Properties xmlns="http://schemas.openxmlformats.org/officeDocument/2006/extended-properties" xmlns:vt="http://schemas.openxmlformats.org/officeDocument/2006/docPropsVTypes">
  <Template/>
  <TotalTime>1799</TotalTime>
  <Words>931</Words>
  <Application>Microsoft Office PowerPoint</Application>
  <PresentationFormat>Widescreen</PresentationFormat>
  <Paragraphs>141</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Wingdings</vt:lpstr>
      <vt:lpstr>Office Theme</vt:lpstr>
      <vt:lpstr>Surviving Grad School </vt:lpstr>
      <vt:lpstr>Outline</vt:lpstr>
      <vt:lpstr>What to expect </vt:lpstr>
      <vt:lpstr>What to expect </vt:lpstr>
      <vt:lpstr>Advice for success </vt:lpstr>
      <vt:lpstr>More on picking a mentor </vt:lpstr>
      <vt:lpstr>Take advantage of resources </vt:lpstr>
      <vt:lpstr>Finances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Nicholls</dc:creator>
  <cp:lastModifiedBy>Dunn, Colleen</cp:lastModifiedBy>
  <cp:revision>144</cp:revision>
  <dcterms:created xsi:type="dcterms:W3CDTF">2023-01-26T18:05:12Z</dcterms:created>
  <dcterms:modified xsi:type="dcterms:W3CDTF">2024-08-12T11:11:04Z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2023-02-09T14:30:50</vt:lpwstr>
  </property>
</Properties>
</file>