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74" r:id="rId2"/>
  </p:sldMasterIdLst>
  <p:notesMasterIdLst>
    <p:notesMasterId r:id="rId24"/>
  </p:notesMasterIdLst>
  <p:handoutMasterIdLst>
    <p:handoutMasterId r:id="rId25"/>
  </p:handoutMasterIdLst>
  <p:sldIdLst>
    <p:sldId id="804" r:id="rId3"/>
    <p:sldId id="866" r:id="rId4"/>
    <p:sldId id="869" r:id="rId5"/>
    <p:sldId id="870" r:id="rId6"/>
    <p:sldId id="871" r:id="rId7"/>
    <p:sldId id="883" r:id="rId8"/>
    <p:sldId id="872" r:id="rId9"/>
    <p:sldId id="882" r:id="rId10"/>
    <p:sldId id="874" r:id="rId11"/>
    <p:sldId id="873" r:id="rId12"/>
    <p:sldId id="876" r:id="rId13"/>
    <p:sldId id="877" r:id="rId14"/>
    <p:sldId id="878" r:id="rId15"/>
    <p:sldId id="879" r:id="rId16"/>
    <p:sldId id="880" r:id="rId17"/>
    <p:sldId id="881" r:id="rId18"/>
    <p:sldId id="868" r:id="rId19"/>
    <p:sldId id="887" r:id="rId20"/>
    <p:sldId id="884" r:id="rId21"/>
    <p:sldId id="885" r:id="rId22"/>
    <p:sldId id="886" r:id="rId23"/>
  </p:sldIdLst>
  <p:sldSz cx="12192000" cy="6858000"/>
  <p:notesSz cx="7053263" cy="93567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8">
          <p15:clr>
            <a:srgbClr val="A4A3A4"/>
          </p15:clr>
        </p15:guide>
        <p15:guide id="2" pos="22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FFD5"/>
    <a:srgbClr val="D95639"/>
    <a:srgbClr val="D95400"/>
    <a:srgbClr val="D93E10"/>
    <a:srgbClr val="D34900"/>
    <a:srgbClr val="B9CE00"/>
    <a:srgbClr val="65A4D6"/>
    <a:srgbClr val="00A1B1"/>
    <a:srgbClr val="009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0544" autoAdjust="0"/>
  </p:normalViewPr>
  <p:slideViewPr>
    <p:cSldViewPr snapToGrid="0">
      <p:cViewPr varScale="1">
        <p:scale>
          <a:sx n="97" d="100"/>
          <a:sy n="97" d="100"/>
        </p:scale>
        <p:origin x="600" y="2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058" y="-84"/>
      </p:cViewPr>
      <p:guideLst>
        <p:guide orient="horz" pos="2948"/>
        <p:guide pos="2222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DD0B7EB-840B-794B-BCFF-F1E6367F115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F42ACE2-E45A-B349-A943-369A998553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71754D2-917C-1446-B17B-265137B7FA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4B935EA-1CD8-8C49-A664-1FCA43D9D26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B3EE1C-3998-5A4F-B167-D6C1806721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F4C4AF13-C17B-B741-9CD5-310279C0B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8909050"/>
            <a:ext cx="779463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/>
              <a:t>Page </a:t>
            </a:r>
            <a:fld id="{C3FCF6A4-B1E4-854C-95CF-4CBF65DA6679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66C0C94-64E4-F642-BD4D-E966344F8B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8BEEA1-6CB9-3B45-8375-C216B7B0459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97325" y="1588"/>
            <a:ext cx="305593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F3DD0F7A-C7DD-0E44-88A1-2B9E20D62E3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564E922-5B57-F445-AD53-202B8FC8B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7325" y="8890000"/>
            <a:ext cx="305593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831" tIns="0" rIns="18831" bIns="0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00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4399512-E961-4347-8706-661AE02AA6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A356CB06-1030-0B41-82F7-53C37F55F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663" y="8909050"/>
            <a:ext cx="763587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589" tIns="47079" rIns="92589" bIns="47079">
            <a:spAutoFit/>
          </a:bodyPr>
          <a:lstStyle>
            <a:lvl1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56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28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7213" defTabSz="9731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44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16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988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6013" defTabSz="9731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200"/>
              <a:t>Page </a:t>
            </a:r>
            <a:fld id="{4BC4BD8E-4513-1F4D-9D96-B772C8A5E233}" type="slidenum">
              <a:rPr lang="en-US" altLang="en-US" sz="1200" smtClean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200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B49BCF25-0E7A-044A-AA95-0450548451F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17538" y="5159375"/>
            <a:ext cx="5797550" cy="32623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80" name="Rectangle 8">
            <a:extLst>
              <a:ext uri="{FF2B5EF4-FFF2-40B4-BE49-F238E27FC236}">
                <a16:creationId xmlns:a16="http://schemas.microsoft.com/office/drawing/2014/main" id="{FF7F6A78-4152-5943-8790-482450ABF71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7900" y="476250"/>
            <a:ext cx="5162550" cy="420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297" tIns="51787" rIns="97297" bIns="51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Body Text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841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71550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457325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944688" algn="l" defTabSz="1030288" rtl="0" eaLnBrk="0" fontAlgn="base" hangingPunct="0">
      <a:lnSpc>
        <a:spcPct val="87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6386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45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362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855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09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516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083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7011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1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68706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281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17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7592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512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229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579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96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394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094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88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399512-E961-4347-8706-661AE02AA63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4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87" y="365885"/>
            <a:ext cx="4418390" cy="504958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505" y="3284439"/>
            <a:ext cx="10966453" cy="461665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605367" y="528365"/>
            <a:ext cx="3154870" cy="54845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669413-AA1F-7B48-9EF7-51410D71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2976470"/>
            <a:ext cx="10966453" cy="242039"/>
          </a:xfrm>
        </p:spPr>
        <p:txBody>
          <a:bodyPr tIns="0" bIns="0">
            <a:noAutofit/>
          </a:bodyPr>
          <a:lstStyle>
            <a:lvl1pPr marL="0" indent="0">
              <a:buNone/>
              <a:defRPr sz="16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DEPARTMENT OR SERVICE LINE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4746216"/>
            <a:ext cx="10966450" cy="456535"/>
          </a:xfrm>
        </p:spPr>
        <p:txBody>
          <a:bodyPr tIns="0" bIns="0" anchor="b" anchorCtr="0"/>
          <a:lstStyle>
            <a:lvl1pPr marL="0" indent="0">
              <a:spcBef>
                <a:spcPts val="100"/>
              </a:spcBef>
              <a:spcAft>
                <a:spcPts val="100"/>
              </a:spcAft>
              <a:buFontTx/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250" y="5546598"/>
            <a:ext cx="10966450" cy="213551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552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B4F123-30EB-A440-BB44-9D7F067693BF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ED2D5-3D21-F846-9AB1-F18C83362D57}"/>
              </a:ext>
            </a:extLst>
          </p:cNvPr>
          <p:cNvSpPr/>
          <p:nvPr userDrawn="1"/>
        </p:nvSpPr>
        <p:spPr bwMode="auto">
          <a:xfrm>
            <a:off x="4272325" y="0"/>
            <a:ext cx="7919676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13092-8DB7-0B4F-ABD0-D6BD9362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133" y="3198167"/>
            <a:ext cx="6662057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BB0AF-9056-B849-8AE6-C1E1BBA3E30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11A79-FA5C-6C4A-9F3B-44ACE4907DA5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D90C-2B1D-CE42-B14E-DB6FD23D2123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31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68" y="1124081"/>
            <a:ext cx="5115984" cy="17430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1124081"/>
            <a:ext cx="5374393" cy="174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56170B-6943-F84C-A7CF-C98CC69F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1506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67" y="1173430"/>
            <a:ext cx="535689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368" y="1739965"/>
            <a:ext cx="5356892" cy="1756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171" y="1173430"/>
            <a:ext cx="540977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171" y="1739965"/>
            <a:ext cx="5409773" cy="17566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98137F-E053-8749-A48F-5E7A87B94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7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7A72FA-85E0-1C47-93C3-EB1CF1E07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19650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42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679"/>
          <a:stretch/>
        </p:blipFill>
        <p:spPr>
          <a:xfrm>
            <a:off x="4306868" y="3084953"/>
            <a:ext cx="3154870" cy="548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62E6E-14D8-0F44-A50D-BEB5AA05E94A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A041C-85C9-D44B-987A-C8542A9F68E4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D422F-FE44-674C-AF4F-23C21B48453C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87DA0F-8041-DB4E-818B-D170DFA1CCEB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8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9488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B4F123-30EB-A440-BB44-9D7F067693BF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ED2D5-3D21-F846-9AB1-F18C83362D57}"/>
              </a:ext>
            </a:extLst>
          </p:cNvPr>
          <p:cNvSpPr/>
          <p:nvPr userDrawn="1"/>
        </p:nvSpPr>
        <p:spPr bwMode="auto">
          <a:xfrm>
            <a:off x="4272325" y="0"/>
            <a:ext cx="7919676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13092-8DB7-0B4F-ABD0-D6BD93629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1133" y="3198167"/>
            <a:ext cx="6662057" cy="461665"/>
          </a:xfrm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06BB0AF-9056-B849-8AE6-C1E1BBA3E30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111A79-FA5C-6C4A-9F3B-44ACE4907DA5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9BD90C-2B1D-CE42-B14E-DB6FD23D2123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2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5368" y="1124081"/>
            <a:ext cx="5115984" cy="17430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5551" y="1124081"/>
            <a:ext cx="5374393" cy="17430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C56170B-6943-F84C-A7CF-C98CC69F19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546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367" y="1173430"/>
            <a:ext cx="535689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368" y="1739965"/>
            <a:ext cx="5356892" cy="17566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171" y="1173430"/>
            <a:ext cx="5409773" cy="5665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171" y="1739965"/>
            <a:ext cx="5409773" cy="17566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D98137F-E053-8749-A48F-5E7A87B94F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672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F67A72FA-85E0-1C47-93C3-EB1CF1E07A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43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94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4306868" y="3084953"/>
            <a:ext cx="3154870" cy="5484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2562E6E-14D8-0F44-A50D-BEB5AA05E94A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7A041C-85C9-D44B-987A-C8542A9F68E4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4D422F-FE44-674C-AF4F-23C21B48453C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87DA0F-8041-DB4E-818B-D170DFA1CCEB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0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880EE0F-8936-034F-832B-8042B5D72D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2287" y="365885"/>
            <a:ext cx="4418390" cy="5049589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78EF57C-0683-8E48-AE13-6590CF43DE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03505" y="3284439"/>
            <a:ext cx="10966453" cy="461665"/>
          </a:xfrm>
        </p:spPr>
        <p:txBody>
          <a:bodyPr anchor="t" anchorCtr="0">
            <a:spAutoFit/>
          </a:bodyPr>
          <a:lstStyle>
            <a:lvl1pPr>
              <a:defRPr/>
            </a:lvl1pPr>
          </a:lstStyle>
          <a:p>
            <a:pPr lvl="0"/>
            <a:r>
              <a:rPr lang="en-US" altLang="en-US" noProof="0" dirty="0"/>
              <a:t>Click to Edit Title of 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1A97D23-F7C6-B046-ADCC-F1ACD792B1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679"/>
          <a:stretch/>
        </p:blipFill>
        <p:spPr>
          <a:xfrm>
            <a:off x="605367" y="528365"/>
            <a:ext cx="3154870" cy="548456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B669413-AA1F-7B48-9EF7-51410D7110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3504" y="2976470"/>
            <a:ext cx="10966453" cy="242039"/>
          </a:xfrm>
        </p:spPr>
        <p:txBody>
          <a:bodyPr tIns="0" bIns="0">
            <a:noAutofit/>
          </a:bodyPr>
          <a:lstStyle>
            <a:lvl1pPr marL="0" indent="0">
              <a:buNone/>
              <a:defRPr sz="1600" spc="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DEPARTMENT OR SERVICE LINE</a:t>
            </a:r>
          </a:p>
          <a:p>
            <a:pPr lvl="0"/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D9F7EEA-6ACC-AA4C-B098-6FCE8583AA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250" y="4746216"/>
            <a:ext cx="10966450" cy="456535"/>
          </a:xfrm>
        </p:spPr>
        <p:txBody>
          <a:bodyPr tIns="0" bIns="0" anchor="b" anchorCtr="0"/>
          <a:lstStyle>
            <a:lvl1pPr marL="0" indent="0">
              <a:spcBef>
                <a:spcPts val="100"/>
              </a:spcBef>
              <a:spcAft>
                <a:spcPts val="100"/>
              </a:spcAft>
              <a:buFontTx/>
              <a:buNone/>
              <a:defRPr sz="14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2640247-F5C8-854C-BFF2-F15A2B477F9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03250" y="5546598"/>
            <a:ext cx="10966450" cy="213551"/>
          </a:xfrm>
        </p:spPr>
        <p:txBody>
          <a:bodyPr tIns="0" bIns="0" anchor="t" anchorCtr="0">
            <a:noAutofit/>
          </a:bodyPr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dirty="0"/>
              <a:t>Month XX,2018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03563FC-0F09-0C4F-A98D-09A9A087BFFD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C4A80AC-0EE5-CE49-AC50-371B0BCEE030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6EA6F35-CA1B-A642-9824-3B515D1BF591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9B4247E-C5F1-3A4E-B4C6-26DD2EAF81A6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7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60C43DA-1A5C-A446-A959-2598C0B2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997" y="1114750"/>
            <a:ext cx="11071946" cy="17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Level 1</a:t>
            </a:r>
          </a:p>
          <a:p>
            <a:pPr lvl="1"/>
            <a:r>
              <a:rPr lang="en-US" altLang="en-US" dirty="0"/>
              <a:t>Level two</a:t>
            </a:r>
          </a:p>
          <a:p>
            <a:pPr lvl="2"/>
            <a:r>
              <a:rPr lang="en-US" altLang="en-US" dirty="0"/>
              <a:t>Level three</a:t>
            </a:r>
          </a:p>
          <a:p>
            <a:pPr lvl="3"/>
            <a:r>
              <a:rPr lang="en-US" altLang="en-US" dirty="0"/>
              <a:t>Level four</a:t>
            </a:r>
          </a:p>
          <a:p>
            <a:pPr lvl="4"/>
            <a:r>
              <a:rPr lang="en-US" altLang="en-US" dirty="0"/>
              <a:t>Level five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684BA7-7381-CC48-B7B4-6B25FA5D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9943" y="6448248"/>
            <a:ext cx="3067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17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B4467E9-E984-A945-AC32-61228A8C1F5F}" type="slidenum">
              <a:rPr lang="en-US" altLang="en-US" sz="12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2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25B6A2B-1598-5242-AF8F-0A570BD4E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6F14E00-C21C-8644-9056-518E0CF2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2E0A31-819C-9143-859F-CC5CDD40C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679"/>
          <a:stretch/>
        </p:blipFill>
        <p:spPr>
          <a:xfrm>
            <a:off x="9709391" y="6412091"/>
            <a:ext cx="1902387" cy="33071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EFA743-63F0-4B47-A850-8785F92E96BE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024AA-066E-4A4F-81B6-327E570F3A29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BC9060-1F5C-B745-BC70-10DC006B7B24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40AAF1-9FC3-A148-A6CA-B55E87F31084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2332-1716-5B44-9309-F36E53684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www.med.upenn.edu</a:t>
            </a:r>
            <a:r>
              <a:rPr lang="en-US" dirty="0"/>
              <a:t>/</a:t>
            </a:r>
            <a:r>
              <a:rPr lang="en-US" dirty="0" err="1"/>
              <a:t>idealresearch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IDEAL_Research</a:t>
            </a:r>
            <a:r>
              <a:rPr lang="en-US" dirty="0"/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72" r:id="rId8"/>
  </p:sldLayoutIdLst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5pPr>
      <a:lvl6pPr marL="4572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6pPr>
      <a:lvl7pPr marL="9144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7pPr>
      <a:lvl8pPr marL="13716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8pPr>
      <a:lvl9pPr marL="18288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9pPr>
    </p:titleStyle>
    <p:bodyStyle>
      <a:lvl1pPr marL="242888" indent="-242888" algn="l" defTabSz="901700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SzPct val="120000"/>
        <a:buFont typeface="Lucida Grande" panose="020B0600040502020204" pitchFamily="34" charset="0"/>
        <a:buChar char="‣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1"/>
        </a:buClr>
        <a:buSzPct val="110000"/>
        <a:buFont typeface="Arial" panose="020B0604020202020204" pitchFamily="34" charset="0"/>
        <a:buChar char="•"/>
        <a:defRPr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B60C43DA-1A5C-A446-A959-2598C0B24E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7997" y="1114750"/>
            <a:ext cx="11071946" cy="172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7648" rIns="0" bIns="9764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Level 1</a:t>
            </a:r>
          </a:p>
          <a:p>
            <a:pPr lvl="1"/>
            <a:r>
              <a:rPr lang="en-US" altLang="en-US" dirty="0"/>
              <a:t>Level two</a:t>
            </a:r>
          </a:p>
          <a:p>
            <a:pPr lvl="2"/>
            <a:r>
              <a:rPr lang="en-US" altLang="en-US" dirty="0"/>
              <a:t>Level three</a:t>
            </a:r>
          </a:p>
          <a:p>
            <a:pPr lvl="3"/>
            <a:r>
              <a:rPr lang="en-US" altLang="en-US" dirty="0"/>
              <a:t>Level four</a:t>
            </a:r>
          </a:p>
          <a:p>
            <a:pPr lvl="4"/>
            <a:r>
              <a:rPr lang="en-US" altLang="en-US" dirty="0"/>
              <a:t>Level five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684BA7-7381-CC48-B7B4-6B25FA5DD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9943" y="6448248"/>
            <a:ext cx="3067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085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017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54138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03400" defTabSz="901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606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178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1750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32200" defTabSz="901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5B4467E9-E984-A945-AC32-61228A8C1F5F}" type="slidenum">
              <a:rPr lang="en-US" altLang="en-US" sz="1200" b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defRPr/>
              </a:pPr>
              <a:t>‹#›</a:t>
            </a:fld>
            <a:endParaRPr lang="en-US" altLang="en-US" sz="1200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425B6A2B-1598-5242-AF8F-0A570BD4E3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5368" y="476872"/>
            <a:ext cx="1107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26F14E00-C21C-8644-9056-518E0CF27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351" y="6564313"/>
            <a:ext cx="3350683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7648" tIns="48825" rIns="97648" bIns="48825">
            <a:spAutoFit/>
          </a:bodyPr>
          <a:lstStyle>
            <a:lvl1pPr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84188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69963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54150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39925" defTabSz="9699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3971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543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115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768725" defTabSz="969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endParaRPr lang="en-US" altLang="en-US" sz="19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2E0A31-819C-9143-859F-CC5CDD40C9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679"/>
          <a:stretch/>
        </p:blipFill>
        <p:spPr>
          <a:xfrm>
            <a:off x="9709391" y="6412091"/>
            <a:ext cx="1902387" cy="33071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54EFA743-63F0-4B47-A850-8785F92E96BE}"/>
              </a:ext>
            </a:extLst>
          </p:cNvPr>
          <p:cNvSpPr/>
          <p:nvPr userDrawn="1"/>
        </p:nvSpPr>
        <p:spPr bwMode="auto">
          <a:xfrm>
            <a:off x="4272324" y="6073135"/>
            <a:ext cx="7919676" cy="18757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024AA-066E-4A4F-81B6-327E570F3A29}"/>
              </a:ext>
            </a:extLst>
          </p:cNvPr>
          <p:cNvSpPr/>
          <p:nvPr userDrawn="1"/>
        </p:nvSpPr>
        <p:spPr bwMode="auto">
          <a:xfrm>
            <a:off x="3626865" y="6073135"/>
            <a:ext cx="589120" cy="18757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FBC9060-1F5C-B745-BC70-10DC006B7B24}"/>
              </a:ext>
            </a:extLst>
          </p:cNvPr>
          <p:cNvSpPr/>
          <p:nvPr userDrawn="1"/>
        </p:nvSpPr>
        <p:spPr bwMode="auto">
          <a:xfrm>
            <a:off x="2120793" y="6073135"/>
            <a:ext cx="1449733" cy="18757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F40AAF1-9FC3-A148-A6CA-B55E87F31084}"/>
              </a:ext>
            </a:extLst>
          </p:cNvPr>
          <p:cNvSpPr/>
          <p:nvPr userDrawn="1"/>
        </p:nvSpPr>
        <p:spPr bwMode="auto">
          <a:xfrm>
            <a:off x="605367" y="6073135"/>
            <a:ext cx="1459087" cy="18757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2332-1716-5B44-9309-F36E536847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www.med.upenn.edu</a:t>
            </a:r>
            <a:r>
              <a:rPr lang="en-US" dirty="0"/>
              <a:t>/</a:t>
            </a:r>
            <a:r>
              <a:rPr lang="en-US" dirty="0" err="1"/>
              <a:t>idealresearch</a:t>
            </a:r>
            <a:endParaRPr lang="en-US" dirty="0"/>
          </a:p>
          <a:p>
            <a:r>
              <a:rPr lang="en-US" dirty="0"/>
              <a:t>@</a:t>
            </a:r>
            <a:r>
              <a:rPr lang="en-US" dirty="0" err="1"/>
              <a:t>IDEAL_Research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9385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l" defTabSz="969963" rtl="0" eaLnBrk="0" fontAlgn="base" hangingPunct="0">
        <a:spcBef>
          <a:spcPct val="0"/>
        </a:spcBef>
        <a:spcAft>
          <a:spcPct val="0"/>
        </a:spcAft>
        <a:defRPr sz="3000" b="0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2pPr>
      <a:lvl3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3pPr>
      <a:lvl4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4pPr>
      <a:lvl5pPr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5pPr>
      <a:lvl6pPr marL="4572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6pPr>
      <a:lvl7pPr marL="9144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7pPr>
      <a:lvl8pPr marL="13716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8pPr>
      <a:lvl9pPr marL="1828800" algn="l" defTabSz="96996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AA2B3E"/>
          </a:solidFill>
          <a:latin typeface="Arial" panose="020B0604020202020204" pitchFamily="34" charset="0"/>
        </a:defRPr>
      </a:lvl9pPr>
    </p:titleStyle>
    <p:bodyStyle>
      <a:lvl1pPr marL="242888" indent="-242888" algn="l" defTabSz="901700" rtl="0" eaLnBrk="0" fontAlgn="base" hangingPunct="0">
        <a:spcBef>
          <a:spcPts val="400"/>
        </a:spcBef>
        <a:spcAft>
          <a:spcPts val="200"/>
        </a:spcAft>
        <a:buClr>
          <a:schemeClr val="tx2"/>
        </a:buClr>
        <a:buSzPct val="120000"/>
        <a:buFont typeface="Lucida Grande" panose="020B0600040502020204" pitchFamily="34" charset="0"/>
        <a:buChar char="‣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tx1"/>
        </a:buClr>
        <a:buSzPct val="110000"/>
        <a:buFont typeface="Arial" panose="020B0604020202020204" pitchFamily="34" charset="0"/>
        <a:buChar char="•"/>
        <a:defRPr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077913" indent="-303213" algn="l" defTabSz="901700" rtl="0" eaLnBrk="0" fontAlgn="base" hangingPunct="0"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–"/>
        <a:defRPr sz="1600" b="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38275" indent="-246063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795463" indent="-242888" algn="l" defTabSz="901700" rtl="0" eaLnBrk="0" fontAlgn="base" hangingPunct="0">
        <a:spcBef>
          <a:spcPts val="200"/>
        </a:spcBef>
        <a:spcAft>
          <a:spcPts val="200"/>
        </a:spcAft>
        <a:buClr>
          <a:schemeClr val="tx2"/>
        </a:buClr>
        <a:buFont typeface="Franklin Gothic Book" panose="020B0503020102020204" pitchFamily="34" charset="0"/>
        <a:buChar char="–"/>
        <a:defRPr sz="1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AA814CC-D781-F54D-A698-6914528CD6D1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438908" y="2003110"/>
            <a:ext cx="10202588" cy="1231106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</a:rPr>
              <a:t>Community Engagement Through Pathway Programs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5FD262-CC27-154B-B6F3-FBFF363CB7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773" y="4032812"/>
            <a:ext cx="9723920" cy="1554272"/>
          </a:xfrm>
        </p:spPr>
        <p:txBody>
          <a:bodyPr/>
          <a:lstStyle/>
          <a:p>
            <a:r>
              <a:rPr lang="en-US" sz="2400" b="1" dirty="0"/>
              <a:t>Horace DeLisser, MD</a:t>
            </a:r>
          </a:p>
          <a:p>
            <a:r>
              <a:rPr lang="en-US" sz="2400" b="1" dirty="0"/>
              <a:t>Associate Dean for Diversity and Inclusion</a:t>
            </a:r>
          </a:p>
          <a:p>
            <a:r>
              <a:rPr lang="en-US" sz="2400" b="1" dirty="0"/>
              <a:t>Perelman School of Medicine</a:t>
            </a:r>
          </a:p>
          <a:p>
            <a:r>
              <a:rPr lang="en-US" sz="2400" b="1" dirty="0"/>
              <a:t>University of Pennsylvania  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41F41D25-ED70-2FE0-25D9-32540267D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38" y="5188869"/>
            <a:ext cx="3021749" cy="796430"/>
          </a:xfrm>
          <a:prstGeom prst="rect">
            <a:avLst/>
          </a:prstGeom>
        </p:spPr>
      </p:pic>
      <p:pic>
        <p:nvPicPr>
          <p:cNvPr id="2" name="Picture 1" descr="A logo for a company&#10;&#10;Description automatically generated">
            <a:extLst>
              <a:ext uri="{FF2B5EF4-FFF2-40B4-BE49-F238E27FC236}">
                <a16:creationId xmlns:a16="http://schemas.microsoft.com/office/drawing/2014/main" id="{75424B22-E201-8E09-549C-AAA7D88E8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557" y="3214660"/>
            <a:ext cx="1554272" cy="155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8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223652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Goals of the PASS Summer Program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318586FC-E1F0-9F13-72C6-18C6186F5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2" y="1073308"/>
            <a:ext cx="113965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1.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Create a sense of community and cohesion among the cohort of PASS students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D106983D-F4CB-9687-7E15-D5FEB49CE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30" y="1779481"/>
            <a:ext cx="1091415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2.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Foster the mentor/mentee relationship between the PASS student and their supervising research faculty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5DC8C72D-6E64-F3EF-9EB3-09B1CB8FA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30" y="2885763"/>
            <a:ext cx="1091415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3.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Promote the development of a physician identity and professionalism in the PASS students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4403FF8-E84D-6828-807F-2E9244B74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30" y="3992045"/>
            <a:ext cx="1091415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4.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Expose PASS students to high quality biomedical research as well as develop pertinent research skills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40EE42D2-912D-EBC1-F00A-7A42CF496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392" y="5045685"/>
            <a:ext cx="109141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5.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F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acilitate the students transition into Perelman 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6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223652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Components of the PASS Summer Program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DA20372A-1382-2E1E-BC94-B034C7F9BD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4" y="2262074"/>
            <a:ext cx="74116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1112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2.   A Program of Enrichment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141EF939-DDAC-001A-506E-0B1F990780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3" y="1201463"/>
            <a:ext cx="6380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1.  An In-Person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Research Experience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B0466C94-93A5-DB9C-FA7B-C880E887E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3" y="3378264"/>
            <a:ext cx="43230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1112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3.   Near-Peer Mentoring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B6F0EA9-0154-A3EB-13A1-051F3B83F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72" y="4346764"/>
            <a:ext cx="69646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1112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4.   Individualized advising and coaching</a:t>
            </a:r>
          </a:p>
        </p:txBody>
      </p:sp>
    </p:spTree>
    <p:extLst>
      <p:ext uri="{BB962C8B-B14F-4D97-AF65-F5344CB8AC3E}">
        <p14:creationId xmlns:p14="http://schemas.microsoft.com/office/powerpoint/2010/main" val="192028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00" y="197188"/>
            <a:ext cx="11457599" cy="777173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Research Component of the PASS Summer Program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F5F96C27-D47F-0087-11B8-B872D97B2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62" y="2365795"/>
            <a:ext cx="9629448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1112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2.   Online Research-related Modules (1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 Summer Students)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Responsible conduct of research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How to read a research article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How to create a journal club presentation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How to design a research poster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How to communicate professionally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C68C8462-5682-F717-FFFC-AD6B43484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262" y="1305184"/>
            <a:ext cx="503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1. 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Mentored Research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595" y="213795"/>
            <a:ext cx="11458810" cy="805536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Research Component of the PASS Summer Program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4" name="Text Box 13">
            <a:extLst>
              <a:ext uri="{FF2B5EF4-FFF2-40B4-BE49-F238E27FC236}">
                <a16:creationId xmlns:a16="http://schemas.microsoft.com/office/drawing/2014/main" id="{ED62EBD1-CA85-5502-5773-D7012EC1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01" y="1104070"/>
            <a:ext cx="741160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11112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3.   Research Presentations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“Mentor and their research” (week 2)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Journal club presentation  (weeks 5 &amp; 6)</a:t>
            </a:r>
          </a:p>
          <a:p>
            <a:pPr marL="981075" marR="0" lvl="0" indent="-4572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Research presentation (week 8)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183B1D46-412B-F4B8-27B7-D095BA473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01" y="3640300"/>
            <a:ext cx="7758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4. Weekly 1-on-1 meetings with research mentor</a:t>
            </a:r>
          </a:p>
        </p:txBody>
      </p:sp>
      <p:sp>
        <p:nvSpPr>
          <p:cNvPr id="7" name="Text Box 13">
            <a:extLst>
              <a:ext uri="{FF2B5EF4-FFF2-40B4-BE49-F238E27FC236}">
                <a16:creationId xmlns:a16="http://schemas.microsoft.com/office/drawing/2014/main" id="{2C75ED72-5887-56BB-8390-5127F92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01" y="4546747"/>
            <a:ext cx="11404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5. Participation in lab/research related meetings, journal clubs and conferences as possible  </a:t>
            </a:r>
          </a:p>
        </p:txBody>
      </p:sp>
    </p:spTree>
    <p:extLst>
      <p:ext uri="{BB962C8B-B14F-4D97-AF65-F5344CB8AC3E}">
        <p14:creationId xmlns:p14="http://schemas.microsoft.com/office/powerpoint/2010/main" val="413641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" y="213795"/>
            <a:ext cx="12034692" cy="700605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Enrichment Component of the PASS Summer Program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19554CE3-E8A8-1416-7650-0D59BBD60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29" y="914400"/>
            <a:ext cx="503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1. Podcast Discussions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3BE4CEEB-22D2-6EA6-442A-C08D7E2D3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29" y="1592859"/>
            <a:ext cx="503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2. Physician Career Narratives 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87DF2A16-4578-B309-2D84-B7C5C92A9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27" y="2300435"/>
            <a:ext cx="5032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3. Virtual Clinical Encounters</a:t>
            </a: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C77BDFEE-D83A-3A84-EBE8-033858EF4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27" y="2978894"/>
            <a:ext cx="24247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4. Didactics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AFC479AC-F087-6BFE-48E8-446862146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27" y="4395401"/>
            <a:ext cx="4465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6. Arts &amp; Humanities 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17AADDA-7B35-2BEF-334D-1845E69C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27" y="3686470"/>
            <a:ext cx="42874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5. Book Club Discussions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72DFF228-85BA-0715-5298-B65A177B0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527" y="5072505"/>
            <a:ext cx="44652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466725" marR="0" lvl="0" indent="-455613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ＭＳ Ｐゴシック" panose="020B0600070205080204" pitchFamily="34" charset="-128"/>
                <a:cs typeface="+mn-cs"/>
              </a:rPr>
              <a:t>7. Clinical  Shadowing</a:t>
            </a:r>
          </a:p>
        </p:txBody>
      </p:sp>
    </p:spTree>
    <p:extLst>
      <p:ext uri="{BB962C8B-B14F-4D97-AF65-F5344CB8AC3E}">
        <p14:creationId xmlns:p14="http://schemas.microsoft.com/office/powerpoint/2010/main" val="75093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08" y="213795"/>
            <a:ext cx="12034692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Near-Peer Mentoring of the PASS Summer Program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8DDC33B-C439-1365-9E8D-8EA9EC239A8C}"/>
              </a:ext>
            </a:extLst>
          </p:cNvPr>
          <p:cNvGrpSpPr/>
          <p:nvPr/>
        </p:nvGrpSpPr>
        <p:grpSpPr>
          <a:xfrm>
            <a:off x="736953" y="1154429"/>
            <a:ext cx="9522830" cy="3480676"/>
            <a:chOff x="736953" y="1154429"/>
            <a:chExt cx="9522830" cy="3480676"/>
          </a:xfrm>
        </p:grpSpPr>
        <p:sp>
          <p:nvSpPr>
            <p:cNvPr id="4" name="Text Box 13">
              <a:extLst>
                <a:ext uri="{FF2B5EF4-FFF2-40B4-BE49-F238E27FC236}">
                  <a16:creationId xmlns:a16="http://schemas.microsoft.com/office/drawing/2014/main" id="{006FE7E3-7897-2E3E-4F41-29DF85C3B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53" y="1154429"/>
              <a:ext cx="74164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66725" indent="-45561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1. Provide emotional support to PASS students</a:t>
              </a:r>
            </a:p>
          </p:txBody>
        </p:sp>
        <p:sp>
          <p:nvSpPr>
            <p:cNvPr id="6" name="Text Box 13">
              <a:extLst>
                <a:ext uri="{FF2B5EF4-FFF2-40B4-BE49-F238E27FC236}">
                  <a16:creationId xmlns:a16="http://schemas.microsoft.com/office/drawing/2014/main" id="{1713B305-73BD-E59F-3478-62067C301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53" y="2591728"/>
              <a:ext cx="95228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66725" indent="-45561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3. Supervise weekly reflection and team-building activities</a:t>
              </a: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1F4D55E8-DA28-1BA9-D051-C0350767AA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53" y="4111885"/>
              <a:ext cx="615007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66725" indent="-45561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5. Organize ”Fun &amp; games” activities</a:t>
              </a:r>
            </a:p>
          </p:txBody>
        </p:sp>
        <p:sp>
          <p:nvSpPr>
            <p:cNvPr id="15" name="Text Box 13">
              <a:extLst>
                <a:ext uri="{FF2B5EF4-FFF2-40B4-BE49-F238E27FC236}">
                  <a16:creationId xmlns:a16="http://schemas.microsoft.com/office/drawing/2014/main" id="{2A5765FE-66AD-E0AC-98E5-0C25E94811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53" y="1893052"/>
              <a:ext cx="760634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66725" indent="-45561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2. Provide logistical and administrative support</a:t>
              </a: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id="{C38FF2F0-E2C3-6A54-35E1-23BEADCA8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953" y="3354071"/>
              <a:ext cx="52187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66725" indent="-45561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4. Facilitate Podcast 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39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23" y="175667"/>
            <a:ext cx="1147505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Advising Component of the PASS Summer Program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04260E6-C4B1-4ED7-5D1E-42A51E33E9C8}"/>
              </a:ext>
            </a:extLst>
          </p:cNvPr>
          <p:cNvGrpSpPr/>
          <p:nvPr/>
        </p:nvGrpSpPr>
        <p:grpSpPr>
          <a:xfrm>
            <a:off x="672257" y="1532868"/>
            <a:ext cx="8910207" cy="3103959"/>
            <a:chOff x="672257" y="1532868"/>
            <a:chExt cx="8910207" cy="3103959"/>
          </a:xfrm>
        </p:grpSpPr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6D2D94DD-4243-09BA-DE06-DFB384C0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257" y="1532868"/>
              <a:ext cx="8910207" cy="2462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525462" eaLnBrk="0" fontAlgn="base" hangingPunct="0">
                <a:spcBef>
                  <a:spcPct val="50000"/>
                </a:spcBef>
                <a:spcAft>
                  <a:spcPct val="0"/>
                </a:spcAft>
                <a:buAutoNum type="arabicPeriod"/>
              </a:pPr>
              <a:r>
                <a:rPr lang="en-US" altLang="en-US" sz="28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Each student has a 1-on-1 meeting with</a:t>
              </a:r>
            </a:p>
            <a:p>
              <a:pPr marL="930275" indent="-4572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The faculty director</a:t>
              </a:r>
            </a:p>
            <a:p>
              <a:pPr marL="930275" indent="-4572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The program director</a:t>
              </a:r>
            </a:p>
            <a:p>
              <a:pPr marL="930275" indent="-4572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2800" dirty="0">
                  <a:solidFill>
                    <a:schemeClr val="bg1">
                      <a:lumMod val="50000"/>
                    </a:schemeClr>
                  </a:solidFill>
                  <a:latin typeface="Corbel" panose="020B0503020204020204" pitchFamily="34" charset="0"/>
                </a:rPr>
                <a:t>A medical  student mentor</a:t>
              </a:r>
            </a:p>
          </p:txBody>
        </p:sp>
        <p:sp>
          <p:nvSpPr>
            <p:cNvPr id="9" name="Text Box 13">
              <a:extLst>
                <a:ext uri="{FF2B5EF4-FFF2-40B4-BE49-F238E27FC236}">
                  <a16:creationId xmlns:a16="http://schemas.microsoft.com/office/drawing/2014/main" id="{23319128-B525-DD6A-DF1C-7538684B5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257" y="4113607"/>
              <a:ext cx="740494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514350" indent="-51435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466725" indent="-455613" eaLnBrk="0" fontAlgn="base" hangingPunct="0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800" b="1" dirty="0">
                  <a:solidFill>
                    <a:prstClr val="black"/>
                  </a:solidFill>
                  <a:latin typeface="Corbel" panose="020B0503020204020204" pitchFamily="34" charset="0"/>
                </a:rPr>
                <a:t>2. Conducted on weeks 3, 5  and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184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388857"/>
            <a:ext cx="9656389" cy="638717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Penn Access Summer Scholars Program 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pic>
        <p:nvPicPr>
          <p:cNvPr id="6" name="Picture 5" descr="A logo for a company&#10;&#10;Description automatically generated">
            <a:extLst>
              <a:ext uri="{FF2B5EF4-FFF2-40B4-BE49-F238E27FC236}">
                <a16:creationId xmlns:a16="http://schemas.microsoft.com/office/drawing/2014/main" id="{B3AB461D-4830-5367-ADE0-A9B9A77A6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32" y="2023464"/>
            <a:ext cx="2097157" cy="2097157"/>
          </a:xfrm>
          <a:prstGeom prst="rect">
            <a:avLst/>
          </a:prstGeom>
        </p:spPr>
      </p:pic>
      <p:pic>
        <p:nvPicPr>
          <p:cNvPr id="13" name="Picture 12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157D0A5-F921-5F6B-579E-4AB2A0E8E31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" t="1991" r="26243" b="60966"/>
          <a:stretch/>
        </p:blipFill>
        <p:spPr>
          <a:xfrm>
            <a:off x="228076" y="1769473"/>
            <a:ext cx="4944056" cy="33372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D934AD-1C13-5EB8-FAA2-AB0A773C1D11}"/>
              </a:ext>
            </a:extLst>
          </p:cNvPr>
          <p:cNvSpPr txBox="1"/>
          <p:nvPr/>
        </p:nvSpPr>
        <p:spPr bwMode="auto">
          <a:xfrm>
            <a:off x="5439545" y="1769473"/>
            <a:ext cx="2829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Total Participants – 96 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6598F9-EB23-9AEB-DF5C-F252CD381253}"/>
              </a:ext>
            </a:extLst>
          </p:cNvPr>
          <p:cNvSpPr txBox="1"/>
          <p:nvPr/>
        </p:nvSpPr>
        <p:spPr bwMode="auto">
          <a:xfrm>
            <a:off x="5439545" y="2314539"/>
            <a:ext cx="33454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Perelman Matriculants – 60  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3DF0F0-E617-6155-53C4-4891680F4913}"/>
              </a:ext>
            </a:extLst>
          </p:cNvPr>
          <p:cNvSpPr txBox="1"/>
          <p:nvPr/>
        </p:nvSpPr>
        <p:spPr bwMode="auto">
          <a:xfrm>
            <a:off x="5439546" y="2918155"/>
            <a:ext cx="41061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Expected  2024 Matriculants – 12 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44770-807F-0FC0-0A99-242EE0FDDA22}"/>
              </a:ext>
            </a:extLst>
          </p:cNvPr>
          <p:cNvSpPr txBox="1"/>
          <p:nvPr/>
        </p:nvSpPr>
        <p:spPr bwMode="auto">
          <a:xfrm>
            <a:off x="5439546" y="3492496"/>
            <a:ext cx="410617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Expected  2025 Matriculants – 12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EAB6646-C08A-EA50-CCF0-F878569639A0}"/>
              </a:ext>
            </a:extLst>
          </p:cNvPr>
          <p:cNvSpPr txBox="1"/>
          <p:nvPr/>
        </p:nvSpPr>
        <p:spPr bwMode="auto">
          <a:xfrm>
            <a:off x="5439545" y="4125390"/>
            <a:ext cx="39562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Perelman Graduates – 23 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9F1734-3108-715C-8D78-0D06435C72AA}"/>
              </a:ext>
            </a:extLst>
          </p:cNvPr>
          <p:cNvSpPr txBox="1"/>
          <p:nvPr/>
        </p:nvSpPr>
        <p:spPr bwMode="auto">
          <a:xfrm>
            <a:off x="1035327" y="5261790"/>
            <a:ext cx="35982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</a:rPr>
              <a:t>Second Summer 2023 Cohort</a:t>
            </a:r>
          </a:p>
        </p:txBody>
      </p:sp>
    </p:spTree>
    <p:extLst>
      <p:ext uri="{BB962C8B-B14F-4D97-AF65-F5344CB8AC3E}">
        <p14:creationId xmlns:p14="http://schemas.microsoft.com/office/powerpoint/2010/main" val="30642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Picture 10" descr="A mountain in the clouds&#10;&#10;Description automatically generated">
            <a:extLst>
              <a:ext uri="{FF2B5EF4-FFF2-40B4-BE49-F238E27FC236}">
                <a16:creationId xmlns:a16="http://schemas.microsoft.com/office/drawing/2014/main" id="{F4D30134-87CA-22E1-25D4-CCBE2EFCC7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CA2BBC-9C67-5DEE-3E5E-E89DDFFEFCDB}"/>
              </a:ext>
            </a:extLst>
          </p:cNvPr>
          <p:cNvSpPr txBox="1"/>
          <p:nvPr/>
        </p:nvSpPr>
        <p:spPr bwMode="auto">
          <a:xfrm>
            <a:off x="317290" y="325638"/>
            <a:ext cx="504918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The Grand Vision for Pathway Programs at Perelman</a:t>
            </a:r>
          </a:p>
        </p:txBody>
      </p:sp>
    </p:spTree>
    <p:extLst>
      <p:ext uri="{BB962C8B-B14F-4D97-AF65-F5344CB8AC3E}">
        <p14:creationId xmlns:p14="http://schemas.microsoft.com/office/powerpoint/2010/main" val="974792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1C0BF8D8-D437-235D-BABF-D93A74ED0A8F}"/>
              </a:ext>
            </a:extLst>
          </p:cNvPr>
          <p:cNvGrpSpPr/>
          <p:nvPr/>
        </p:nvGrpSpPr>
        <p:grpSpPr>
          <a:xfrm>
            <a:off x="6348334" y="2173656"/>
            <a:ext cx="3785224" cy="3315063"/>
            <a:chOff x="4636765" y="1789325"/>
            <a:chExt cx="3785224" cy="33150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20883F2-52F1-EEB8-0A70-F3C387CB6C14}"/>
                </a:ext>
              </a:extLst>
            </p:cNvPr>
            <p:cNvGrpSpPr/>
            <p:nvPr/>
          </p:nvGrpSpPr>
          <p:grpSpPr>
            <a:xfrm>
              <a:off x="4997885" y="1789325"/>
              <a:ext cx="3062984" cy="2871819"/>
              <a:chOff x="6568777" y="2206611"/>
              <a:chExt cx="3062984" cy="2871819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A295539-66D3-EA42-D2A1-185641C15FD6}"/>
                  </a:ext>
                </a:extLst>
              </p:cNvPr>
              <p:cNvSpPr txBox="1"/>
              <p:nvPr/>
            </p:nvSpPr>
            <p:spPr>
              <a:xfrm>
                <a:off x="6571197" y="2560444"/>
                <a:ext cx="3058144" cy="338555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PASS-Non-HBCU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315F7D7-AD33-CA7D-7262-7ACEC21D1D0D}"/>
                  </a:ext>
                </a:extLst>
              </p:cNvPr>
              <p:cNvSpPr/>
              <p:nvPr/>
            </p:nvSpPr>
            <p:spPr>
              <a:xfrm>
                <a:off x="6571197" y="2206611"/>
                <a:ext cx="3058145" cy="33855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Undergraduate Pipeline Programs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7F4E78-20A1-DAB9-4455-0F09420A8C6E}"/>
                  </a:ext>
                </a:extLst>
              </p:cNvPr>
              <p:cNvSpPr txBox="1"/>
              <p:nvPr/>
            </p:nvSpPr>
            <p:spPr>
              <a:xfrm>
                <a:off x="6568777" y="3481847"/>
                <a:ext cx="3062984" cy="338554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PASS-HBCU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0E292EB-92FF-C4F2-27F3-43EF520A75B4}"/>
                  </a:ext>
                </a:extLst>
              </p:cNvPr>
              <p:cNvSpPr txBox="1"/>
              <p:nvPr/>
            </p:nvSpPr>
            <p:spPr>
              <a:xfrm>
                <a:off x="6571197" y="4405175"/>
                <a:ext cx="3058144" cy="338555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Johnson Scholars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ED0CFD1-7BF6-0690-B128-AA1B5EF3A3DC}"/>
                  </a:ext>
                </a:extLst>
              </p:cNvPr>
              <p:cNvSpPr txBox="1"/>
              <p:nvPr/>
            </p:nvSpPr>
            <p:spPr>
              <a:xfrm>
                <a:off x="6571197" y="2897072"/>
                <a:ext cx="3058145" cy="584775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Bryn </a:t>
                </a: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Mawr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Haverford, Penn Princeton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B8F6966-3A52-27C8-3E07-CF2FFBED3FE4}"/>
                  </a:ext>
                </a:extLst>
              </p:cNvPr>
              <p:cNvSpPr txBox="1"/>
              <p:nvPr/>
            </p:nvSpPr>
            <p:spPr>
              <a:xfrm>
                <a:off x="6568777" y="3820401"/>
                <a:ext cx="3062984" cy="58477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Xavier, Oakwood, Spelman Morehouse, Howard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2EAFCE1-A9B4-77E2-7754-3D04AFE123A8}"/>
                  </a:ext>
                </a:extLst>
              </p:cNvPr>
              <p:cNvSpPr txBox="1"/>
              <p:nvPr/>
            </p:nvSpPr>
            <p:spPr>
              <a:xfrm>
                <a:off x="6571197" y="4739876"/>
                <a:ext cx="3058144" cy="338554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Penn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2FB0568-9AC8-7DCE-3B89-73037F0E3135}"/>
                </a:ext>
              </a:extLst>
            </p:cNvPr>
            <p:cNvSpPr txBox="1"/>
            <p:nvPr/>
          </p:nvSpPr>
          <p:spPr>
            <a:xfrm>
              <a:off x="4636765" y="4736065"/>
              <a:ext cx="3785224" cy="36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PASS  - Penn Access Summer Scholars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22AD9E-1567-E1D3-D89C-32CEEFD0495A}"/>
              </a:ext>
            </a:extLst>
          </p:cNvPr>
          <p:cNvGrpSpPr/>
          <p:nvPr/>
        </p:nvGrpSpPr>
        <p:grpSpPr>
          <a:xfrm>
            <a:off x="2147129" y="2739744"/>
            <a:ext cx="2769736" cy="2709693"/>
            <a:chOff x="2147129" y="2739744"/>
            <a:chExt cx="2769736" cy="27096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7792F0F-90AC-FE27-973C-317F92BF0862}"/>
                </a:ext>
              </a:extLst>
            </p:cNvPr>
            <p:cNvGrpSpPr/>
            <p:nvPr/>
          </p:nvGrpSpPr>
          <p:grpSpPr>
            <a:xfrm>
              <a:off x="2147129" y="2739744"/>
              <a:ext cx="2769736" cy="2184102"/>
              <a:chOff x="421747" y="2464097"/>
              <a:chExt cx="2769736" cy="218410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9B2B4BA-55E5-4C2D-CFF6-5E92D14041C1}"/>
                  </a:ext>
                </a:extLst>
              </p:cNvPr>
              <p:cNvSpPr txBox="1"/>
              <p:nvPr/>
            </p:nvSpPr>
            <p:spPr>
              <a:xfrm>
                <a:off x="421749" y="2802432"/>
                <a:ext cx="2769734" cy="338554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Educational Pipeline Program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1312F90-85F5-2E46-E049-C2DC2771D901}"/>
                  </a:ext>
                </a:extLst>
              </p:cNvPr>
              <p:cNvSpPr/>
              <p:nvPr/>
            </p:nvSpPr>
            <p:spPr>
              <a:xfrm>
                <a:off x="421749" y="2464097"/>
                <a:ext cx="2769733" cy="338554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High School Pipeline Programs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728CA89-7DCC-FCF5-C570-9777D8FB238C}"/>
                  </a:ext>
                </a:extLst>
              </p:cNvPr>
              <p:cNvSpPr txBox="1"/>
              <p:nvPr/>
            </p:nvSpPr>
            <p:spPr>
              <a:xfrm>
                <a:off x="421749" y="3140769"/>
                <a:ext cx="2769734" cy="584775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Summer Mentorship    Program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FD72A8-C5D9-74C0-7A3E-4D07B60591D8}"/>
                  </a:ext>
                </a:extLst>
              </p:cNvPr>
              <p:cNvSpPr txBox="1"/>
              <p:nvPr/>
            </p:nvSpPr>
            <p:spPr>
              <a:xfrm>
                <a:off x="421749" y="3725108"/>
                <a:ext cx="2769734" cy="338553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PhysicianTrack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Program*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73829EB-3529-A54F-77BA-027B859EA837}"/>
                  </a:ext>
                </a:extLst>
              </p:cNvPr>
              <p:cNvSpPr txBox="1"/>
              <p:nvPr/>
            </p:nvSpPr>
            <p:spPr>
              <a:xfrm>
                <a:off x="421747" y="4063424"/>
                <a:ext cx="2769736" cy="584775"/>
              </a:xfrm>
              <a:prstGeom prst="rect">
                <a:avLst/>
              </a:prstGeom>
              <a:solidFill>
                <a:srgbClr val="90E2F0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Hinkson Holloway Mentoring Program*</a:t>
                </a: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89C2F9-E235-E6F1-D51A-B5B3807BC887}"/>
                </a:ext>
              </a:extLst>
            </p:cNvPr>
            <p:cNvSpPr txBox="1"/>
            <p:nvPr/>
          </p:nvSpPr>
          <p:spPr>
            <a:xfrm>
              <a:off x="2528421" y="5110883"/>
              <a:ext cx="20071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* Under development</a:t>
              </a:r>
            </a:p>
          </p:txBody>
        </p:sp>
      </p:grpSp>
      <p:sp>
        <p:nvSpPr>
          <p:cNvPr id="44" name="Title 1">
            <a:extLst>
              <a:ext uri="{FF2B5EF4-FFF2-40B4-BE49-F238E27FC236}">
                <a16:creationId xmlns:a16="http://schemas.microsoft.com/office/drawing/2014/main" id="{051FF9D6-A4A1-633B-859A-CFD3DAB5FB98}"/>
              </a:ext>
            </a:extLst>
          </p:cNvPr>
          <p:cNvSpPr txBox="1">
            <a:spLocks/>
          </p:cNvSpPr>
          <p:nvPr/>
        </p:nvSpPr>
        <p:spPr bwMode="auto">
          <a:xfrm>
            <a:off x="114924" y="285609"/>
            <a:ext cx="11962151" cy="130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0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2pPr>
            <a:lvl3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3pPr>
            <a:lvl4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4pPr>
            <a:lvl5pPr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5pPr>
            <a:lvl6pPr marL="4572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6pPr>
            <a:lvl7pPr marL="9144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7pPr>
            <a:lvl8pPr marL="13716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8pPr>
            <a:lvl9pPr marL="1828800" algn="l" defTabSz="969963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AA2B3E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4000" b="1" dirty="0">
                <a:solidFill>
                  <a:schemeClr val="tx2"/>
                </a:solidFill>
              </a:rPr>
              <a:t>Perelman School of Medicine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High School and College Undergraduate Pathway Programs </a:t>
            </a:r>
            <a:endParaRPr lang="en-U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388857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D934AD-1C13-5EB8-FAA2-AB0A773C1D11}"/>
              </a:ext>
            </a:extLst>
          </p:cNvPr>
          <p:cNvSpPr txBox="1"/>
          <p:nvPr/>
        </p:nvSpPr>
        <p:spPr bwMode="auto">
          <a:xfrm>
            <a:off x="604108" y="1600194"/>
            <a:ext cx="74162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1. Defining the imperative of diversity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B114D0-47E6-8259-CB39-A5E654B037F7}"/>
              </a:ext>
            </a:extLst>
          </p:cNvPr>
          <p:cNvSpPr txBox="1"/>
          <p:nvPr/>
        </p:nvSpPr>
        <p:spPr bwMode="auto">
          <a:xfrm>
            <a:off x="534531" y="2782669"/>
            <a:ext cx="1111412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2.  Describe the Penn Access Summer Scholars  (PASS) program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18B5B-A69B-64AE-616F-F67BCBF9F331}"/>
              </a:ext>
            </a:extLst>
          </p:cNvPr>
          <p:cNvSpPr txBox="1"/>
          <p:nvPr/>
        </p:nvSpPr>
        <p:spPr bwMode="auto">
          <a:xfrm>
            <a:off x="534530" y="3965048"/>
            <a:ext cx="7151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3.  Grand vision for pathway programs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DE09ED-E553-7105-50B2-0D3A23AEDC0F}"/>
              </a:ext>
            </a:extLst>
          </p:cNvPr>
          <p:cNvSpPr txBox="1"/>
          <p:nvPr/>
        </p:nvSpPr>
        <p:spPr bwMode="auto">
          <a:xfrm>
            <a:off x="534529" y="5072110"/>
            <a:ext cx="715173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4.  Questions, comments, discussion</a:t>
            </a:r>
          </a:p>
        </p:txBody>
      </p:sp>
    </p:spTree>
    <p:extLst>
      <p:ext uri="{BB962C8B-B14F-4D97-AF65-F5344CB8AC3E}">
        <p14:creationId xmlns:p14="http://schemas.microsoft.com/office/powerpoint/2010/main" val="96132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849" y="90183"/>
            <a:ext cx="11962151" cy="130327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Perelman School of Medicine</a:t>
            </a:r>
            <a:br>
              <a:rPr lang="en-US" sz="4000" b="1" dirty="0">
                <a:solidFill>
                  <a:schemeClr val="tx2"/>
                </a:solidFill>
              </a:rPr>
            </a:br>
            <a:r>
              <a:rPr lang="en-US" sz="3200" b="1" dirty="0">
                <a:solidFill>
                  <a:schemeClr val="tx2"/>
                </a:solidFill>
              </a:rPr>
              <a:t>High School and College Undergraduate Pathway Programs 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761D31DF-6986-6ABA-B4C2-CD3399AB5A00}"/>
              </a:ext>
            </a:extLst>
          </p:cNvPr>
          <p:cNvGrpSpPr/>
          <p:nvPr/>
        </p:nvGrpSpPr>
        <p:grpSpPr>
          <a:xfrm>
            <a:off x="487092" y="2943906"/>
            <a:ext cx="11251830" cy="2773014"/>
            <a:chOff x="267426" y="2400776"/>
            <a:chExt cx="11251830" cy="277301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F10D11B-8307-6BAA-1D4B-012488DB082D}"/>
                </a:ext>
              </a:extLst>
            </p:cNvPr>
            <p:cNvGrpSpPr/>
            <p:nvPr/>
          </p:nvGrpSpPr>
          <p:grpSpPr>
            <a:xfrm>
              <a:off x="7267121" y="2464097"/>
              <a:ext cx="1827745" cy="2339100"/>
              <a:chOff x="7363571" y="2246798"/>
              <a:chExt cx="1827745" cy="2339100"/>
            </a:xfrm>
          </p:grpSpPr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AA236A6-ABA5-26E6-96FD-13B7B9491D0D}"/>
                  </a:ext>
                </a:extLst>
              </p:cNvPr>
              <p:cNvSpPr txBox="1"/>
              <p:nvPr/>
            </p:nvSpPr>
            <p:spPr>
              <a:xfrm>
                <a:off x="7363572" y="2838397"/>
                <a:ext cx="1827743" cy="584775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PASS-Non-HBCU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AA015841-A2F4-55E5-94A6-2204F35D85B6}"/>
                  </a:ext>
                </a:extLst>
              </p:cNvPr>
              <p:cNvSpPr/>
              <p:nvPr/>
            </p:nvSpPr>
            <p:spPr>
              <a:xfrm>
                <a:off x="7363571" y="2246798"/>
                <a:ext cx="1827743" cy="584775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Undergraduate Pipeline Programs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B81A621B-8A81-BCE8-6C5F-F1E4DF13514C}"/>
                  </a:ext>
                </a:extLst>
              </p:cNvPr>
              <p:cNvSpPr txBox="1"/>
              <p:nvPr/>
            </p:nvSpPr>
            <p:spPr>
              <a:xfrm>
                <a:off x="7363573" y="3416348"/>
                <a:ext cx="1827742" cy="58477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PASS-HBCU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94D6FC9-C151-E130-6461-3AECFC623E63}"/>
                  </a:ext>
                </a:extLst>
              </p:cNvPr>
              <p:cNvSpPr txBox="1"/>
              <p:nvPr/>
            </p:nvSpPr>
            <p:spPr>
              <a:xfrm>
                <a:off x="7363574" y="4001123"/>
                <a:ext cx="1827742" cy="584775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Johnson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Scholars</a:t>
                </a: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529059E1-CD52-A4DA-DD91-7735C42C2BA5}"/>
                </a:ext>
              </a:extLst>
            </p:cNvPr>
            <p:cNvGrpSpPr/>
            <p:nvPr/>
          </p:nvGrpSpPr>
          <p:grpSpPr>
            <a:xfrm>
              <a:off x="3285342" y="2802432"/>
              <a:ext cx="524202" cy="1599564"/>
              <a:chOff x="3312673" y="2802432"/>
              <a:chExt cx="524202" cy="1599564"/>
            </a:xfrm>
          </p:grpSpPr>
          <p:cxnSp>
            <p:nvCxnSpPr>
              <p:cNvPr id="79" name="Straight Arrow Connector 78">
                <a:extLst>
                  <a:ext uri="{FF2B5EF4-FFF2-40B4-BE49-F238E27FC236}">
                    <a16:creationId xmlns:a16="http://schemas.microsoft.com/office/drawing/2014/main" id="{C39AAF16-CDA2-B93A-1F5F-B5D83F9405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1234" y="3632120"/>
                <a:ext cx="28564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80" name="Straight Arrow Connector 79">
                <a:extLst>
                  <a:ext uri="{FF2B5EF4-FFF2-40B4-BE49-F238E27FC236}">
                    <a16:creationId xmlns:a16="http://schemas.microsoft.com/office/drawing/2014/main" id="{24BC4007-F790-CC02-499C-FED922609F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2673" y="2802467"/>
                <a:ext cx="23856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81" name="Straight Arrow Connector 80">
                <a:extLst>
                  <a:ext uri="{FF2B5EF4-FFF2-40B4-BE49-F238E27FC236}">
                    <a16:creationId xmlns:a16="http://schemas.microsoft.com/office/drawing/2014/main" id="{917993B7-0DC5-3CA0-1D55-9F125E9F97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12673" y="4401996"/>
                <a:ext cx="238561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FD16E7E6-5DA6-E7CC-DAB1-8CAE08F485C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51234" y="2802432"/>
                <a:ext cx="0" cy="1599564"/>
              </a:xfrm>
              <a:prstGeom prst="straightConnector1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D714189-7F42-2625-F4E8-571F8CDCB791}"/>
                </a:ext>
              </a:extLst>
            </p:cNvPr>
            <p:cNvCxnSpPr>
              <a:cxnSpLocks/>
            </p:cNvCxnSpPr>
            <p:nvPr/>
          </p:nvCxnSpPr>
          <p:spPr>
            <a:xfrm>
              <a:off x="9516460" y="3926034"/>
              <a:ext cx="285641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2104CEFE-BC6B-8834-7FA7-8191007F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277899" y="3023074"/>
              <a:ext cx="238561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6392F4D-231B-07E4-CF6B-BF01CA9FFA5A}"/>
                </a:ext>
              </a:extLst>
            </p:cNvPr>
            <p:cNvCxnSpPr>
              <a:cxnSpLocks/>
            </p:cNvCxnSpPr>
            <p:nvPr/>
          </p:nvCxnSpPr>
          <p:spPr>
            <a:xfrm>
              <a:off x="9279367" y="4841473"/>
              <a:ext cx="238561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ECEE3D8-0C94-F909-D8CC-5E40940F18D9}"/>
                </a:ext>
              </a:extLst>
            </p:cNvPr>
            <p:cNvCxnSpPr>
              <a:cxnSpLocks/>
            </p:cNvCxnSpPr>
            <p:nvPr/>
          </p:nvCxnSpPr>
          <p:spPr>
            <a:xfrm>
              <a:off x="9516460" y="3023074"/>
              <a:ext cx="0" cy="1833038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pic>
          <p:nvPicPr>
            <p:cNvPr id="62" name="Picture 6">
              <a:extLst>
                <a:ext uri="{FF2B5EF4-FFF2-40B4-BE49-F238E27FC236}">
                  <a16:creationId xmlns:a16="http://schemas.microsoft.com/office/drawing/2014/main" id="{3E86F5D2-7601-5C3D-1860-ED6CE42E0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0153" y="3695837"/>
              <a:ext cx="1409103" cy="397094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072F361-9C81-1E65-D309-FFF86930484F}"/>
                </a:ext>
              </a:extLst>
            </p:cNvPr>
            <p:cNvCxnSpPr>
              <a:cxnSpLocks/>
            </p:cNvCxnSpPr>
            <p:nvPr/>
          </p:nvCxnSpPr>
          <p:spPr>
            <a:xfrm>
              <a:off x="6747165" y="4383701"/>
              <a:ext cx="285641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702D0FB-A674-FE80-35F2-2635CA31E43F}"/>
                </a:ext>
              </a:extLst>
            </p:cNvPr>
            <p:cNvCxnSpPr>
              <a:cxnSpLocks/>
            </p:cNvCxnSpPr>
            <p:nvPr/>
          </p:nvCxnSpPr>
          <p:spPr>
            <a:xfrm>
              <a:off x="6747164" y="3296978"/>
              <a:ext cx="285641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4CA45ED-0225-0558-71AF-71F71AB098FF}"/>
                </a:ext>
              </a:extLst>
            </p:cNvPr>
            <p:cNvCxnSpPr>
              <a:cxnSpLocks/>
            </p:cNvCxnSpPr>
            <p:nvPr/>
          </p:nvCxnSpPr>
          <p:spPr>
            <a:xfrm>
              <a:off x="6747163" y="3878665"/>
              <a:ext cx="285641" cy="0"/>
            </a:xfrm>
            <a:prstGeom prst="straightConnector1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C51C329-F2D6-CD17-A0B0-875C1A1C5772}"/>
                </a:ext>
              </a:extLst>
            </p:cNvPr>
            <p:cNvGrpSpPr/>
            <p:nvPr/>
          </p:nvGrpSpPr>
          <p:grpSpPr>
            <a:xfrm>
              <a:off x="3981527" y="2400776"/>
              <a:ext cx="2442557" cy="2309738"/>
              <a:chOff x="4224145" y="2276160"/>
              <a:chExt cx="2442557" cy="2309738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434EA9C7-0CFF-F140-BF35-1F579F083950}"/>
                  </a:ext>
                </a:extLst>
              </p:cNvPr>
              <p:cNvSpPr txBox="1"/>
              <p:nvPr/>
            </p:nvSpPr>
            <p:spPr>
              <a:xfrm>
                <a:off x="4224145" y="2838029"/>
                <a:ext cx="2442557" cy="584775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Bryn </a:t>
                </a:r>
                <a:r>
                  <a:rPr kumimoji="0" lang="en-US" sz="16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Mawr</a:t>
                </a: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, Haverford Penn, Princeton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7183DF0-1E79-0B99-4E98-634C1D4C9DE6}"/>
                  </a:ext>
                </a:extLst>
              </p:cNvPr>
              <p:cNvSpPr txBox="1"/>
              <p:nvPr/>
            </p:nvSpPr>
            <p:spPr>
              <a:xfrm>
                <a:off x="4224145" y="3412820"/>
                <a:ext cx="2442557" cy="58477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Xavier, Oakwood, Spelman Morehouse, Howard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CB702FD1-3505-14CE-8D71-F92F35A07AFB}"/>
                  </a:ext>
                </a:extLst>
              </p:cNvPr>
              <p:cNvSpPr txBox="1"/>
              <p:nvPr/>
            </p:nvSpPr>
            <p:spPr>
              <a:xfrm>
                <a:off x="4224145" y="4001123"/>
                <a:ext cx="2442557" cy="584775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Penn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6F993F5-BAC9-F4EB-84AF-922D535FD040}"/>
                  </a:ext>
                </a:extLst>
              </p:cNvPr>
              <p:cNvSpPr/>
              <p:nvPr/>
            </p:nvSpPr>
            <p:spPr>
              <a:xfrm>
                <a:off x="4224145" y="2276160"/>
                <a:ext cx="2442557" cy="584775"/>
              </a:xfrm>
              <a:prstGeom prst="rect">
                <a:avLst/>
              </a:prstGeom>
              <a:solidFill>
                <a:sysClr val="windowText" lastClr="000000"/>
              </a:solidFill>
              <a:ln>
                <a:solidFill>
                  <a:sysClr val="windowText" lastClr="0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Partnering 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</a:rPr>
                  <a:t>Schools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977D6DB6-D5F7-0CC8-E5F9-355D8450ACA1}"/>
                </a:ext>
              </a:extLst>
            </p:cNvPr>
            <p:cNvGrpSpPr/>
            <p:nvPr/>
          </p:nvGrpSpPr>
          <p:grpSpPr>
            <a:xfrm>
              <a:off x="267426" y="2464097"/>
              <a:ext cx="2769736" cy="2709693"/>
              <a:chOff x="2147129" y="2739744"/>
              <a:chExt cx="2769736" cy="2709693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688C54E4-45A5-A3E6-3DED-1F01FF1148BB}"/>
                  </a:ext>
                </a:extLst>
              </p:cNvPr>
              <p:cNvGrpSpPr/>
              <p:nvPr/>
            </p:nvGrpSpPr>
            <p:grpSpPr>
              <a:xfrm>
                <a:off x="2147129" y="2739744"/>
                <a:ext cx="2769736" cy="2184102"/>
                <a:chOff x="421747" y="2464097"/>
                <a:chExt cx="2769736" cy="2184102"/>
              </a:xfrm>
            </p:grpSpPr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57147A52-049E-A944-AA82-8DE3B5AC45E9}"/>
                    </a:ext>
                  </a:extLst>
                </p:cNvPr>
                <p:cNvSpPr txBox="1"/>
                <p:nvPr/>
              </p:nvSpPr>
              <p:spPr>
                <a:xfrm>
                  <a:off x="421749" y="2802432"/>
                  <a:ext cx="2769734" cy="338554"/>
                </a:xfrm>
                <a:prstGeom prst="rect">
                  <a:avLst/>
                </a:prstGeom>
                <a:solidFill>
                  <a:srgbClr val="ED7D31">
                    <a:lumMod val="60000"/>
                    <a:lumOff val="40000"/>
                  </a:srgbClr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Educational Pipeline Program</a:t>
                  </a:r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06A0CD68-448D-B3F7-E1DB-2E5E04272F05}"/>
                    </a:ext>
                  </a:extLst>
                </p:cNvPr>
                <p:cNvSpPr/>
                <p:nvPr/>
              </p:nvSpPr>
              <p:spPr>
                <a:xfrm>
                  <a:off x="421749" y="2464097"/>
                  <a:ext cx="2769733" cy="338554"/>
                </a:xfrm>
                <a:prstGeom prst="rect">
                  <a:avLst/>
                </a:prstGeom>
                <a:solidFill>
                  <a:sysClr val="windowText" lastClr="000000"/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 pitchFamily="34" charset="0"/>
                    </a:rPr>
                    <a:t>High School Pipeline Programs</a:t>
                  </a:r>
                  <a:endParaRPr kumimoji="0" lang="en-US" sz="1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</a:endParaRP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44722953-E030-B1AA-6EEB-328D7B2D99E6}"/>
                    </a:ext>
                  </a:extLst>
                </p:cNvPr>
                <p:cNvSpPr txBox="1"/>
                <p:nvPr/>
              </p:nvSpPr>
              <p:spPr>
                <a:xfrm>
                  <a:off x="421749" y="3140769"/>
                  <a:ext cx="2769734" cy="584775"/>
                </a:xfrm>
                <a:prstGeom prst="rect">
                  <a:avLst/>
                </a:prstGeom>
                <a:solidFill>
                  <a:srgbClr val="FFFF00"/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Summer Mentorship    Program</a:t>
                  </a: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68CCD61-13DF-7BD6-5A78-987BFDB4F0BB}"/>
                    </a:ext>
                  </a:extLst>
                </p:cNvPr>
                <p:cNvSpPr txBox="1"/>
                <p:nvPr/>
              </p:nvSpPr>
              <p:spPr>
                <a:xfrm>
                  <a:off x="421749" y="3725108"/>
                  <a:ext cx="2769734" cy="338553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PhysicianTrack</a:t>
                  </a: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 Program*</a:t>
                  </a:r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1EBE78B-0011-C539-7382-6F7CBB92CB3C}"/>
                    </a:ext>
                  </a:extLst>
                </p:cNvPr>
                <p:cNvSpPr txBox="1"/>
                <p:nvPr/>
              </p:nvSpPr>
              <p:spPr>
                <a:xfrm>
                  <a:off x="421747" y="4063424"/>
                  <a:ext cx="2769736" cy="584775"/>
                </a:xfrm>
                <a:prstGeom prst="rect">
                  <a:avLst/>
                </a:prstGeom>
                <a:solidFill>
                  <a:srgbClr val="90E2F0"/>
                </a:solidFill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</a:rPr>
                    <a:t>Hinkson Holloway Mentoring Program*</a:t>
                  </a: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F64517A-8A68-6FA1-AF6A-F5599A2E7CDB}"/>
                  </a:ext>
                </a:extLst>
              </p:cNvPr>
              <p:cNvSpPr txBox="1"/>
              <p:nvPr/>
            </p:nvSpPr>
            <p:spPr>
              <a:xfrm>
                <a:off x="2528421" y="5110883"/>
                <a:ext cx="20071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* Under development</a:t>
                </a:r>
              </a:p>
            </p:txBody>
          </p:sp>
        </p:grp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71912C42-AC03-3CE3-9CB7-31C84510C052}"/>
              </a:ext>
            </a:extLst>
          </p:cNvPr>
          <p:cNvSpPr txBox="1"/>
          <p:nvPr/>
        </p:nvSpPr>
        <p:spPr bwMode="auto">
          <a:xfrm>
            <a:off x="3823659" y="1557711"/>
            <a:ext cx="418225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i="1" dirty="0">
                <a:solidFill>
                  <a:schemeClr val="tx1"/>
                </a:solidFill>
              </a:rPr>
              <a:t>The Grand Vision</a:t>
            </a:r>
          </a:p>
        </p:txBody>
      </p:sp>
    </p:spTree>
    <p:extLst>
      <p:ext uri="{BB962C8B-B14F-4D97-AF65-F5344CB8AC3E}">
        <p14:creationId xmlns:p14="http://schemas.microsoft.com/office/powerpoint/2010/main" val="280127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-up of a red flower&#10;&#10;Description automatically generated">
            <a:extLst>
              <a:ext uri="{FF2B5EF4-FFF2-40B4-BE49-F238E27FC236}">
                <a16:creationId xmlns:a16="http://schemas.microsoft.com/office/drawing/2014/main" id="{2F25D8A0-51E0-3040-9ED7-9AA3B806F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r="9092" b="161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07BC48-056B-9F82-9DBD-B6177387D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670304"/>
            <a:ext cx="5008420" cy="265619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defTabSz="914400" eaLnBrk="1" hangingPunct="1"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</a:rPr>
              <a:t>Discussion </a:t>
            </a:r>
            <a:r>
              <a:rPr lang="en-US" sz="4800" b="1" dirty="0">
                <a:solidFill>
                  <a:schemeClr val="bg1"/>
                </a:solidFill>
                <a:latin typeface="+mj-lt"/>
                <a:cs typeface="+mj-cs"/>
              </a:rPr>
              <a:t>	Comments</a:t>
            </a:r>
            <a:br>
              <a:rPr lang="en-US" sz="4800" b="1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4800" b="1" dirty="0">
                <a:solidFill>
                  <a:schemeClr val="bg1"/>
                </a:solidFill>
                <a:latin typeface="+mj-lt"/>
                <a:cs typeface="+mj-cs"/>
              </a:rPr>
              <a:t>		</a:t>
            </a:r>
            <a:r>
              <a:rPr lang="en-US" sz="4800" b="1" dirty="0">
                <a:solidFill>
                  <a:schemeClr val="bg1"/>
                </a:solidFill>
              </a:rPr>
              <a:t>Questions</a:t>
            </a:r>
            <a:br>
              <a:rPr lang="en-US" sz="4800" b="1" dirty="0">
                <a:solidFill>
                  <a:schemeClr val="bg1"/>
                </a:solidFill>
                <a:latin typeface="+mj-lt"/>
                <a:cs typeface="+mj-cs"/>
              </a:rPr>
            </a:br>
            <a:r>
              <a:rPr lang="en-US" sz="4800" b="1" dirty="0">
                <a:solidFill>
                  <a:schemeClr val="bg1"/>
                </a:solidFill>
                <a:latin typeface="+mj-lt"/>
                <a:cs typeface="+mj-cs"/>
              </a:rPr>
              <a:t>		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043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388857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Imperative for Diversity in Healthcare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D934AD-1C13-5EB8-FAA2-AB0A773C1D11}"/>
              </a:ext>
            </a:extLst>
          </p:cNvPr>
          <p:cNvSpPr txBox="1"/>
          <p:nvPr/>
        </p:nvSpPr>
        <p:spPr bwMode="auto">
          <a:xfrm>
            <a:off x="604107" y="1600194"/>
            <a:ext cx="10275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1. Diversity empowers the enterprise of medical 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63EB5-177C-0E7D-2BD0-9B5E6EAC6624}"/>
              </a:ext>
            </a:extLst>
          </p:cNvPr>
          <p:cNvSpPr txBox="1"/>
          <p:nvPr/>
        </p:nvSpPr>
        <p:spPr bwMode="auto">
          <a:xfrm>
            <a:off x="534532" y="2696887"/>
            <a:ext cx="106999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3" indent="-392113"/>
            <a:r>
              <a:rPr lang="en-US" sz="2800" b="1" dirty="0">
                <a:solidFill>
                  <a:srgbClr val="000000"/>
                </a:solidFill>
              </a:rPr>
              <a:t>2. Diversity in the healthcare workforce and administration foster trust in the healthcare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446F0-EDF0-C2B3-22FA-44C80CB9BAD2}"/>
              </a:ext>
            </a:extLst>
          </p:cNvPr>
          <p:cNvSpPr txBox="1"/>
          <p:nvPr/>
        </p:nvSpPr>
        <p:spPr bwMode="auto">
          <a:xfrm>
            <a:off x="534532" y="4269945"/>
            <a:ext cx="106999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3" indent="-392113"/>
            <a:r>
              <a:rPr lang="en-US" sz="2800" b="1" dirty="0">
                <a:solidFill>
                  <a:srgbClr val="000000"/>
                </a:solidFill>
              </a:rPr>
              <a:t>2. Diversity in the healthcare workforce enhances the quality of healthcare provided and (likely) mitigates health disparities</a:t>
            </a:r>
          </a:p>
        </p:txBody>
      </p:sp>
    </p:spTree>
    <p:extLst>
      <p:ext uri="{BB962C8B-B14F-4D97-AF65-F5344CB8AC3E}">
        <p14:creationId xmlns:p14="http://schemas.microsoft.com/office/powerpoint/2010/main" val="35785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388857"/>
            <a:ext cx="10345502" cy="694876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Imperative for Diversity in Biomedical Science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ED934AD-1C13-5EB8-FAA2-AB0A773C1D11}"/>
              </a:ext>
            </a:extLst>
          </p:cNvPr>
          <p:cNvSpPr txBox="1"/>
          <p:nvPr/>
        </p:nvSpPr>
        <p:spPr bwMode="auto">
          <a:xfrm>
            <a:off x="534532" y="1330112"/>
            <a:ext cx="10275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1. Science thrives when there is diversity of thinking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63EB5-177C-0E7D-2BD0-9B5E6EAC6624}"/>
              </a:ext>
            </a:extLst>
          </p:cNvPr>
          <p:cNvSpPr txBox="1"/>
          <p:nvPr/>
        </p:nvSpPr>
        <p:spPr bwMode="auto">
          <a:xfrm>
            <a:off x="534532" y="2112496"/>
            <a:ext cx="1069999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3" indent="-392113"/>
            <a:r>
              <a:rPr lang="en-US" sz="2800" b="1" dirty="0">
                <a:solidFill>
                  <a:srgbClr val="000000"/>
                </a:solidFill>
              </a:rPr>
              <a:t>2. Diversified scientific voices are needed to foster trust, to effectively educate the public and to speak to the policy implications of science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B446F0-EDF0-C2B3-22FA-44C80CB9BAD2}"/>
              </a:ext>
            </a:extLst>
          </p:cNvPr>
          <p:cNvSpPr txBox="1"/>
          <p:nvPr/>
        </p:nvSpPr>
        <p:spPr bwMode="auto">
          <a:xfrm>
            <a:off x="534532" y="3756655"/>
            <a:ext cx="106999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3" indent="-392113"/>
            <a:r>
              <a:rPr lang="en-US" sz="2800" b="1" dirty="0">
                <a:solidFill>
                  <a:srgbClr val="000000"/>
                </a:solidFill>
              </a:rPr>
              <a:t>3. Enables the opportunity to experience the “rush” of creating new knowledge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4A55B9-8160-225C-6D2D-9B0689EA3ED9}"/>
              </a:ext>
            </a:extLst>
          </p:cNvPr>
          <p:cNvSpPr txBox="1"/>
          <p:nvPr/>
        </p:nvSpPr>
        <p:spPr bwMode="auto">
          <a:xfrm>
            <a:off x="534532" y="5018367"/>
            <a:ext cx="10699997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404813" indent="-392113"/>
            <a:r>
              <a:rPr lang="en-US" sz="2800" b="1" dirty="0">
                <a:solidFill>
                  <a:srgbClr val="000000"/>
                </a:solidFill>
              </a:rPr>
              <a:t>4. Diversity in science undermines constraining and negative societal stereotypes </a:t>
            </a:r>
          </a:p>
        </p:txBody>
      </p:sp>
    </p:spTree>
    <p:extLst>
      <p:ext uri="{BB962C8B-B14F-4D97-AF65-F5344CB8AC3E}">
        <p14:creationId xmlns:p14="http://schemas.microsoft.com/office/powerpoint/2010/main" val="25274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9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223652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Imperative for Diversity in Healthcare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392DB6F-E648-41F8-5D24-955BD4A76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17480"/>
              </p:ext>
            </p:extLst>
          </p:nvPr>
        </p:nvGraphicFramePr>
        <p:xfrm>
          <a:off x="1156584" y="1544707"/>
          <a:ext cx="9656388" cy="3384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0849">
                  <a:extLst>
                    <a:ext uri="{9D8B030D-6E8A-4147-A177-3AD203B41FA5}">
                      <a16:colId xmlns:a16="http://schemas.microsoft.com/office/drawing/2014/main" val="3612663560"/>
                    </a:ext>
                  </a:extLst>
                </a:gridCol>
                <a:gridCol w="2503797">
                  <a:extLst>
                    <a:ext uri="{9D8B030D-6E8A-4147-A177-3AD203B41FA5}">
                      <a16:colId xmlns:a16="http://schemas.microsoft.com/office/drawing/2014/main" val="4027680185"/>
                    </a:ext>
                  </a:extLst>
                </a:gridCol>
                <a:gridCol w="2591742">
                  <a:extLst>
                    <a:ext uri="{9D8B030D-6E8A-4147-A177-3AD203B41FA5}">
                      <a16:colId xmlns:a16="http://schemas.microsoft.com/office/drawing/2014/main" val="1852836076"/>
                    </a:ext>
                  </a:extLst>
                </a:gridCol>
              </a:tblGrid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Race/Ethnicity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Applicants (%)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Matriculants (%)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07324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American Indian or Alaska Native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90 (&lt; 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 (&lt;1)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900062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Asian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12,600 (24)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5901 (26)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573943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Black or African American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4672 (9)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1845 (8)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254074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Hispanic, Latino, or of Spanish Origin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3177 (6)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1493 (6)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74095"/>
                  </a:ext>
                </a:extLst>
              </a:tr>
              <a:tr h="424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Native Hawaiian or Other Pacific Islander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57 (&lt; 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19 (&lt; 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902285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White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21131 (40)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9534 (41)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295571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   Other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10850 (21)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4153 (18)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2407589"/>
                  </a:ext>
                </a:extLst>
              </a:tr>
              <a:tr h="370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   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52,577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22,981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8" marR="8988" marT="898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97345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0D186AF-A300-73B4-5DF7-CF1C97F8494A}"/>
              </a:ext>
            </a:extLst>
          </p:cNvPr>
          <p:cNvSpPr txBox="1"/>
          <p:nvPr/>
        </p:nvSpPr>
        <p:spPr bwMode="auto">
          <a:xfrm>
            <a:off x="1267806" y="5639862"/>
            <a:ext cx="100796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https://</a:t>
            </a:r>
            <a:r>
              <a:rPr lang="en-US" sz="1600" dirty="0" err="1"/>
              <a:t>www.aamc.org</a:t>
            </a:r>
            <a:r>
              <a:rPr lang="en-US" sz="1600" dirty="0"/>
              <a:t>/data-reports/students-residents/data/2023-facts-applicants-and-matriculants-data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CAE3A5-2290-122E-9FBF-FC43F519956A}"/>
              </a:ext>
            </a:extLst>
          </p:cNvPr>
          <p:cNvSpPr txBox="1"/>
          <p:nvPr/>
        </p:nvSpPr>
        <p:spPr bwMode="auto">
          <a:xfrm>
            <a:off x="157307" y="1018083"/>
            <a:ext cx="116549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Applicants and Matriculants to U.S. MD-Granting Medical Schools by Race/Ethnicity 2023-2024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50FBAA-A66A-FB89-10F2-6C21F1A7894A}"/>
              </a:ext>
            </a:extLst>
          </p:cNvPr>
          <p:cNvSpPr txBox="1"/>
          <p:nvPr/>
        </p:nvSpPr>
        <p:spPr bwMode="auto">
          <a:xfrm>
            <a:off x="1814304" y="5084456"/>
            <a:ext cx="767322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660 Black males and 714 Hispanic/Latino males matriculated </a:t>
            </a:r>
          </a:p>
        </p:txBody>
      </p:sp>
    </p:spTree>
    <p:extLst>
      <p:ext uri="{BB962C8B-B14F-4D97-AF65-F5344CB8AC3E}">
        <p14:creationId xmlns:p14="http://schemas.microsoft.com/office/powerpoint/2010/main" val="83547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223652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Diversity in Medical Education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7D83D-DE78-9C52-D0CA-7DFE82D617D0}"/>
              </a:ext>
            </a:extLst>
          </p:cNvPr>
          <p:cNvSpPr txBox="1"/>
          <p:nvPr/>
        </p:nvSpPr>
        <p:spPr bwMode="auto">
          <a:xfrm>
            <a:off x="669443" y="2129541"/>
            <a:ext cx="10275927" cy="138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A richness of student experience that empowers the enterprise  of medical education </a:t>
            </a:r>
          </a:p>
        </p:txBody>
      </p:sp>
    </p:spTree>
    <p:extLst>
      <p:ext uri="{BB962C8B-B14F-4D97-AF65-F5344CB8AC3E}">
        <p14:creationId xmlns:p14="http://schemas.microsoft.com/office/powerpoint/2010/main" val="34258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pic>
        <p:nvPicPr>
          <p:cNvPr id="13" name="Picture 12" descr="A logo for a company&#10;&#10;Description automatically generated">
            <a:extLst>
              <a:ext uri="{FF2B5EF4-FFF2-40B4-BE49-F238E27FC236}">
                <a16:creationId xmlns:a16="http://schemas.microsoft.com/office/drawing/2014/main" id="{FE1D2F47-BAB7-9CE1-DD46-3FA0B7B4D1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264" y="1056077"/>
            <a:ext cx="4355372" cy="435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0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223652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Overview of PASS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15255C7-E935-443E-E9A7-FEEA7121B8D3}"/>
              </a:ext>
            </a:extLst>
          </p:cNvPr>
          <p:cNvSpPr txBox="1"/>
          <p:nvPr/>
        </p:nvSpPr>
        <p:spPr>
          <a:xfrm>
            <a:off x="114970" y="1619429"/>
            <a:ext cx="1207703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9250" marR="0" lvl="0" indent="-3381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1. Linkage admission program to PSOM for undergraduate students from groups underrepresented/underserved in medicine attending one of 10 partnering  institutions </a:t>
            </a:r>
          </a:p>
          <a:p>
            <a:pPr marL="742950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Non-HBCUs  (4): Bryn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Mawr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College, Haverford College, University of Pennsylvania, Princeton University</a:t>
            </a:r>
          </a:p>
          <a:p>
            <a:pPr marL="742950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HBCUs (5): Howard University, Morehouse College, Oakwood University, Spelman College, Xavier University of Louisiana</a:t>
            </a:r>
          </a:p>
          <a:p>
            <a:pPr marL="742950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Corbel" panose="020B0503020204020204" pitchFamily="34" charset="0"/>
              </a:rPr>
              <a:t>Research Enrichment Program : </a:t>
            </a:r>
            <a:r>
              <a:rPr lang="en-US" sz="2000" dirty="0" err="1">
                <a:solidFill>
                  <a:prstClr val="black"/>
                </a:solidFill>
                <a:latin typeface="Corbel" panose="020B0503020204020204" pitchFamily="34" charset="0"/>
              </a:rPr>
              <a:t>STEMMPrep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742950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1 or 2 selected each year from each institution</a:t>
            </a:r>
          </a:p>
          <a:p>
            <a:pPr marL="742950" marR="0" lvl="0" indent="-2825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Students who complete the program are eligible to apply for admission  to PSOM without the MCAT</a:t>
            </a:r>
          </a:p>
        </p:txBody>
      </p:sp>
    </p:spTree>
    <p:extLst>
      <p:ext uri="{BB962C8B-B14F-4D97-AF65-F5344CB8AC3E}">
        <p14:creationId xmlns:p14="http://schemas.microsoft.com/office/powerpoint/2010/main" val="160613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54B4F-814D-854F-A1D6-36244817F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532" y="223652"/>
            <a:ext cx="9656389" cy="553998"/>
          </a:xfrm>
        </p:spPr>
        <p:txBody>
          <a:bodyPr/>
          <a:lstStyle/>
          <a:p>
            <a:r>
              <a:rPr lang="en-US" sz="3600" b="1" dirty="0">
                <a:solidFill>
                  <a:schemeClr val="tx2"/>
                </a:solidFill>
              </a:rPr>
              <a:t>Overview of PASS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FB46086-5ED2-242A-AC54-7DCF025E646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https://</a:t>
            </a:r>
            <a:r>
              <a:rPr lang="en-US" sz="1600" dirty="0" err="1">
                <a:solidFill>
                  <a:schemeClr val="tx1"/>
                </a:solidFill>
              </a:rPr>
              <a:t>www.med.upenn.edu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  <a:r>
              <a:rPr lang="en-US" sz="1600" dirty="0" err="1">
                <a:solidFill>
                  <a:schemeClr val="tx1"/>
                </a:solidFill>
              </a:rPr>
              <a:t>idealmed</a:t>
            </a:r>
            <a:r>
              <a:rPr lang="en-US" sz="1600" dirty="0">
                <a:solidFill>
                  <a:schemeClr val="tx1"/>
                </a:solidFill>
              </a:rPr>
              <a:t>/</a:t>
            </a:r>
          </a:p>
        </p:txBody>
      </p:sp>
      <p:pic>
        <p:nvPicPr>
          <p:cNvPr id="3" name="Picture 2" descr="A close-up of a logo&#10;&#10;Description automatically generated with low confidence">
            <a:extLst>
              <a:ext uri="{FF2B5EF4-FFF2-40B4-BE49-F238E27FC236}">
                <a16:creationId xmlns:a16="http://schemas.microsoft.com/office/drawing/2014/main" id="{A10FB721-C07F-398C-AEEB-06526C0EC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7" y="6372464"/>
            <a:ext cx="1842181" cy="4855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972FB-BB1C-E12E-93AC-56F55A6E5461}"/>
              </a:ext>
            </a:extLst>
          </p:cNvPr>
          <p:cNvSpPr txBox="1"/>
          <p:nvPr/>
        </p:nvSpPr>
        <p:spPr>
          <a:xfrm>
            <a:off x="248382" y="1188871"/>
            <a:ext cx="1151034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marR="0" lvl="0" indent="-407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2.  Rigorous selection criteria</a:t>
            </a:r>
          </a:p>
          <a:p>
            <a:pPr marL="744538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Each partnering institution identifies in the spring, using holistic review, 3-5 sophomores who are academically strong (SAT &gt;1300; GPA ≥ 3.6), from groups underrepresented in medicine or from groups underserved in medicine, with compelling personal qualities and evidence of leadership, initiative and impact</a:t>
            </a:r>
          </a:p>
          <a:p>
            <a:pPr marL="744538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Identified students are interviewed by the deans and </a:t>
            </a:r>
            <a:r>
              <a:rPr lang="en-US" sz="2000" dirty="0">
                <a:solidFill>
                  <a:prstClr val="black"/>
                </a:solidFill>
                <a:latin typeface="Corbel" panose="020B0503020204020204" pitchFamily="34" charset="0"/>
              </a:rPr>
              <a:t>staff of IDEAL Med at PSOM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  <a:p>
            <a:pPr marL="744538" marR="0" lvl="0" indent="-279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Executive Committee on Admissions the makes final selections, based on the above and a student’s fit for and likelihood of success at PSOM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EE5C68-3E22-B7F7-4BA0-D6489E45C748}"/>
              </a:ext>
            </a:extLst>
          </p:cNvPr>
          <p:cNvSpPr txBox="1"/>
          <p:nvPr/>
        </p:nvSpPr>
        <p:spPr>
          <a:xfrm>
            <a:off x="349128" y="4318551"/>
            <a:ext cx="11325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0375" indent="-447675"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  <a:latin typeface="Corbel" panose="020B0503020204020204" pitchFamily="34" charset="0"/>
              </a:rPr>
              <a:t>3.    Consists of two consecutive summers (after sophomore and junior years) of mentored research and enrichment experiences on Penn’s Campus</a:t>
            </a:r>
          </a:p>
        </p:txBody>
      </p:sp>
    </p:spTree>
    <p:extLst>
      <p:ext uri="{BB962C8B-B14F-4D97-AF65-F5344CB8AC3E}">
        <p14:creationId xmlns:p14="http://schemas.microsoft.com/office/powerpoint/2010/main" val="13594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Penn Medicine Template 2009">
  <a:themeElements>
    <a:clrScheme name="Penn 2018 Color Palette">
      <a:dk1>
        <a:srgbClr val="002243"/>
      </a:dk1>
      <a:lt1>
        <a:srgbClr val="FFFFFF"/>
      </a:lt1>
      <a:dk2>
        <a:srgbClr val="800000"/>
      </a:dk2>
      <a:lt2>
        <a:srgbClr val="B4B5B4"/>
      </a:lt2>
      <a:accent1>
        <a:srgbClr val="326B8B"/>
      </a:accent1>
      <a:accent2>
        <a:srgbClr val="64A4D6"/>
      </a:accent2>
      <a:accent3>
        <a:srgbClr val="022D75"/>
      </a:accent3>
      <a:accent4>
        <a:srgbClr val="C4CE41"/>
      </a:accent4>
      <a:accent5>
        <a:srgbClr val="D75539"/>
      </a:accent5>
      <a:accent6>
        <a:srgbClr val="F7BA01"/>
      </a:accent6>
      <a:hlink>
        <a:srgbClr val="022D75"/>
      </a:hlink>
      <a:folHlink>
        <a:srgbClr val="7F0D00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algn="l">
          <a:defRPr sz="14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nn Medicine Template 2009">
  <a:themeElements>
    <a:clrScheme name="Penn 2018 Color Palette">
      <a:dk1>
        <a:srgbClr val="002243"/>
      </a:dk1>
      <a:lt1>
        <a:srgbClr val="FFFFFF"/>
      </a:lt1>
      <a:dk2>
        <a:srgbClr val="800000"/>
      </a:dk2>
      <a:lt2>
        <a:srgbClr val="B4B5B4"/>
      </a:lt2>
      <a:accent1>
        <a:srgbClr val="326B8B"/>
      </a:accent1>
      <a:accent2>
        <a:srgbClr val="64A4D6"/>
      </a:accent2>
      <a:accent3>
        <a:srgbClr val="022D75"/>
      </a:accent3>
      <a:accent4>
        <a:srgbClr val="C4CE41"/>
      </a:accent4>
      <a:accent5>
        <a:srgbClr val="D75539"/>
      </a:accent5>
      <a:accent6>
        <a:srgbClr val="F7BA01"/>
      </a:accent6>
      <a:hlink>
        <a:srgbClr val="022D75"/>
      </a:hlink>
      <a:folHlink>
        <a:srgbClr val="7F0D00"/>
      </a:folHlink>
    </a:clrScheme>
    <a:fontScheme name="Penn Medicine Template 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b" anchorCtr="0" compatLnSpc="1">
        <a:prstTxWarp prst="textNoShape">
          <a:avLst/>
        </a:prstTxWarp>
        <a:spAutoFit/>
      </a:bodyPr>
      <a:lstStyle>
        <a:defPPr algn="l">
          <a:defRPr sz="1400" b="1" dirty="0" smtClean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>
    <a:extraClrScheme>
      <a:clrScheme name="Penn Medicine Template 2009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8">
        <a:dk1>
          <a:srgbClr val="4A85FA"/>
        </a:dk1>
        <a:lt1>
          <a:srgbClr val="FFFFFF"/>
        </a:lt1>
        <a:dk2>
          <a:srgbClr val="001D3A"/>
        </a:dk2>
        <a:lt2>
          <a:srgbClr val="003366"/>
        </a:lt2>
        <a:accent1>
          <a:srgbClr val="A66E5A"/>
        </a:accent1>
        <a:accent2>
          <a:srgbClr val="BA003E"/>
        </a:accent2>
        <a:accent3>
          <a:srgbClr val="AAABAE"/>
        </a:accent3>
        <a:accent4>
          <a:srgbClr val="DADADA"/>
        </a:accent4>
        <a:accent5>
          <a:srgbClr val="D0BAB5"/>
        </a:accent5>
        <a:accent6>
          <a:srgbClr val="A80037"/>
        </a:accent6>
        <a:hlink>
          <a:srgbClr val="666633"/>
        </a:hlink>
        <a:folHlink>
          <a:srgbClr val="FEC42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n Medicine Template 2009 9">
        <a:dk1>
          <a:srgbClr val="000000"/>
        </a:dk1>
        <a:lt1>
          <a:srgbClr val="FFFFFF"/>
        </a:lt1>
        <a:dk2>
          <a:srgbClr val="A2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n Medicine Template 2009 10">
        <a:dk1>
          <a:srgbClr val="000000"/>
        </a:dk1>
        <a:lt1>
          <a:srgbClr val="FFFFFF"/>
        </a:lt1>
        <a:dk2>
          <a:srgbClr val="800000"/>
        </a:dk2>
        <a:lt2>
          <a:srgbClr val="C0C0C0"/>
        </a:lt2>
        <a:accent1>
          <a:srgbClr val="0099E6"/>
        </a:accent1>
        <a:accent2>
          <a:srgbClr val="F6C700"/>
        </a:accent2>
        <a:accent3>
          <a:srgbClr val="FFFFFF"/>
        </a:accent3>
        <a:accent4>
          <a:srgbClr val="000000"/>
        </a:accent4>
        <a:accent5>
          <a:srgbClr val="AACAF0"/>
        </a:accent5>
        <a:accent6>
          <a:srgbClr val="DFB400"/>
        </a:accent6>
        <a:hlink>
          <a:srgbClr val="00339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19814</TotalTime>
  <Pages>32</Pages>
  <Words>1287</Words>
  <Application>Microsoft Macintosh PowerPoint</Application>
  <PresentationFormat>Widescreen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Franklin Gothic Book</vt:lpstr>
      <vt:lpstr>Lucida Grande</vt:lpstr>
      <vt:lpstr>Penn Medicine Template 2009</vt:lpstr>
      <vt:lpstr>1_Penn Medicine Template 2009</vt:lpstr>
      <vt:lpstr>Community Engagement Through Pathway Programs</vt:lpstr>
      <vt:lpstr>Objectives</vt:lpstr>
      <vt:lpstr>Imperative for Diversity in Healthcare</vt:lpstr>
      <vt:lpstr>Imperative for Diversity in Biomedical Science</vt:lpstr>
      <vt:lpstr>Imperative for Diversity in Healthcare</vt:lpstr>
      <vt:lpstr>Diversity in Medical Education</vt:lpstr>
      <vt:lpstr>PowerPoint Presentation</vt:lpstr>
      <vt:lpstr>Overview of PASS</vt:lpstr>
      <vt:lpstr>Overview of PASS</vt:lpstr>
      <vt:lpstr>Goals of the PASS Summer Program</vt:lpstr>
      <vt:lpstr>Components of the PASS Summer Program</vt:lpstr>
      <vt:lpstr>Research Component of the PASS Summer Program</vt:lpstr>
      <vt:lpstr>Research Component of the PASS Summer Program</vt:lpstr>
      <vt:lpstr>Enrichment Component of the PASS Summer Program</vt:lpstr>
      <vt:lpstr>Near-Peer Mentoring of the PASS Summer Program</vt:lpstr>
      <vt:lpstr>Advising Component of the PASS Summer Program</vt:lpstr>
      <vt:lpstr>Penn Access Summer Scholars Program </vt:lpstr>
      <vt:lpstr>PowerPoint Presentation</vt:lpstr>
      <vt:lpstr>PowerPoint Presentation</vt:lpstr>
      <vt:lpstr>Perelman School of Medicine High School and College Undergraduate Pathway Programs </vt:lpstr>
      <vt:lpstr>Discussion  Comments   Questions   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 </dc:subject>
  <dc:creator>PWheeler</dc:creator>
  <cp:keywords/>
  <dc:description/>
  <cp:lastModifiedBy>Delisser, Horace</cp:lastModifiedBy>
  <cp:revision>1090</cp:revision>
  <cp:lastPrinted>2023-12-12T16:41:28Z</cp:lastPrinted>
  <dcterms:created xsi:type="dcterms:W3CDTF">2006-02-16T01:55:53Z</dcterms:created>
  <dcterms:modified xsi:type="dcterms:W3CDTF">2024-01-05T02:59:05Z</dcterms:modified>
</cp:coreProperties>
</file>