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heme/themeOverride1.xml" ContentType="application/vnd.openxmlformats-officedocument.themeOverride+xml"/>
  <Override PartName="/ppt/tags/tag75.xml" ContentType="application/vnd.openxmlformats-officedocument.presentationml.tags+xml"/>
  <Override PartName="/ppt/notesSlides/notesSlide19.xml" ContentType="application/vnd.openxmlformats-officedocument.presentationml.notesSlide+xml"/>
  <Override PartName="/ppt/tags/tag76.xml" ContentType="application/vnd.openxmlformats-officedocument.presentationml.tags+xml"/>
  <Override PartName="/ppt/notesSlides/notesSlide20.xml" ContentType="application/vnd.openxmlformats-officedocument.presentationml.notesSlide+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notesSlides/notesSlide22.xml" ContentType="application/vnd.openxmlformats-officedocument.presentationml.notesSlide+xml"/>
  <Override PartName="/ppt/tags/tag7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1"/>
    <p:sldMasterId id="2147483743" r:id="rId42"/>
  </p:sldMasterIdLst>
  <p:notesMasterIdLst>
    <p:notesMasterId r:id="rId66"/>
  </p:notesMasterIdLst>
  <p:sldIdLst>
    <p:sldId id="3276" r:id="rId43"/>
    <p:sldId id="3242" r:id="rId44"/>
    <p:sldId id="3278" r:id="rId45"/>
    <p:sldId id="3339" r:id="rId46"/>
    <p:sldId id="3287" r:id="rId47"/>
    <p:sldId id="3334" r:id="rId48"/>
    <p:sldId id="3348" r:id="rId49"/>
    <p:sldId id="3345" r:id="rId50"/>
    <p:sldId id="3347" r:id="rId51"/>
    <p:sldId id="3336" r:id="rId52"/>
    <p:sldId id="3350" r:id="rId53"/>
    <p:sldId id="3342" r:id="rId54"/>
    <p:sldId id="3351" r:id="rId55"/>
    <p:sldId id="3340" r:id="rId56"/>
    <p:sldId id="3330" r:id="rId57"/>
    <p:sldId id="3329" r:id="rId58"/>
    <p:sldId id="3326" r:id="rId59"/>
    <p:sldId id="3328" r:id="rId60"/>
    <p:sldId id="3331" r:id="rId61"/>
    <p:sldId id="3332" r:id="rId62"/>
    <p:sldId id="3333" r:id="rId63"/>
    <p:sldId id="3325" r:id="rId64"/>
    <p:sldId id="3277"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EAEAEA"/>
    <a:srgbClr val="EEF2FF"/>
    <a:srgbClr val="FEF9C2"/>
    <a:srgbClr val="6366F1"/>
    <a:srgbClr val="9EC3E1"/>
    <a:srgbClr val="1F5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5578" autoAdjust="0"/>
  </p:normalViewPr>
  <p:slideViewPr>
    <p:cSldViewPr snapToGrid="0" showGuides="1">
      <p:cViewPr varScale="1">
        <p:scale>
          <a:sx n="77" d="100"/>
          <a:sy n="77" d="100"/>
        </p:scale>
        <p:origin x="2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19.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tags" Target="tags/tag1.xml"/><Relationship Id="rId20" Type="http://schemas.openxmlformats.org/officeDocument/2006/relationships/customXml" Target="../customXml/item20.xml"/><Relationship Id="rId41" Type="http://schemas.openxmlformats.org/officeDocument/2006/relationships/slideMaster" Target="slideMasters/slideMaster1.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8.xml"/><Relationship Id="rId55"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28/10/2024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dirty="0"/>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a:t>
            </a:fld>
            <a:endParaRPr lang="en-GB" dirty="0"/>
          </a:p>
        </p:txBody>
      </p:sp>
    </p:spTree>
    <p:extLst>
      <p:ext uri="{BB962C8B-B14F-4D97-AF65-F5344CB8AC3E}">
        <p14:creationId xmlns:p14="http://schemas.microsoft.com/office/powerpoint/2010/main" val="44848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complete this process successfully, you will get a confirmation that the account was added.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to add another account follow the same process, make sure that the sum adds up to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the same process to update CO</a:t>
            </a:r>
            <a:r>
              <a:rPr lang="en-US" baseline="-25000" dirty="0"/>
              <a:t>2</a:t>
            </a:r>
            <a:r>
              <a:rPr lang="en-US" dirty="0"/>
              <a:t> charges.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10</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6411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note, also from this screen,  you can view invoices for a PI, by clicking on “View Invoices.” on the top left side</a:t>
            </a:r>
          </a:p>
          <a:p>
            <a:r>
              <a:rPr lang="en-US" dirty="0"/>
              <a:t>You can quickly transition from the accounts to the invoice screen and vice versa</a:t>
            </a:r>
          </a:p>
          <a:p>
            <a:r>
              <a:rPr lang="en-US" dirty="0"/>
              <a:t>You can also get to the invoice screen by going to PI listings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11</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4700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clicking on “Invoices”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12</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3272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up the invoice screen for the PI you have the ability to go back to accounts, by clicking on “view accounts”</a:t>
            </a:r>
          </a:p>
          <a:p>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13</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7181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invoice screen. It shows you all the invoices posted for a PI. </a:t>
            </a:r>
          </a:p>
          <a:p>
            <a:r>
              <a:rPr lang="en-US" dirty="0"/>
              <a:t>The invoice amount combines CO</a:t>
            </a:r>
            <a:r>
              <a:rPr lang="en-US" baseline="-25000" dirty="0"/>
              <a:t>2</a:t>
            </a:r>
            <a:r>
              <a:rPr lang="en-US" dirty="0"/>
              <a:t> and Glasswash. </a:t>
            </a:r>
          </a:p>
          <a:p>
            <a:r>
              <a:rPr lang="en-US" dirty="0"/>
              <a:t>You can drill down to the monthly charges,  by clicking on the month you want to review. </a:t>
            </a:r>
          </a:p>
          <a:p>
            <a:r>
              <a:rPr lang="en-US" dirty="0"/>
              <a:t>Let’s say we want to review the invoices for March. </a:t>
            </a:r>
          </a:p>
          <a:p>
            <a:r>
              <a:rPr lang="en-US" dirty="0"/>
              <a:t>Click on March to open that particular invoice.</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14</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8535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invoice that opens up in the application.</a:t>
            </a:r>
          </a:p>
          <a:p>
            <a:r>
              <a:rPr lang="en-US" dirty="0"/>
              <a:t>So, let’s take a closer look at it. </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15</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0567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you to notice the download button under the PI name,  by clicking on it you can download invoices in PDF, so you can save them somewhere locally for your records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16</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5638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a PDF invoice.  Remember there are three ways to access this information…</a:t>
            </a:r>
          </a:p>
          <a:p>
            <a:r>
              <a:rPr lang="en-US" dirty="0"/>
              <a:t>on the invoice screen, </a:t>
            </a:r>
          </a:p>
          <a:p>
            <a:r>
              <a:rPr lang="en-US" dirty="0"/>
              <a:t>on the downloaded file, </a:t>
            </a:r>
          </a:p>
          <a:p>
            <a:r>
              <a:rPr lang="en-US" dirty="0"/>
              <a:t>and from the monthly email that is sent out when charges post to CAMS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17</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07637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quick look at an invoice. </a:t>
            </a:r>
          </a:p>
          <a:p>
            <a:r>
              <a:rPr lang="en-US" dirty="0"/>
              <a:t>The top section of the invoice clearly states the PI name, usage period and posting period, and the invoice number ties back to the journals posted in BEN</a:t>
            </a:r>
          </a:p>
          <a:p>
            <a:r>
              <a:rPr lang="en-US" dirty="0"/>
              <a:t>Invoices are directed to the BAs attention only, and PIs do not get a copy of these invoices.</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18</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11578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Moving down to the next session..</a:t>
            </a:r>
          </a:p>
          <a:p>
            <a:r>
              <a:rPr lang="en-US" dirty="0"/>
              <a:t>The invoice has a separate section for Glasswash and for CO</a:t>
            </a:r>
            <a:r>
              <a:rPr lang="en-US" baseline="-25000" dirty="0"/>
              <a:t>2</a:t>
            </a:r>
            <a:r>
              <a:rPr lang="en-US" dirty="0"/>
              <a:t>, </a:t>
            </a:r>
          </a:p>
          <a:p>
            <a:r>
              <a:rPr lang="en-US" dirty="0"/>
              <a:t>For Glasswash it shows monthly piece count for each location, price per piece</a:t>
            </a:r>
          </a:p>
          <a:p>
            <a:r>
              <a:rPr lang="en-US" dirty="0"/>
              <a:t>….and the subtotal for glasswash that should match with the charges that will post in BEN</a:t>
            </a:r>
          </a:p>
          <a:p>
            <a:r>
              <a:rPr lang="en-US" dirty="0"/>
              <a:t>For CO</a:t>
            </a:r>
            <a:r>
              <a:rPr lang="en-US" baseline="-25000" dirty="0"/>
              <a:t>2</a:t>
            </a:r>
            <a:r>
              <a:rPr lang="en-US" dirty="0"/>
              <a:t> it shows the device count at each location,  prorated total cost</a:t>
            </a:r>
          </a:p>
          <a:p>
            <a:r>
              <a:rPr lang="en-US" dirty="0"/>
              <a:t>….and the subtotal for CO</a:t>
            </a:r>
            <a:r>
              <a:rPr lang="en-US" baseline="-25000" dirty="0"/>
              <a:t>2</a:t>
            </a:r>
            <a:r>
              <a:rPr lang="en-US" dirty="0"/>
              <a:t> cost  that should also match with CO</a:t>
            </a:r>
            <a:r>
              <a:rPr lang="en-US" baseline="-25000" dirty="0"/>
              <a:t>2</a:t>
            </a:r>
            <a:r>
              <a:rPr lang="en-US" dirty="0"/>
              <a:t> charges in BEN</a:t>
            </a:r>
          </a:p>
        </p:txBody>
      </p:sp>
      <p:sp>
        <p:nvSpPr>
          <p:cNvPr id="4" name="Slide Number Placeholder 3"/>
          <p:cNvSpPr>
            <a:spLocks noGrp="1"/>
          </p:cNvSpPr>
          <p:nvPr>
            <p:ph type="sldNum" sz="quarter" idx="5"/>
          </p:nvPr>
        </p:nvSpPr>
        <p:spPr/>
        <p:txBody>
          <a:bodyPr/>
          <a:lstStyle/>
          <a:p>
            <a:fld id="{1B1D025B-ACD2-45C1-B156-1DDB470CE319}" type="slidenum">
              <a:rPr lang="en-GB" smtClean="0"/>
              <a:pPr/>
              <a:t>19</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6484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application is still accessed through med.upenn.edu/SCTR Lab Services Billing.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used to allocate CO</a:t>
            </a:r>
            <a:r>
              <a:rPr lang="en-US" baseline="-25000" dirty="0"/>
              <a:t>2</a:t>
            </a:r>
            <a:r>
              <a:rPr lang="en-US" dirty="0"/>
              <a:t>/glasswash charges to PIs that use the commodity and service in SCTR and SPE.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Charges will still post through a feeder on the 15</a:t>
            </a:r>
            <a:r>
              <a:rPr lang="en-US" baseline="30000" dirty="0"/>
              <a:t>th</a:t>
            </a:r>
            <a:r>
              <a:rPr lang="en-US" dirty="0"/>
              <a:t> calendar day of each month</a:t>
            </a:r>
          </a:p>
        </p:txBody>
      </p:sp>
      <p:sp>
        <p:nvSpPr>
          <p:cNvPr id="4" name="Slide Number Placeholder 3"/>
          <p:cNvSpPr>
            <a:spLocks noGrp="1"/>
          </p:cNvSpPr>
          <p:nvPr>
            <p:ph type="sldNum" sz="quarter" idx="5"/>
          </p:nvPr>
        </p:nvSpPr>
        <p:spPr/>
        <p:txBody>
          <a:bodyPr/>
          <a:lstStyle/>
          <a:p>
            <a:fld id="{1B1D025B-ACD2-45C1-B156-1DDB470CE319}" type="slidenum">
              <a:rPr lang="en-GB" smtClean="0"/>
              <a:pPr/>
              <a:t>2</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section that breaks down the charges, based on the allocations that you have selected earlier. </a:t>
            </a:r>
          </a:p>
          <a:p>
            <a:r>
              <a:rPr lang="en-US" dirty="0"/>
              <a:t>In case of expired accounts charges will go to suspense, you will have to move them out of suspense, and go into the account screen, and correct the allocations for next month. </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20</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6257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section provides contact information. Please direct all questions to </a:t>
            </a:r>
            <a:r>
              <a:rPr lang="en-US" b="1" dirty="0"/>
              <a:t>SPO-Finance@pennmedicine.upenn.edu</a:t>
            </a:r>
            <a:r>
              <a:rPr lang="en-US" dirty="0"/>
              <a:t>,  and we will make sure to respond within a business day</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21</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43497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5E21C0D-9E07-4C74-9A59-193F61F62892}" type="slidenum">
              <a:rPr lang="en-GB" smtClean="0"/>
              <a:t>22</a:t>
            </a:fld>
            <a:endParaRPr lang="en-GB" dirty="0"/>
          </a:p>
        </p:txBody>
      </p:sp>
    </p:spTree>
    <p:extLst>
      <p:ext uri="{BB962C8B-B14F-4D97-AF65-F5344CB8AC3E}">
        <p14:creationId xmlns:p14="http://schemas.microsoft.com/office/powerpoint/2010/main" val="945654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1B1D025B-ACD2-45C1-B156-1DDB470CE319}" type="slidenum">
              <a:rPr lang="en-GB" smtClean="0"/>
              <a:pPr/>
              <a:t>23</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57839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new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you will get notifications for accounts expiring in the next 30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 emailed detailed invoices when charges post to CAMS,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have the ability to see &amp; download current and past invoices in the application</a:t>
            </a:r>
          </a:p>
          <a:p>
            <a:endParaRPr lang="en-US" dirty="0"/>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3</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97773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the email the system will automatically send if you have PIs whose accounts are expiring in the next 30 days.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take action to change these allocations.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 this by clicking on the “Manage PI accounts”, or by navigating to med.upenn.edu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4</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7154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clicking on SCTR Lab Services Billing . This will open up the list of PI Listing for you, with all the PIs that you manage</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5</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0325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on the right side of the screen, it alerts you for PIs with expiring accounts, as well as gives you the option to go to the accounts screen, or invoice screen for each 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say you want to act on the notification you just received, and want to change the allocations for John Adams.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do that by clicking on Accounts for Adams, this will open the screen with the account allocations for him </a:t>
            </a:r>
          </a:p>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6</a:t>
            </a:fld>
            <a:endParaRPr lang="en-GB" dirty="0"/>
          </a:p>
        </p:txBody>
      </p:sp>
      <p:sp>
        <p:nvSpPr>
          <p:cNvPr id="5" name="Date Placeholder 4"/>
          <p:cNvSpPr>
            <a:spLocks noGrp="1"/>
          </p:cNvSpPr>
          <p:nvPr>
            <p:ph type="dt" idx="1"/>
          </p:nvPr>
        </p:nvSpPr>
        <p:spPr/>
        <p:txBody>
          <a:bodyPr/>
          <a:lstStyle/>
          <a:p>
            <a:fld id="{B8470CD4-B29B-1847-9ED9-8C0CAA5D477B}" type="datetime1">
              <a:rPr lang="en-US" smtClean="0"/>
              <a:t>10/28/24</a:t>
            </a:fld>
            <a:endParaRPr lang="en-GB" dirty="0"/>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62043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caution sign, next to Exp Date, that shows that the account is expiring soon, and that you will need to remove it from the allocations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remove the account by clicking on “Remove” ….and on “confirm” to complete the action</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7</a:t>
            </a:fld>
            <a:endParaRPr lang="en-GB" dirty="0"/>
          </a:p>
        </p:txBody>
      </p:sp>
    </p:spTree>
    <p:extLst>
      <p:ext uri="{BB962C8B-B14F-4D97-AF65-F5344CB8AC3E}">
        <p14:creationId xmlns:p14="http://schemas.microsoft.com/office/powerpoint/2010/main" val="262067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new account, otherwise charges will post in suspense. </a:t>
            </a:r>
          </a:p>
          <a:p>
            <a:r>
              <a:rPr lang="en-US" dirty="0"/>
              <a:t>You can do that by clicking on the plus sign that says Add Account, this will give you the list of available accounts that you can chose from. </a:t>
            </a:r>
          </a:p>
          <a:p>
            <a:r>
              <a:rPr lang="en-US" dirty="0"/>
              <a:t>These are active accounts in CAMS that have SCTR Lab Services selected as one of the cores</a:t>
            </a:r>
          </a:p>
          <a:p>
            <a:r>
              <a:rPr lang="en-US" dirty="0"/>
              <a:t>Here you highlight and click on the account that you’d like to select </a:t>
            </a:r>
          </a:p>
          <a:p>
            <a:endParaRPr lang="en-US" dirty="0"/>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8</a:t>
            </a:fld>
            <a:endParaRPr lang="en-GB" dirty="0"/>
          </a:p>
        </p:txBody>
      </p:sp>
    </p:spTree>
    <p:extLst>
      <p:ext uri="{BB962C8B-B14F-4D97-AF65-F5344CB8AC3E}">
        <p14:creationId xmlns:p14="http://schemas.microsoft.com/office/powerpoint/2010/main" val="283224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add the account you selected, so now you can assign a percentage for the allocation.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do that you can either use the up/down toggle, or click on the field and type a percentage.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complete the process by clicking on “Update Glasswash”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9</a:t>
            </a:fld>
            <a:endParaRPr lang="en-GB" dirty="0"/>
          </a:p>
        </p:txBody>
      </p:sp>
    </p:spTree>
    <p:extLst>
      <p:ext uri="{BB962C8B-B14F-4D97-AF65-F5344CB8AC3E}">
        <p14:creationId xmlns:p14="http://schemas.microsoft.com/office/powerpoint/2010/main" val="3087350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1998305274" name="Picture 7" descr="{&quot;templafy&quot;:{&quot;id&quot;:&quot;e73d546a-6eb8-4443-ba58-99965e1a8591&quot;}}"/>
          <p:cNvPicPr>
            <a:picLocks noChangeAspect="1"/>
          </p:cNvPicPr>
          <p:nvPr/>
        </p:nvPicPr>
        <p:blipFill>
          <a:blip r:embed="rId5"/>
          <a:stretch>
            <a:fillRect/>
          </a:stretch>
        </p:blipFill>
        <p:spPr>
          <a:xfrm>
            <a:off x="730799" y="699175"/>
            <a:ext cx="5084504" cy="1274174"/>
          </a:xfrm>
          <a:prstGeom prst="rect">
            <a:avLst/>
          </a:prstGeom>
        </p:spPr>
      </p:pic>
      <p:pic>
        <p:nvPicPr>
          <p:cNvPr id="18" name="Picture 17" descr="{&quot;templafy&quot;:{&quot;id&quot;:&quot;fbe8b1cd-f912-4498-a44f-3ee76a96032a&quot;}}">
            <a:extLst>
              <a:ext uri="{FF2B5EF4-FFF2-40B4-BE49-F238E27FC236}">
                <a16:creationId xmlns:a16="http://schemas.microsoft.com/office/drawing/2014/main" id="{F4871A12-966F-AB54-D025-11147D2B69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4" name="Title 1">
            <a:extLst>
              <a:ext uri="{FF2B5EF4-FFF2-40B4-BE49-F238E27FC236}">
                <a16:creationId xmlns:a16="http://schemas.microsoft.com/office/drawing/2014/main" id="{1D8734B6-FF82-51DC-47D5-1C0BF6F1A669}"/>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5" name="Subtitle 2">
            <a:extLst>
              <a:ext uri="{FF2B5EF4-FFF2-40B4-BE49-F238E27FC236}">
                <a16:creationId xmlns:a16="http://schemas.microsoft.com/office/drawing/2014/main" id="{58E6A62F-5EE0-DF6B-07CD-0B354081E7E5}"/>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6" name="Date Placeholder 6">
            <a:extLst>
              <a:ext uri="{FF2B5EF4-FFF2-40B4-BE49-F238E27FC236}">
                <a16:creationId xmlns:a16="http://schemas.microsoft.com/office/drawing/2014/main" id="{E12B5AE1-8C8F-D886-1A64-CA29784C37BC}"/>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0C39284B-7AF9-994B-80D5-618B7B094FA7}" type="datetime4">
              <a:rPr lang="en-US" smtClean="0"/>
              <a:t>October 28, 2024</a:t>
            </a:fld>
            <a:endParaRPr lang="en-US" dirty="0"/>
          </a:p>
        </p:txBody>
      </p:sp>
      <p:sp>
        <p:nvSpPr>
          <p:cNvPr id="15" name="Text Placeholder 11">
            <a:extLst>
              <a:ext uri="{FF2B5EF4-FFF2-40B4-BE49-F238E27FC236}">
                <a16:creationId xmlns:a16="http://schemas.microsoft.com/office/drawing/2014/main" id="{B8FCD40B-63B5-7102-DE1D-32A1501CFF4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6" name="Text Placeholder 11">
            <a:extLst>
              <a:ext uri="{FF2B5EF4-FFF2-40B4-BE49-F238E27FC236}">
                <a16:creationId xmlns:a16="http://schemas.microsoft.com/office/drawing/2014/main" id="{C2E4505F-FB05-FF21-EFAB-62E3901A8803}"/>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3408CE8C-12D1-974D-8CF9-F0199CEA84F7}"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Footers" descr="{&quot;templafy&quot;:{&quot;id&quot;:&quot;e09c678c-2e62-46bb-b61a-da43897aaac6&quot;}}">
            <a:extLst>
              <a:ext uri="{FF2B5EF4-FFF2-40B4-BE49-F238E27FC236}">
                <a16:creationId xmlns:a16="http://schemas.microsoft.com/office/drawing/2014/main" id="{F9DD6C23-C8F9-1547-9614-BEBD6DAFD0D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402871576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FF4333AD-4402-0B4D-8361-E51A3659A788}"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Footers" descr="{&quot;templafy&quot;:{&quot;id&quot;:&quot;6fa1f50b-65c7-4d97-ad97-2c50519b9ff1&quot;}}">
            <a:extLst>
              <a:ext uri="{FF2B5EF4-FFF2-40B4-BE49-F238E27FC236}">
                <a16:creationId xmlns:a16="http://schemas.microsoft.com/office/drawing/2014/main" id="{EBCD5668-E220-BAC0-653D-1464F201089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89462593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D64E1D1E-0447-D744-92F8-724D2FC7DC1A}"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0" name="Footers" descr="{&quot;templafy&quot;:{&quot;id&quot;:&quot;26c96b1a-ab74-41dd-ad1c-88dd3521f331&quot;}}">
            <a:extLst>
              <a:ext uri="{FF2B5EF4-FFF2-40B4-BE49-F238E27FC236}">
                <a16:creationId xmlns:a16="http://schemas.microsoft.com/office/drawing/2014/main" id="{91EF78B0-9F03-F314-B042-2A9C780D80D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13325559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47C8AE4A-06F0-3749-AADC-D4EE32D2EDE9}"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13749241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14F106F-9BC9-114C-8A6F-F5F5C8090CBE}"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Tree>
    <p:extLst>
      <p:ext uri="{BB962C8B-B14F-4D97-AF65-F5344CB8AC3E}">
        <p14:creationId xmlns:p14="http://schemas.microsoft.com/office/powerpoint/2010/main" val="212810692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B1D91BAE-C0F7-7141-864B-EBC29DD2F0E1}"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13960060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22518667-80BA-4A43-A2BA-DD177CD30175}"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31441026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33D2D27-2D69-6C4A-8B62-F3AC002A386A}"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3985812"/>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B28727A-11EE-0044-A78C-3EFC6FF532FB}"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58314952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0481186D-4D89-D242-A1A9-34D0DD985F04}"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346369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pic>
        <p:nvPicPr>
          <p:cNvPr id="849603378" name="Picture 5" descr="{&quot;templafy&quot;:{&quot;id&quot;:&quot;b50b8e27-fede-4691-b689-e76cb2b29a77&quot;}}"/>
          <p:cNvPicPr>
            <a:picLocks noChangeAspect="1"/>
          </p:cNvPicPr>
          <p:nvPr/>
        </p:nvPicPr>
        <p:blipFill>
          <a:blip r:embed="rId5"/>
          <a:stretch>
            <a:fillRect/>
          </a:stretch>
        </p:blipFill>
        <p:spPr>
          <a:xfrm>
            <a:off x="737770" y="702906"/>
            <a:ext cx="5084504" cy="1274174"/>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20" name="Picture 19" descr="{&quot;templafy&quot;:{&quot;id&quot;:&quot;70e771f2-79a8-4430-92ec-c46359ac79a0&quot;}}">
            <a:extLst>
              <a:ext uri="{FF2B5EF4-FFF2-40B4-BE49-F238E27FC236}">
                <a16:creationId xmlns:a16="http://schemas.microsoft.com/office/drawing/2014/main" id="{D638E168-2654-C664-C9C9-AC0F17D5F91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8" name="Title 1">
            <a:extLst>
              <a:ext uri="{FF2B5EF4-FFF2-40B4-BE49-F238E27FC236}">
                <a16:creationId xmlns:a16="http://schemas.microsoft.com/office/drawing/2014/main" id="{7FD24B18-9890-6730-F357-90982511A7FE}"/>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11" name="Subtitle 2">
            <a:extLst>
              <a:ext uri="{FF2B5EF4-FFF2-40B4-BE49-F238E27FC236}">
                <a16:creationId xmlns:a16="http://schemas.microsoft.com/office/drawing/2014/main" id="{D364A363-678D-BF9C-8F82-6A24E3BEDC7D}"/>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4" name="Date Placeholder 6">
            <a:extLst>
              <a:ext uri="{FF2B5EF4-FFF2-40B4-BE49-F238E27FC236}">
                <a16:creationId xmlns:a16="http://schemas.microsoft.com/office/drawing/2014/main" id="{A1ECB9E4-C5B3-C65D-591A-B6F4E6D41E77}"/>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1C699F4D-6EB5-1941-A1B2-426F523826CB}" type="datetime4">
              <a:rPr lang="en-US" smtClean="0"/>
              <a:t>October 28, 2024</a:t>
            </a:fld>
            <a:endParaRPr lang="en-US" dirty="0"/>
          </a:p>
        </p:txBody>
      </p:sp>
      <p:sp>
        <p:nvSpPr>
          <p:cNvPr id="15" name="Text Placeholder 11">
            <a:extLst>
              <a:ext uri="{FF2B5EF4-FFF2-40B4-BE49-F238E27FC236}">
                <a16:creationId xmlns:a16="http://schemas.microsoft.com/office/drawing/2014/main" id="{9EC8733B-20A1-4BA3-4CFF-2E919ECAE037}"/>
              </a:ext>
            </a:extLst>
          </p:cNvPr>
          <p:cNvSpPr>
            <a:spLocks noGrp="1"/>
          </p:cNvSpPr>
          <p:nvPr>
            <p:ph type="body" sz="quarter" idx="25" hasCustomPrompt="1"/>
          </p:nvPr>
        </p:nvSpPr>
        <p:spPr>
          <a:xfrm>
            <a:off x="720000"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6" name="Text Placeholder 11">
            <a:extLst>
              <a:ext uri="{FF2B5EF4-FFF2-40B4-BE49-F238E27FC236}">
                <a16:creationId xmlns:a16="http://schemas.microsoft.com/office/drawing/2014/main" id="{C1A0D852-0322-C935-849F-2FAD6764E17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56F3CC26-170C-B640-B820-D03BD3F5F449}"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256110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EAC51E9F-3FE2-914A-A4DA-0C986207309D}"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720654279"/>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C737CF23-F61B-FD4F-8BBE-5F45B7858698}"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500aae10-8213-4f58-94b4-be22b0c8df02&quot;}}">
            <a:extLst>
              <a:ext uri="{FF2B5EF4-FFF2-40B4-BE49-F238E27FC236}">
                <a16:creationId xmlns:a16="http://schemas.microsoft.com/office/drawing/2014/main" id="{1730DDFB-184E-CE5B-13B1-2A6F3A06ACE8}"/>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71667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0A13F67D-44E1-0C4C-91C2-B0F95A6984DA}"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076123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E2467D3-E88F-A64D-8CA8-0CAA8BBD992F}"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r>
              <a:rPr lang="en-US"/>
              <a:t>Click to edit Master title style</a:t>
            </a:r>
            <a:endParaRPr lang="en-GB" dirty="0"/>
          </a:p>
        </p:txBody>
      </p:sp>
      <p:sp>
        <p:nvSpPr>
          <p:cNvPr id="4" name="Footers" descr="{&quot;templafy&quot;:{&quot;id&quot;:&quot;55f24f43-4d31-42b2-b189-7b7ba01e4b7e&quot;}}">
            <a:extLst>
              <a:ext uri="{FF2B5EF4-FFF2-40B4-BE49-F238E27FC236}">
                <a16:creationId xmlns:a16="http://schemas.microsoft.com/office/drawing/2014/main" id="{F9EC4DD8-B03D-E94C-E682-0A9B26DCBF8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11723831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26EB078C-83E2-F641-820F-B4AD62D45DA8}" type="datetime4">
              <a:rPr lang="en-US" noProof="0" smtClean="0"/>
              <a:t>October 28, 2024</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r>
              <a:rPr lang="en-US"/>
              <a:t>Click to edit Master title style</a:t>
            </a:r>
            <a:endParaRPr lang="en-GB" dirty="0"/>
          </a:p>
        </p:txBody>
      </p:sp>
    </p:spTree>
    <p:extLst>
      <p:ext uri="{BB962C8B-B14F-4D97-AF65-F5344CB8AC3E}">
        <p14:creationId xmlns:p14="http://schemas.microsoft.com/office/powerpoint/2010/main" val="7030072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CC278EBA-38BC-4F40-8DE7-54DAFCE88E19}"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44399437"/>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40F10992-482E-254D-A920-D0BA9C1FC110}"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6308611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ACE557EE-E924-AF4E-A5A4-91244D151262}"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55025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72A5B594-2531-CA4E-8644-AF4FE729B3AA}"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37c8324c-80b1-44da-9932-e9f7792703be&quot;}}">
            <a:extLst>
              <a:ext uri="{FF2B5EF4-FFF2-40B4-BE49-F238E27FC236}">
                <a16:creationId xmlns:a16="http://schemas.microsoft.com/office/drawing/2014/main" id="{EDC4708C-CD54-B7F2-D805-7C44F6F2B07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173065341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pic>
        <p:nvPicPr>
          <p:cNvPr id="1464819051" name="Picture 5" descr="{&quot;templafy&quot;:{&quot;id&quot;:&quot;900c5a2b-8cbc-4923-ac99-1db22d5a471c&quot;}}"/>
          <p:cNvPicPr>
            <a:picLocks noChangeAspect="1"/>
          </p:cNvPicPr>
          <p:nvPr/>
        </p:nvPicPr>
        <p:blipFill>
          <a:blip r:embed="rId5"/>
          <a:stretch>
            <a:fillRect/>
          </a:stretch>
        </p:blipFill>
        <p:spPr>
          <a:xfrm>
            <a:off x="737770" y="702906"/>
            <a:ext cx="5084504" cy="1274174"/>
          </a:xfrm>
          <a:prstGeom prst="rect">
            <a:avLst/>
          </a:prstGeom>
        </p:spPr>
      </p:pic>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4" name="Picture 3">
            <a:extLst>
              <a:ext uri="{FF2B5EF4-FFF2-40B4-BE49-F238E27FC236}">
                <a16:creationId xmlns:a16="http://schemas.microsoft.com/office/drawing/2014/main" id="{E625D6D2-B9F8-BE5F-7103-B740CDF3C8C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4330250"/>
            <a:ext cx="2431525" cy="720000"/>
          </a:xfrm>
          <a:prstGeom prst="rect">
            <a:avLst/>
          </a:prstGeom>
        </p:spPr>
      </p:pic>
      <p:pic>
        <p:nvPicPr>
          <p:cNvPr id="10" name="Picture 9" descr="{&quot;templafy&quot;:{&quot;id&quot;:&quot;e2beb544-0e9f-4ad5-93b7-6d806b3e765e&quot;}}">
            <a:extLst>
              <a:ext uri="{FF2B5EF4-FFF2-40B4-BE49-F238E27FC236}">
                <a16:creationId xmlns:a16="http://schemas.microsoft.com/office/drawing/2014/main" id="{7A667733-BF52-C1E0-ADB7-D8594082E74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4338928"/>
            <a:ext cx="2431525" cy="720000"/>
          </a:xfrm>
          <a:prstGeom prst="rect">
            <a:avLst/>
          </a:prstGeom>
        </p:spPr>
      </p:pic>
      <p:sp>
        <p:nvSpPr>
          <p:cNvPr id="5" name="Title 1">
            <a:extLst>
              <a:ext uri="{FF2B5EF4-FFF2-40B4-BE49-F238E27FC236}">
                <a16:creationId xmlns:a16="http://schemas.microsoft.com/office/drawing/2014/main" id="{1A7789F2-55FE-D2DA-D3BB-2911129E98A3}"/>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17" name="Subtitle 2">
            <a:extLst>
              <a:ext uri="{FF2B5EF4-FFF2-40B4-BE49-F238E27FC236}">
                <a16:creationId xmlns:a16="http://schemas.microsoft.com/office/drawing/2014/main" id="{0CF0A729-59C1-102A-1A62-ED596D2B8BE4}"/>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8" name="Date Placeholder 6">
            <a:extLst>
              <a:ext uri="{FF2B5EF4-FFF2-40B4-BE49-F238E27FC236}">
                <a16:creationId xmlns:a16="http://schemas.microsoft.com/office/drawing/2014/main" id="{BB303610-A91C-F58D-26B5-0DC771CDF940}"/>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28B372BC-6F67-5246-9CCF-1CA59A94E6C2}" type="datetime4">
              <a:rPr lang="en-US" smtClean="0"/>
              <a:t>October 28, 2024</a:t>
            </a:fld>
            <a:endParaRPr lang="en-US" dirty="0"/>
          </a:p>
        </p:txBody>
      </p:sp>
      <p:sp>
        <p:nvSpPr>
          <p:cNvPr id="19" name="Text Placeholder 11">
            <a:extLst>
              <a:ext uri="{FF2B5EF4-FFF2-40B4-BE49-F238E27FC236}">
                <a16:creationId xmlns:a16="http://schemas.microsoft.com/office/drawing/2014/main" id="{C4E2288E-558D-88E4-5E59-01571EEF9A49}"/>
              </a:ext>
            </a:extLst>
          </p:cNvPr>
          <p:cNvSpPr>
            <a:spLocks noGrp="1"/>
          </p:cNvSpPr>
          <p:nvPr>
            <p:ph type="body" sz="quarter" idx="25" hasCustomPrompt="1"/>
          </p:nvPr>
        </p:nvSpPr>
        <p:spPr>
          <a:xfrm>
            <a:off x="720000" y="450124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20" name="Text Placeholder 11">
            <a:extLst>
              <a:ext uri="{FF2B5EF4-FFF2-40B4-BE49-F238E27FC236}">
                <a16:creationId xmlns:a16="http://schemas.microsoft.com/office/drawing/2014/main" id="{74C3B9CD-11C8-484F-D9FD-B1A2852D5352}"/>
              </a:ext>
            </a:extLst>
          </p:cNvPr>
          <p:cNvSpPr>
            <a:spLocks noGrp="1"/>
          </p:cNvSpPr>
          <p:nvPr>
            <p:ph type="body" sz="quarter" idx="26" hasCustomPrompt="1"/>
          </p:nvPr>
        </p:nvSpPr>
        <p:spPr>
          <a:xfrm>
            <a:off x="720000" y="4717543"/>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21" name="Content Placeholder 2">
            <a:extLst>
              <a:ext uri="{FF2B5EF4-FFF2-40B4-BE49-F238E27FC236}">
                <a16:creationId xmlns:a16="http://schemas.microsoft.com/office/drawing/2014/main" id="{9F144A7E-2234-1526-8158-31D213DA5280}"/>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will not be shared with external groups.</a:t>
            </a:r>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DF752EF1-E8F1-8142-8B0C-D1C7E7728724}"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e2ca3ba9-0241-441a-a1e5-1f3cfdcb92fd&quot;}}">
            <a:extLst>
              <a:ext uri="{FF2B5EF4-FFF2-40B4-BE49-F238E27FC236}">
                <a16:creationId xmlns:a16="http://schemas.microsoft.com/office/drawing/2014/main" id="{82A8297C-CDDC-2966-C397-33725EE8D105}"/>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39119455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F9CD745C-8A1F-E644-829E-98A930F62DDC}"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dirty="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sp>
        <p:nvSpPr>
          <p:cNvPr id="6" name="Footers" descr="{&quot;templafy&quot;:{&quot;id&quot;:&quot;860d09e1-51a7-4fbe-a419-6fb13541e6f1&quot;}}">
            <a:extLst>
              <a:ext uri="{FF2B5EF4-FFF2-40B4-BE49-F238E27FC236}">
                <a16:creationId xmlns:a16="http://schemas.microsoft.com/office/drawing/2014/main" id="{D09B7859-4BFA-0D77-C7FF-EF07F0410453}"/>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989578764"/>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cial Medi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A65042EB-58AD-9642-8E19-16C0710E3C91}"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29727646"/>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bar Social Media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9AAC189F-9513-6B44-AC2A-898E3073511B}"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5" name="Footers" descr="{&quot;templafy&quot;:{&quot;id&quot;:&quot;18f6c200-f051-4e28-b5d7-621f54eb89ed&quot;}}">
            <a:extLst>
              <a:ext uri="{FF2B5EF4-FFF2-40B4-BE49-F238E27FC236}">
                <a16:creationId xmlns:a16="http://schemas.microsoft.com/office/drawing/2014/main" id="{E089BA30-0544-BB92-B27F-1E09FDA031B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78813238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cial Media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8CD87852-BCD6-2545-8D92-3244B29E9221}"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215558460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ne Scree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r>
              <a:rPr lang="en-US" dirty="0"/>
              <a:t>Click icon to add picture</a:t>
            </a:r>
            <a:endParaRPr lang="en-GB" dirty="0"/>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B96DB5EE-EA9C-7C49-A415-108734934185}"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498695"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r>
              <a:rPr lang="en-US" dirty="0"/>
              <a:t>Click icon to add picture</a:t>
            </a:r>
            <a:endParaRPr lang="en-GB" dirty="0"/>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395642463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ices">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F01F15BB-1104-5A4E-BC70-2040C9DDC141}"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r>
              <a:rPr lang="en-US" dirty="0"/>
              <a:t>Click icon to add picture</a:t>
            </a:r>
            <a:endParaRPr lang="en-GB" dirty="0"/>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0c24cd27-ec0a-435b-8272-cc81dfb722a4&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245357417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A4A5470C-238A-8F49-819F-E1AEB696FE58}"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31162586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Laptop">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4341CA5-314B-9A4F-9221-6D8C61187A72}"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r>
              <a:rPr lang="en-US" dirty="0"/>
              <a:t>Click icon to add picture</a:t>
            </a:r>
            <a:endParaRPr lang="en-GB" dirty="0"/>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3c1bf676-3cb2-4462-bfba-6c28a3ef9a41&quot;}}">
            <a:extLst>
              <a:ext uri="{FF2B5EF4-FFF2-40B4-BE49-F238E27FC236}">
                <a16:creationId xmlns:a16="http://schemas.microsoft.com/office/drawing/2014/main" id="{E437CE73-48A8-6501-39C1-A1E43A2B9173}"/>
              </a:ext>
            </a:extLst>
          </p:cNvPr>
          <p:cNvSpPr/>
          <p:nvPr userDrawn="1"/>
        </p:nvSpPr>
        <p:spPr>
          <a:xfrm>
            <a:off x="6094802" y="6439469"/>
            <a:ext cx="5373298"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Tree>
    <p:extLst>
      <p:ext uri="{BB962C8B-B14F-4D97-AF65-F5344CB8AC3E}">
        <p14:creationId xmlns:p14="http://schemas.microsoft.com/office/powerpoint/2010/main" val="93120835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Billboard">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4301900B-E281-FF49-B747-8235E4CBFBE4}" type="datetime4">
              <a:rPr lang="en-US" smtClean="0"/>
              <a:t>October 28, 2024</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r>
              <a:rPr lang="en-US"/>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US" dirty="0"/>
              <a:t>Click icon to add picture</a:t>
            </a:r>
            <a:endParaRPr lang="en-GB" dirty="0"/>
          </a:p>
        </p:txBody>
      </p:sp>
      <p:sp>
        <p:nvSpPr>
          <p:cNvPr id="8" name="Footers" descr="{&quot;templafy&quot;:{&quot;id&quot;:&quot;b1d35065-8124-4f24-8a04-00215bcfb459&quot;}}">
            <a:extLst>
              <a:ext uri="{FF2B5EF4-FFF2-40B4-BE49-F238E27FC236}">
                <a16:creationId xmlns:a16="http://schemas.microsoft.com/office/drawing/2014/main" id="{6D57E22F-014A-FDF5-8749-C999CC6D20AD}"/>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9599508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2C6E4098-84B3-F547-ABE8-DFCA838EA6CD}"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90278374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gazi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1851F6D2-010B-D14F-A02F-4B19BE5F67A3}"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a:latin typeface="+mj-lt"/>
            </a:endParaRPr>
          </a:p>
        </p:txBody>
      </p:sp>
    </p:spTree>
    <p:extLst>
      <p:ext uri="{BB962C8B-B14F-4D97-AF65-F5344CB8AC3E}">
        <p14:creationId xmlns:p14="http://schemas.microsoft.com/office/powerpoint/2010/main" val="244243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423F54B8-B204-734A-9555-5A742E2D8473}" type="datetime4">
              <a:rPr lang="en-US" noProof="0" smtClean="0"/>
              <a:t>October 28, 2024</a:t>
            </a:fld>
            <a:endParaRPr lang="en-US" noProof="0" dirty="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dirty="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342166036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3A7F38D6-9DAC-274C-B5F9-86D3D591A8AA}" type="datetime4">
              <a:rPr lang="en-US" smtClean="0"/>
              <a:t>October 28, 2024</a:t>
            </a:fld>
            <a:endParaRPr lang="en-US" dirty="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Footers" descr="{&quot;templafy&quot;:{&quot;id&quot;:&quot;2f71abf3-e835-45a9-b74b-58917b39037b&quot;}}">
            <a:extLst>
              <a:ext uri="{FF2B5EF4-FFF2-40B4-BE49-F238E27FC236}">
                <a16:creationId xmlns:a16="http://schemas.microsoft.com/office/drawing/2014/main" id="{AD7FCB85-6DF8-7133-9CEA-CE8EF93D41E2}"/>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419314201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A99DF-29E6-9194-487B-0815EC833FA2}"/>
              </a:ext>
            </a:extLst>
          </p:cNvPr>
          <p:cNvSpPr/>
          <p:nvPr userDrawn="1"/>
        </p:nvSpPr>
        <p:spPr>
          <a:xfrm>
            <a:off x="0" y="1"/>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3A7F38D6-9DAC-274C-B5F9-86D3D591A8AA}" type="datetime4">
              <a:rPr lang="en-US" smtClean="0"/>
              <a:t>October 28, 2024</a:t>
            </a:fld>
            <a:endParaRPr lang="en-US" dirty="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Footers" descr="{&quot;templafy&quot;:{&quot;id&quot;:&quot;6f45eb76-46ad-45cc-88c9-7f06cd0a6b2f&quot;}}">
            <a:extLst>
              <a:ext uri="{FF2B5EF4-FFF2-40B4-BE49-F238E27FC236}">
                <a16:creationId xmlns:a16="http://schemas.microsoft.com/office/drawing/2014/main" id="{AD7FCB85-6DF8-7133-9CEA-CE8EF93D41E2}"/>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4992510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4054449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9" name="Picture 8" descr="A blue letter on a black background&#10;&#10;Description automatically generated">
            <a:extLst>
              <a:ext uri="{FF2B5EF4-FFF2-40B4-BE49-F238E27FC236}">
                <a16:creationId xmlns:a16="http://schemas.microsoft.com/office/drawing/2014/main" id="{B6627923-3A0C-1E75-7414-34E517B2FD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7" y="3209846"/>
            <a:ext cx="2743202" cy="438308"/>
          </a:xfrm>
          <a:prstGeom prst="rect">
            <a:avLst/>
          </a:prstGeom>
        </p:spPr>
      </p:pic>
    </p:spTree>
    <p:extLst>
      <p:ext uri="{BB962C8B-B14F-4D97-AF65-F5344CB8AC3E}">
        <p14:creationId xmlns:p14="http://schemas.microsoft.com/office/powerpoint/2010/main" val="107010831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94726E0C-B670-053B-6FB9-A3EB6B4F94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108851357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552651"/>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7739898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94726E0C-B670-053B-6FB9-A3EB6B4F94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108851357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pic>
        <p:nvPicPr>
          <p:cNvPr id="2046337511" name="Picture 5" descr="{&quot;templafy&quot;:{&quot;id&quot;:&quot;77cd4a62-93f7-49d7-9a2e-f74f134a9ab5&quot;}}"/>
          <p:cNvPicPr>
            <a:picLocks noChangeAspect="1"/>
          </p:cNvPicPr>
          <p:nvPr/>
        </p:nvPicPr>
        <p:blipFill>
          <a:blip r:embed="rId5"/>
          <a:stretch>
            <a:fillRect/>
          </a:stretch>
        </p:blipFill>
        <p:spPr>
          <a:xfrm>
            <a:off x="737770" y="702906"/>
            <a:ext cx="5084504" cy="1274174"/>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20" name="Picture 19" descr="{&quot;templafy&quot;:{&quot;id&quot;:&quot;6e443c23-fd17-48f4-8224-58b248e15429&quot;}}">
            <a:extLst>
              <a:ext uri="{FF2B5EF4-FFF2-40B4-BE49-F238E27FC236}">
                <a16:creationId xmlns:a16="http://schemas.microsoft.com/office/drawing/2014/main" id="{D638E168-2654-C664-C9C9-AC0F17D5F91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8" name="Title 1">
            <a:extLst>
              <a:ext uri="{FF2B5EF4-FFF2-40B4-BE49-F238E27FC236}">
                <a16:creationId xmlns:a16="http://schemas.microsoft.com/office/drawing/2014/main" id="{7FD24B18-9890-6730-F357-90982511A7FE}"/>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11" name="Subtitle 2">
            <a:extLst>
              <a:ext uri="{FF2B5EF4-FFF2-40B4-BE49-F238E27FC236}">
                <a16:creationId xmlns:a16="http://schemas.microsoft.com/office/drawing/2014/main" id="{D364A363-678D-BF9C-8F82-6A24E3BEDC7D}"/>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14" name="Date Placeholder 6">
            <a:extLst>
              <a:ext uri="{FF2B5EF4-FFF2-40B4-BE49-F238E27FC236}">
                <a16:creationId xmlns:a16="http://schemas.microsoft.com/office/drawing/2014/main" id="{A1ECB9E4-C5B3-C65D-591A-B6F4E6D41E77}"/>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1C699F4D-6EB5-1941-A1B2-426F523826CB}" type="datetime4">
              <a:rPr lang="en-US" smtClean="0"/>
              <a:t>October 28, 2024</a:t>
            </a:fld>
            <a:endParaRPr lang="en-US" dirty="0"/>
          </a:p>
        </p:txBody>
      </p:sp>
      <p:sp>
        <p:nvSpPr>
          <p:cNvPr id="15" name="Text Placeholder 11">
            <a:extLst>
              <a:ext uri="{FF2B5EF4-FFF2-40B4-BE49-F238E27FC236}">
                <a16:creationId xmlns:a16="http://schemas.microsoft.com/office/drawing/2014/main" id="{9EC8733B-20A1-4BA3-4CFF-2E919ECAE037}"/>
              </a:ext>
            </a:extLst>
          </p:cNvPr>
          <p:cNvSpPr>
            <a:spLocks noGrp="1"/>
          </p:cNvSpPr>
          <p:nvPr>
            <p:ph type="body" sz="quarter" idx="25" hasCustomPrompt="1"/>
          </p:nvPr>
        </p:nvSpPr>
        <p:spPr>
          <a:xfrm>
            <a:off x="720000"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6" name="Text Placeholder 11">
            <a:extLst>
              <a:ext uri="{FF2B5EF4-FFF2-40B4-BE49-F238E27FC236}">
                <a16:creationId xmlns:a16="http://schemas.microsoft.com/office/drawing/2014/main" id="{C1A0D852-0322-C935-849F-2FAD6764E17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EA907687-FF76-4949-B52A-B9EBF241ABCD}" type="datetime4">
              <a:rPr lang="en-US" smtClean="0"/>
              <a:t>October 28, 2024</a:t>
            </a:fld>
            <a:endParaRPr lang="en-US"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0" name="Footers" descr="{&quot;templafy&quot;:{&quot;id&quot;:&quot;0e06ff29-68f1-435c-8a75-68a6827890fd&quot;}}">
            <a:extLst>
              <a:ext uri="{FF2B5EF4-FFF2-40B4-BE49-F238E27FC236}">
                <a16:creationId xmlns:a16="http://schemas.microsoft.com/office/drawing/2014/main" id="{7F5AAA95-4262-DACC-6539-F83764B3EBBF}"/>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82979852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B0CC5FC7-C612-9344-BFCC-B468AD52A174}" type="datetime4">
              <a:rPr lang="en-US" noProof="0" smtClean="0"/>
              <a:t>October 28, 2024</a:t>
            </a:fld>
            <a:endParaRPr lang="en-US" noProof="0" dirty="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dirty="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3728435722"/>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4">
          <p15:clr>
            <a:srgbClr val="FF96FF"/>
          </p15:clr>
        </p15:guide>
        <p15:guide id="28"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F1ABC072-D827-3C4D-91F1-D36DC69075D3}"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10" name="Footers" descr="{&quot;templafy&quot;:{&quot;id&quot;:&quot;0cba4840-fe28-4584-acfc-11975af40371&quot;}}">
            <a:extLst>
              <a:ext uri="{FF2B5EF4-FFF2-40B4-BE49-F238E27FC236}">
                <a16:creationId xmlns:a16="http://schemas.microsoft.com/office/drawing/2014/main" id="{5AE369FE-ED76-6EEE-3247-2A919AD7045B}"/>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58241490"/>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548421FA-8B38-E343-A178-918EFAC1FB46}"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Footers" descr="{&quot;templafy&quot;:{&quot;id&quot;:&quot;5a342a69-7dc9-499a-bffc-06686894030a&quot;}}">
            <a:extLst>
              <a:ext uri="{FF2B5EF4-FFF2-40B4-BE49-F238E27FC236}">
                <a16:creationId xmlns:a16="http://schemas.microsoft.com/office/drawing/2014/main" id="{A24A8258-9B07-0170-490D-F13D7253F27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264143680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01DB0367-B900-3146-B606-A67577AB5A39}" type="datetime4">
              <a:rPr lang="en-US" smtClean="0"/>
              <a:t>October 28, 2024</a:t>
            </a:fld>
            <a:endParaRPr lang="en-GB" dirty="0"/>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dirty="0"/>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Footers" descr="{&quot;templafy&quot;:{&quot;id&quot;:&quot;b9ed2c80-d2d1-4d1a-92ed-a822d1d32666&quot;}}">
            <a:extLst>
              <a:ext uri="{FF2B5EF4-FFF2-40B4-BE49-F238E27FC236}">
                <a16:creationId xmlns:a16="http://schemas.microsoft.com/office/drawing/2014/main" id="{A5498BB6-9C05-CEB9-2389-021308A18C51}"/>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bg1"/>
              </a:solidFill>
            </a:endParaRPr>
          </a:p>
        </p:txBody>
      </p:sp>
    </p:spTree>
    <p:extLst>
      <p:ext uri="{BB962C8B-B14F-4D97-AF65-F5344CB8AC3E}">
        <p14:creationId xmlns:p14="http://schemas.microsoft.com/office/powerpoint/2010/main" val="33366797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9"/>
            </p:custDataLst>
          </p:nvPr>
        </p:nvSpPr>
        <p:spPr>
          <a:xfrm>
            <a:off x="719138" y="720000"/>
            <a:ext cx="10753724" cy="907200"/>
          </a:xfrm>
          <a:prstGeom prst="rect">
            <a:avLst/>
          </a:prstGeom>
        </p:spPr>
        <p:txBody>
          <a:bodyPr vert="horz" lIns="0" tIns="0" rIns="0" bIns="0" rtlCol="0" anchor="t" anchorCtr="0">
            <a:noAutofit/>
          </a:bodyPr>
          <a:lstStyle/>
          <a:p>
            <a:endParaRPr lang="en-US" noProof="0" dirty="0"/>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0"/>
            </p:custDataLst>
          </p:nvPr>
        </p:nvSpPr>
        <p:spPr>
          <a:xfrm>
            <a:off x="720000" y="1713599"/>
            <a:ext cx="10752000" cy="4424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C4CE41CF-278C-3E48-B7C0-46BF5ABD853F}" type="datetime4">
              <a:rPr lang="en-US" noProof="0" smtClean="0"/>
              <a:t>October 28, 2024</a:t>
            </a:fld>
            <a:endParaRPr lang="en-US" noProof="0" dirty="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dirty="0"/>
          </a:p>
        </p:txBody>
      </p:sp>
      <p:sp>
        <p:nvSpPr>
          <p:cNvPr id="14" name="Footers" descr="{&quot;templafy&quot;:{&quot;id&quot;:&quot;334a3971-d0ac-470a-acfb-1e165c53e0a7&quot;}}">
            <a:extLst>
              <a:ext uri="{FF2B5EF4-FFF2-40B4-BE49-F238E27FC236}">
                <a16:creationId xmlns:a16="http://schemas.microsoft.com/office/drawing/2014/main" id="{C9D8BBB8-64ED-CEAF-3B7D-CCE7CC4C457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425448671"/>
      </p:ext>
    </p:extLst>
  </p:cSld>
  <p:clrMap bg1="lt1" tx1="dk1" bg2="lt2" tx2="dk2" accent1="accent1" accent2="accent2" accent3="accent3" accent4="accent4" accent5="accent5" accent6="accent6" hlink="hlink" folHlink="folHlink"/>
  <p:sldLayoutIdLst>
    <p:sldLayoutId id="2147483747" r:id="rId1"/>
    <p:sldLayoutId id="2147483746" r:id="rId2"/>
    <p:sldLayoutId id="214748374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
            </p:custDataLst>
          </p:nvPr>
        </p:nvSpPr>
        <p:spPr>
          <a:xfrm>
            <a:off x="719138" y="720000"/>
            <a:ext cx="10753724" cy="907200"/>
          </a:xfrm>
          <a:prstGeom prst="rect">
            <a:avLst/>
          </a:prstGeom>
        </p:spPr>
        <p:txBody>
          <a:bodyPr vert="horz" lIns="0" tIns="0" rIns="0" bIns="0" rtlCol="0" anchor="t" anchorCtr="0">
            <a:noAutofit/>
          </a:bodyPr>
          <a:lstStyle/>
          <a:p>
            <a:endParaRPr lang="en-US" noProof="0" dirty="0"/>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
            </p:custDataLst>
          </p:nvPr>
        </p:nvSpPr>
        <p:spPr>
          <a:xfrm>
            <a:off x="720000" y="1713599"/>
            <a:ext cx="10752000" cy="4424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C4CE41CF-278C-3E48-B7C0-46BF5ABD853F}" type="datetime4">
              <a:rPr lang="en-US" noProof="0" smtClean="0"/>
              <a:t>October 28, 2024</a:t>
            </a:fld>
            <a:endParaRPr lang="en-US" noProof="0" dirty="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dirty="0"/>
          </a:p>
        </p:txBody>
      </p:sp>
      <p:sp>
        <p:nvSpPr>
          <p:cNvPr id="14" name="Footers" descr="{&quot;templafy&quot;:{&quot;id&quot;:&quot;635cfe3b-b3b0-42fe-8e0d-4735016a2ac9&quot;}}">
            <a:extLst>
              <a:ext uri="{FF2B5EF4-FFF2-40B4-BE49-F238E27FC236}">
                <a16:creationId xmlns:a16="http://schemas.microsoft.com/office/drawing/2014/main" id="{C9D8BBB8-64ED-CEAF-3B7D-CCE7CC4C4579}"/>
              </a:ext>
            </a:extLst>
          </p:cNvPr>
          <p:cNvSpPr/>
          <p:nvPr userDrawn="1"/>
        </p:nvSpPr>
        <p:spPr>
          <a:xfrm>
            <a:off x="6096000" y="6439469"/>
            <a:ext cx="5372099" cy="180000"/>
          </a:xfrm>
          <a:prstGeom prst="rect">
            <a:avLst/>
          </a:prstGeom>
          <a:ln>
            <a:noFill/>
          </a:ln>
        </p:spPr>
        <p:txBody>
          <a:bodyPr vert="horz" lIns="0" tIns="0" rIns="0" bIns="0" rtlCol="0" anchor="b" anchorCtr="0"/>
          <a:lstStyle/>
          <a:p>
            <a:pPr lvl="0" algn="r"/>
            <a:endParaRPr lang="en-GB" sz="800" noProof="0" dirty="0">
              <a:solidFill>
                <a:schemeClr val="accent1"/>
              </a:solidFill>
            </a:endParaRP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2425448671"/>
      </p:ext>
    </p:extLst>
  </p:cSld>
  <p:clrMap bg1="lt1" tx1="dk1" bg2="lt2" tx2="dk2" accent1="accent1" accent2="accent2" accent3="accent3" accent4="accent4" accent5="accent5" accent6="accent6" hlink="hlink" folHlink="folHlink"/>
  <p:sldLayoutIdLst>
    <p:sldLayoutId id="2147483745" r:id="rId1"/>
    <p:sldLayoutId id="2147483744" r:id="rId2"/>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customXml" Target="../../customXml/item13.xml"/><Relationship Id="rId1" Type="http://schemas.openxmlformats.org/officeDocument/2006/relationships/customXml" Target="../../customXml/item20.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customXml" Target="../../customXml/item5.xml"/><Relationship Id="rId1" Type="http://schemas.openxmlformats.org/officeDocument/2006/relationships/customXml" Target="../../customXml/item33.xml"/><Relationship Id="rId6" Type="http://schemas.openxmlformats.org/officeDocument/2006/relationships/image" Target="../media/image21.png"/><Relationship Id="rId5" Type="http://schemas.openxmlformats.org/officeDocument/2006/relationships/notesSlide" Target="../notesSlides/notesSlide10.xml"/><Relationship Id="rId4"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customXml" Target="../../customXml/item28.xml"/><Relationship Id="rId1" Type="http://schemas.openxmlformats.org/officeDocument/2006/relationships/customXml" Target="../../customXml/item31.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customXml" Target="../../customXml/item15.xml"/><Relationship Id="rId1" Type="http://schemas.openxmlformats.org/officeDocument/2006/relationships/customXml" Target="../../customXml/item24.xml"/><Relationship Id="rId6" Type="http://schemas.openxmlformats.org/officeDocument/2006/relationships/image" Target="../media/image17.png"/><Relationship Id="rId5" Type="http://schemas.openxmlformats.org/officeDocument/2006/relationships/notesSlide" Target="../notesSlides/notesSlide12.xml"/><Relationship Id="rId4"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customXml" Target="../../customXml/item18.xml"/><Relationship Id="rId1" Type="http://schemas.openxmlformats.org/officeDocument/2006/relationships/customXml" Target="../../customXml/item1.xml"/><Relationship Id="rId6" Type="http://schemas.openxmlformats.org/officeDocument/2006/relationships/image" Target="../media/image22.png"/><Relationship Id="rId5" Type="http://schemas.openxmlformats.org/officeDocument/2006/relationships/notesSlide" Target="../notesSlides/notesSlide13.xml"/><Relationship Id="rId4"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customXml" Target="../../customXml/item30.xml"/><Relationship Id="rId1" Type="http://schemas.openxmlformats.org/officeDocument/2006/relationships/customXml" Target="../../customXml/item2.xml"/><Relationship Id="rId6" Type="http://schemas.openxmlformats.org/officeDocument/2006/relationships/image" Target="../media/image22.png"/><Relationship Id="rId5" Type="http://schemas.openxmlformats.org/officeDocument/2006/relationships/notesSlide" Target="../notesSlides/notesSlide14.xml"/><Relationship Id="rId4"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customXml" Target="../../customXml/item11.xml"/><Relationship Id="rId1" Type="http://schemas.openxmlformats.org/officeDocument/2006/relationships/customXml" Target="../../customXml/item40.xml"/><Relationship Id="rId6" Type="http://schemas.openxmlformats.org/officeDocument/2006/relationships/image" Target="../media/image23.png"/><Relationship Id="rId5" Type="http://schemas.openxmlformats.org/officeDocument/2006/relationships/notesSlide" Target="../notesSlides/notesSlide15.xml"/><Relationship Id="rId4"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customXml" Target="../../customXml/item14.xml"/><Relationship Id="rId1" Type="http://schemas.openxmlformats.org/officeDocument/2006/relationships/customXml" Target="../../customXml/item17.xml"/><Relationship Id="rId6" Type="http://schemas.openxmlformats.org/officeDocument/2006/relationships/image" Target="../media/image23.png"/><Relationship Id="rId5" Type="http://schemas.openxmlformats.org/officeDocument/2006/relationships/notesSlide" Target="../notesSlides/notesSlide16.xml"/><Relationship Id="rId4"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hyperlink" Target="mailto:SPO-Finance@pennmedicine.upenn.edu" TargetMode="External"/><Relationship Id="rId2" Type="http://schemas.openxmlformats.org/officeDocument/2006/relationships/customXml" Target="../../customXml/item26.xml"/><Relationship Id="rId1" Type="http://schemas.openxmlformats.org/officeDocument/2006/relationships/customXml" Target="../../customXml/item35.xml"/><Relationship Id="rId6" Type="http://schemas.openxmlformats.org/officeDocument/2006/relationships/image" Target="../media/image24.png"/><Relationship Id="rId5" Type="http://schemas.openxmlformats.org/officeDocument/2006/relationships/notesSlide" Target="../notesSlides/notesSlide17.xml"/><Relationship Id="rId4"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customXml" Target="../../customXml/item16.xml"/><Relationship Id="rId1" Type="http://schemas.openxmlformats.org/officeDocument/2006/relationships/customXml" Target="../../customXml/item34.xml"/><Relationship Id="rId6" Type="http://schemas.openxmlformats.org/officeDocument/2006/relationships/image" Target="../media/image25.png"/><Relationship Id="rId5" Type="http://schemas.openxmlformats.org/officeDocument/2006/relationships/notesSlide" Target="../notesSlides/notesSlide18.xml"/><Relationship Id="rId4"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customXml/item21.xml"/><Relationship Id="rId7" Type="http://schemas.openxmlformats.org/officeDocument/2006/relationships/image" Target="../media/image26.png"/><Relationship Id="rId2" Type="http://schemas.openxmlformats.org/officeDocument/2006/relationships/customXml" Target="../../customXml/item38.xml"/><Relationship Id="rId1" Type="http://schemas.openxmlformats.org/officeDocument/2006/relationships/themeOverride" Target="../theme/themeOverride1.xml"/><Relationship Id="rId6" Type="http://schemas.openxmlformats.org/officeDocument/2006/relationships/notesSlide" Target="../notesSlides/notesSlide19.xml"/><Relationship Id="rId5" Type="http://schemas.openxmlformats.org/officeDocument/2006/relationships/slideLayout" Target="../slideLayouts/slideLayout46.xml"/><Relationship Id="rId4"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customXml" Target="../../customXml/item19.xml"/><Relationship Id="rId1" Type="http://schemas.openxmlformats.org/officeDocument/2006/relationships/customXml" Target="../../customXml/item7.xml"/><Relationship Id="rId6" Type="http://schemas.openxmlformats.org/officeDocument/2006/relationships/hyperlink" Target="https://www.med.upenn.edu/" TargetMode="External"/><Relationship Id="rId5" Type="http://schemas.openxmlformats.org/officeDocument/2006/relationships/notesSlide" Target="../notesSlides/notesSlide2.xml"/><Relationship Id="rId4"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76.xml"/><Relationship Id="rId7" Type="http://schemas.openxmlformats.org/officeDocument/2006/relationships/image" Target="../media/image28.png"/><Relationship Id="rId2" Type="http://schemas.openxmlformats.org/officeDocument/2006/relationships/customXml" Target="../../customXml/item4.xml"/><Relationship Id="rId1" Type="http://schemas.openxmlformats.org/officeDocument/2006/relationships/customXml" Target="../../customXml/item29.xml"/><Relationship Id="rId6" Type="http://schemas.openxmlformats.org/officeDocument/2006/relationships/image" Target="../media/image26.png"/><Relationship Id="rId5" Type="http://schemas.openxmlformats.org/officeDocument/2006/relationships/notesSlide" Target="../notesSlides/notesSlide20.xml"/><Relationship Id="rId4"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hyperlink" Target="mailto:SPO-Finance@pennmedicine.upenn.edu" TargetMode="External"/><Relationship Id="rId2" Type="http://schemas.openxmlformats.org/officeDocument/2006/relationships/customXml" Target="../../customXml/item39.xml"/><Relationship Id="rId1" Type="http://schemas.openxmlformats.org/officeDocument/2006/relationships/customXml" Target="../../customXml/item37.xml"/><Relationship Id="rId6" Type="http://schemas.openxmlformats.org/officeDocument/2006/relationships/image" Target="../media/image26.png"/><Relationship Id="rId5" Type="http://schemas.openxmlformats.org/officeDocument/2006/relationships/notesSlide" Target="../notesSlides/notesSlide21.xml"/><Relationship Id="rId4"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8.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customXml" Target="../../customXml/item8.xml"/><Relationship Id="rId1" Type="http://schemas.openxmlformats.org/officeDocument/2006/relationships/customXml" Target="../../customXml/item25.xml"/><Relationship Id="rId5" Type="http://schemas.openxmlformats.org/officeDocument/2006/relationships/notesSlide" Target="../notesSlides/notesSlide23.xml"/><Relationship Id="rId4"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customXml" Target="../../customXml/item36.xml"/><Relationship Id="rId1" Type="http://schemas.openxmlformats.org/officeDocument/2006/relationships/customXml" Target="../../customXml/item10.xml"/><Relationship Id="rId5" Type="http://schemas.openxmlformats.org/officeDocument/2006/relationships/notesSlide" Target="../notesSlides/notesSlide3.xml"/><Relationship Id="rId4"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hyperlink" Target="mailto:SPO-Finance@pennmedicine.upenn.edu" TargetMode="External"/><Relationship Id="rId2" Type="http://schemas.openxmlformats.org/officeDocument/2006/relationships/customXml" Target="../../customXml/item22.xml"/><Relationship Id="rId1" Type="http://schemas.openxmlformats.org/officeDocument/2006/relationships/customXml" Target="../../customXml/item3.xml"/><Relationship Id="rId6" Type="http://schemas.openxmlformats.org/officeDocument/2006/relationships/hyperlink" Target="mailto:angie.craig@emailaddress.edu" TargetMode="External"/><Relationship Id="rId5" Type="http://schemas.openxmlformats.org/officeDocument/2006/relationships/notesSlide" Target="../notesSlides/notesSlide4.xml"/><Relationship Id="rId4"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6.png"/><Relationship Id="rId2" Type="http://schemas.openxmlformats.org/officeDocument/2006/relationships/customXml" Target="../../customXml/item6.xml"/><Relationship Id="rId1" Type="http://schemas.openxmlformats.org/officeDocument/2006/relationships/customXml" Target="../../customXml/item27.xml"/><Relationship Id="rId6" Type="http://schemas.openxmlformats.org/officeDocument/2006/relationships/hyperlink" Target="https://www.med.upenn.edu/" TargetMode="External"/><Relationship Id="rId5" Type="http://schemas.openxmlformats.org/officeDocument/2006/relationships/notesSlide" Target="../notesSlides/notesSlide5.xml"/><Relationship Id="rId4"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customXml" Target="../../customXml/item32.xml"/><Relationship Id="rId1" Type="http://schemas.openxmlformats.org/officeDocument/2006/relationships/customXml" Target="../../customXml/item9.xml"/><Relationship Id="rId6" Type="http://schemas.openxmlformats.org/officeDocument/2006/relationships/image" Target="../media/image17.png"/><Relationship Id="rId5" Type="http://schemas.openxmlformats.org/officeDocument/2006/relationships/notesSlide" Target="../notesSlides/notesSlide6.xml"/><Relationship Id="rId4"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6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tags" Target="../tags/tag6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tags" Target="../tags/tag6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7B7FA62A-50AF-F424-CD94-EC0E739E5D39}"/>
              </a:ext>
            </a:extLst>
          </p:cNvPr>
          <p:cNvSpPr>
            <a:spLocks noGrp="1"/>
          </p:cNvSpPr>
          <p:nvPr>
            <p:ph type="body" sz="quarter" idx="24"/>
          </p:nvPr>
        </p:nvSpPr>
        <p:spPr>
          <a:xfrm>
            <a:off x="0" y="0"/>
            <a:ext cx="12193200" cy="36000"/>
          </a:xfrm>
        </p:spPr>
        <p:txBody>
          <a:bodyPr/>
          <a:lstStyle/>
          <a:p>
            <a:endParaRPr lang="en-US" dirty="0"/>
          </a:p>
        </p:txBody>
      </p:sp>
      <p:sp>
        <p:nvSpPr>
          <p:cNvPr id="21" name="Title 2">
            <a:extLst>
              <a:ext uri="{FF2B5EF4-FFF2-40B4-BE49-F238E27FC236}">
                <a16:creationId xmlns:a16="http://schemas.microsoft.com/office/drawing/2014/main" id="{40E79BD2-D5A3-FEF1-55C6-9F7812E0AFFA}"/>
              </a:ext>
            </a:extLst>
          </p:cNvPr>
          <p:cNvSpPr>
            <a:spLocks noGrp="1"/>
          </p:cNvSpPr>
          <p:nvPr>
            <p:ph type="ctrTitle"/>
          </p:nvPr>
        </p:nvSpPr>
        <p:spPr>
          <a:xfrm>
            <a:off x="547547" y="3090366"/>
            <a:ext cx="10733505" cy="1782000"/>
          </a:xfrm>
        </p:spPr>
        <p:txBody>
          <a:bodyPr/>
          <a:lstStyle/>
          <a:p>
            <a:r>
              <a:rPr lang="en-US" b="1" dirty="0"/>
              <a:t>SCTR LAB SERVICES BILLING </a:t>
            </a:r>
            <a:br>
              <a:rPr lang="en-US" b="1" dirty="0"/>
            </a:br>
            <a:r>
              <a:rPr lang="en-US" b="1" dirty="0"/>
              <a:t>Application Update</a:t>
            </a:r>
            <a:endParaRPr lang="en-US" dirty="0"/>
          </a:p>
        </p:txBody>
      </p:sp>
      <p:sp>
        <p:nvSpPr>
          <p:cNvPr id="22" name="Date Placeholder 5">
            <a:extLst>
              <a:ext uri="{FF2B5EF4-FFF2-40B4-BE49-F238E27FC236}">
                <a16:creationId xmlns:a16="http://schemas.microsoft.com/office/drawing/2014/main" id="{9AEBBCF9-2274-6CED-FF05-DBB0AFBB1B7F}"/>
              </a:ext>
            </a:extLst>
          </p:cNvPr>
          <p:cNvSpPr>
            <a:spLocks noGrp="1"/>
          </p:cNvSpPr>
          <p:nvPr>
            <p:ph type="dt" sz="half" idx="10"/>
          </p:nvPr>
        </p:nvSpPr>
        <p:spPr>
          <a:xfrm>
            <a:off x="546577" y="6263688"/>
            <a:ext cx="5293633" cy="180000"/>
          </a:xfrm>
        </p:spPr>
        <p:txBody>
          <a:bodyPr/>
          <a:lstStyle/>
          <a:p>
            <a:fld id="{8F17925E-7101-C045-A69F-C62D62D8A8D8}" type="datetime4">
              <a:rPr lang="en-US" smtClean="0">
                <a:solidFill>
                  <a:srgbClr val="FFFF00"/>
                </a:solidFill>
              </a:rPr>
              <a:pPr/>
              <a:t>October 28, 2024</a:t>
            </a:fld>
            <a:endParaRPr lang="en-GB" dirty="0">
              <a:solidFill>
                <a:srgbClr val="FFFF00"/>
              </a:solidFill>
            </a:endParaRPr>
          </a:p>
        </p:txBody>
      </p:sp>
      <p:sp>
        <p:nvSpPr>
          <p:cNvPr id="23" name="Text Placeholder 11">
            <a:extLst>
              <a:ext uri="{FF2B5EF4-FFF2-40B4-BE49-F238E27FC236}">
                <a16:creationId xmlns:a16="http://schemas.microsoft.com/office/drawing/2014/main" id="{E4E3BD56-FFBD-0867-043C-0D2D380A8365}"/>
              </a:ext>
            </a:extLst>
          </p:cNvPr>
          <p:cNvSpPr>
            <a:spLocks noGrp="1"/>
          </p:cNvSpPr>
          <p:nvPr>
            <p:ph type="body" sz="quarter" idx="25"/>
          </p:nvPr>
        </p:nvSpPr>
        <p:spPr>
          <a:xfrm>
            <a:off x="546577" y="5390948"/>
            <a:ext cx="5195025" cy="282544"/>
          </a:xfrm>
        </p:spPr>
        <p:txBody>
          <a:bodyPr/>
          <a:lstStyle/>
          <a:p>
            <a:r>
              <a:rPr lang="en-US" dirty="0"/>
              <a:t>Alketa Ndoka , </a:t>
            </a:r>
            <a:r>
              <a:rPr lang="en-US" b="0" dirty="0"/>
              <a:t>Associate Director, SPO Business Operations</a:t>
            </a:r>
          </a:p>
        </p:txBody>
      </p:sp>
      <p:sp>
        <p:nvSpPr>
          <p:cNvPr id="24" name="Text Placeholder 12">
            <a:extLst>
              <a:ext uri="{FF2B5EF4-FFF2-40B4-BE49-F238E27FC236}">
                <a16:creationId xmlns:a16="http://schemas.microsoft.com/office/drawing/2014/main" id="{8D6F9C04-4026-B047-5AE8-D0C83F2AAAB2}"/>
              </a:ext>
            </a:extLst>
          </p:cNvPr>
          <p:cNvSpPr>
            <a:spLocks noGrp="1"/>
          </p:cNvSpPr>
          <p:nvPr>
            <p:ph type="body" sz="quarter" idx="26"/>
          </p:nvPr>
        </p:nvSpPr>
        <p:spPr>
          <a:xfrm>
            <a:off x="556004" y="5597902"/>
            <a:ext cx="5273277" cy="282544"/>
          </a:xfrm>
        </p:spPr>
        <p:txBody>
          <a:bodyPr/>
          <a:lstStyle/>
          <a:p>
            <a:r>
              <a:rPr lang="en-US" sz="1200" i="1" dirty="0"/>
              <a:t>in partnership with </a:t>
            </a:r>
          </a:p>
        </p:txBody>
      </p:sp>
      <p:sp>
        <p:nvSpPr>
          <p:cNvPr id="25" name="Text Placeholder 11">
            <a:extLst>
              <a:ext uri="{FF2B5EF4-FFF2-40B4-BE49-F238E27FC236}">
                <a16:creationId xmlns:a16="http://schemas.microsoft.com/office/drawing/2014/main" id="{615B2A64-B634-FA3D-DDB4-D1416F1CDDDC}"/>
              </a:ext>
            </a:extLst>
          </p:cNvPr>
          <p:cNvSpPr txBox="1">
            <a:spLocks/>
          </p:cNvSpPr>
          <p:nvPr/>
        </p:nvSpPr>
        <p:spPr>
          <a:xfrm>
            <a:off x="445678" y="5958259"/>
            <a:ext cx="5194300" cy="180000"/>
          </a:xfrm>
          <a:prstGeom prst="rect">
            <a:avLst/>
          </a:prstGeom>
        </p:spPr>
        <p:txBody>
          <a:bodyPr vert="horz" lIns="91440" tIns="45720" rIns="91440" bIns="45720" rtlCol="0" anchor="b" anchorCtr="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300" b="1" kern="1200">
                <a:solidFill>
                  <a:schemeClr val="tx2"/>
                </a:solidFill>
                <a:latin typeface="+mj-lt"/>
                <a:ea typeface="+mn-ea"/>
                <a:cs typeface="+mn-cs"/>
              </a:defRPr>
            </a:lvl1pPr>
            <a:lvl2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2pPr>
            <a:lvl3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3pPr>
            <a:lvl4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4pPr>
            <a:lvl5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5pPr>
            <a:lvl6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6pPr>
            <a:lvl7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7pPr>
            <a:lvl8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8pPr>
            <a:lvl9pPr marL="0" indent="0" algn="l" defTabSz="914400" rtl="0" eaLnBrk="1" latinLnBrk="0" hangingPunct="1">
              <a:lnSpc>
                <a:spcPct val="100000"/>
              </a:lnSpc>
              <a:spcBef>
                <a:spcPts val="250"/>
              </a:spcBef>
              <a:spcAft>
                <a:spcPts val="600"/>
              </a:spcAft>
              <a:buFont typeface="Arial" panose="020B0604020202020204" pitchFamily="34" charset="0"/>
              <a:buNone/>
              <a:defRPr sz="1000" b="1" kern="1200">
                <a:solidFill>
                  <a:schemeClr val="bg1"/>
                </a:solidFill>
                <a:latin typeface="+mj-lt"/>
                <a:ea typeface="+mn-ea"/>
                <a:cs typeface="+mn-cs"/>
              </a:defRPr>
            </a:lvl9pPr>
          </a:lstStyle>
          <a:p>
            <a:r>
              <a:rPr lang="en-US" b="0" dirty="0">
                <a:solidFill>
                  <a:schemeClr val="bg1"/>
                </a:solidFill>
              </a:rPr>
              <a:t>PMACS</a:t>
            </a:r>
            <a:r>
              <a:rPr lang="en-US" dirty="0">
                <a:solidFill>
                  <a:schemeClr val="bg1"/>
                </a:solidFill>
              </a:rPr>
              <a:t> </a:t>
            </a:r>
            <a:r>
              <a:rPr lang="en-US" b="0" dirty="0">
                <a:solidFill>
                  <a:schemeClr val="bg1"/>
                </a:solidFill>
              </a:rPr>
              <a:t>Team Alpha</a:t>
            </a:r>
          </a:p>
        </p:txBody>
      </p:sp>
    </p:spTree>
    <p:custDataLst>
      <p:custData r:id="rId1"/>
      <p:custData r:id="rId2"/>
      <p:tags r:id="rId3"/>
    </p:custDataLst>
    <p:extLst>
      <p:ext uri="{BB962C8B-B14F-4D97-AF65-F5344CB8AC3E}">
        <p14:creationId xmlns:p14="http://schemas.microsoft.com/office/powerpoint/2010/main" val="320524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10</a:t>
            </a:fld>
            <a:endParaRPr lang="en-GB" dirty="0"/>
          </a:p>
        </p:txBody>
      </p:sp>
      <p:sp>
        <p:nvSpPr>
          <p:cNvPr id="5" name="Date Placeholder 1">
            <a:extLst>
              <a:ext uri="{FF2B5EF4-FFF2-40B4-BE49-F238E27FC236}">
                <a16:creationId xmlns:a16="http://schemas.microsoft.com/office/drawing/2014/main" id="{198B3DF8-1114-0E7A-C0F7-0C72384124DC}"/>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E46CD143-08EA-5908-E6C3-C599D55DA3CC}"/>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10</a:t>
            </a:fld>
            <a:endParaRPr lang="en-GB" dirty="0"/>
          </a:p>
        </p:txBody>
      </p:sp>
      <p:cxnSp>
        <p:nvCxnSpPr>
          <p:cNvPr id="11" name="Straight Connector 10">
            <a:extLst>
              <a:ext uri="{FF2B5EF4-FFF2-40B4-BE49-F238E27FC236}">
                <a16:creationId xmlns:a16="http://schemas.microsoft.com/office/drawing/2014/main" id="{D4A1CF41-F34E-7E6E-8705-56305604D7B2}"/>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F7C34A-4A02-E5F8-562F-A1285BD6D988}"/>
              </a:ext>
            </a:extLst>
          </p:cNvPr>
          <p:cNvSpPr txBox="1"/>
          <p:nvPr/>
        </p:nvSpPr>
        <p:spPr>
          <a:xfrm>
            <a:off x="622560" y="2489091"/>
            <a:ext cx="3600854" cy="2677656"/>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Notice account changes are confirmed</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Same process for CO</a:t>
            </a:r>
            <a:r>
              <a:rPr lang="en-US" sz="2400" baseline="-25000" dirty="0"/>
              <a:t>2</a:t>
            </a:r>
          </a:p>
          <a:p>
            <a:pPr marL="342900" indent="-342900">
              <a:buFont typeface="Wingdings" panose="05000000000000000000" pitchFamily="2" charset="2"/>
              <a:buChar char="Ø"/>
            </a:pPr>
            <a:endParaRPr lang="en-US" sz="2400" dirty="0"/>
          </a:p>
        </p:txBody>
      </p:sp>
      <p:grpSp>
        <p:nvGrpSpPr>
          <p:cNvPr id="10" name="Group 9">
            <a:extLst>
              <a:ext uri="{FF2B5EF4-FFF2-40B4-BE49-F238E27FC236}">
                <a16:creationId xmlns:a16="http://schemas.microsoft.com/office/drawing/2014/main" id="{A43EC03B-E376-DA60-EEC3-CE09568A6ECE}"/>
              </a:ext>
            </a:extLst>
          </p:cNvPr>
          <p:cNvGrpSpPr/>
          <p:nvPr/>
        </p:nvGrpSpPr>
        <p:grpSpPr>
          <a:xfrm>
            <a:off x="5899398" y="1575853"/>
            <a:ext cx="5836722" cy="4504131"/>
            <a:chOff x="5899398" y="1575853"/>
            <a:chExt cx="5836722" cy="4504131"/>
          </a:xfrm>
        </p:grpSpPr>
        <p:grpSp>
          <p:nvGrpSpPr>
            <p:cNvPr id="32" name="Group 31">
              <a:extLst>
                <a:ext uri="{FF2B5EF4-FFF2-40B4-BE49-F238E27FC236}">
                  <a16:creationId xmlns:a16="http://schemas.microsoft.com/office/drawing/2014/main" id="{76108FF8-6290-4308-3128-04BE9C8CF56A}"/>
                </a:ext>
              </a:extLst>
            </p:cNvPr>
            <p:cNvGrpSpPr/>
            <p:nvPr/>
          </p:nvGrpSpPr>
          <p:grpSpPr>
            <a:xfrm>
              <a:off x="5899398" y="1575853"/>
              <a:ext cx="5836722" cy="4504131"/>
              <a:chOff x="6676704" y="1672580"/>
              <a:chExt cx="5836722" cy="4504131"/>
            </a:xfrm>
          </p:grpSpPr>
          <p:pic>
            <p:nvPicPr>
              <p:cNvPr id="22" name="Picture 21" descr="A screenshot of a computer&#10;&#10;Description automatically generated">
                <a:extLst>
                  <a:ext uri="{FF2B5EF4-FFF2-40B4-BE49-F238E27FC236}">
                    <a16:creationId xmlns:a16="http://schemas.microsoft.com/office/drawing/2014/main" id="{6CC72279-6DF8-CC5E-125B-E66F95535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704" y="1672580"/>
                <a:ext cx="5836722" cy="4504131"/>
              </a:xfrm>
              <a:prstGeom prst="rect">
                <a:avLst/>
              </a:prstGeom>
              <a:ln w="28575">
                <a:solidFill>
                  <a:srgbClr val="990000"/>
                </a:solidFill>
              </a:ln>
            </p:spPr>
          </p:pic>
          <p:sp>
            <p:nvSpPr>
              <p:cNvPr id="31" name="Rectangle 30">
                <a:extLst>
                  <a:ext uri="{FF2B5EF4-FFF2-40B4-BE49-F238E27FC236}">
                    <a16:creationId xmlns:a16="http://schemas.microsoft.com/office/drawing/2014/main" id="{8714A39B-9180-6ECE-8000-9BEFFD1423AC}"/>
                  </a:ext>
                </a:extLst>
              </p:cNvPr>
              <p:cNvSpPr/>
              <p:nvPr/>
            </p:nvSpPr>
            <p:spPr>
              <a:xfrm>
                <a:off x="7454102" y="3050619"/>
                <a:ext cx="809625" cy="192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900" b="1" dirty="0">
                    <a:solidFill>
                      <a:schemeClr val="tx1">
                        <a:lumMod val="85000"/>
                        <a:lumOff val="15000"/>
                      </a:schemeClr>
                    </a:solidFill>
                    <a:latin typeface="+mj-lt"/>
                  </a:rPr>
                  <a:t>XYZ</a:t>
                </a:r>
              </a:p>
            </p:txBody>
          </p:sp>
        </p:grpSp>
        <p:sp>
          <p:nvSpPr>
            <p:cNvPr id="28" name="TextBox 27">
              <a:extLst>
                <a:ext uri="{FF2B5EF4-FFF2-40B4-BE49-F238E27FC236}">
                  <a16:creationId xmlns:a16="http://schemas.microsoft.com/office/drawing/2014/main" id="{79AA3A47-75EA-CD86-1532-7B192CDD1399}"/>
                </a:ext>
              </a:extLst>
            </p:cNvPr>
            <p:cNvSpPr txBox="1"/>
            <p:nvPr/>
          </p:nvSpPr>
          <p:spPr>
            <a:xfrm>
              <a:off x="6963538" y="2564811"/>
              <a:ext cx="627888" cy="108959"/>
            </a:xfrm>
            <a:prstGeom prst="rect">
              <a:avLst/>
            </a:prstGeom>
            <a:solidFill>
              <a:schemeClr val="bg1"/>
            </a:solidFill>
          </p:spPr>
          <p:txBody>
            <a:bodyPr wrap="square" lIns="0" tIns="0" rIns="0" bIns="0" rtlCol="0">
              <a:spAutoFit/>
            </a:bodyPr>
            <a:lstStyle/>
            <a:p>
              <a:pPr algn="l"/>
              <a:r>
                <a:rPr lang="en-US" sz="700" dirty="0">
                  <a:solidFill>
                    <a:schemeClr val="bg1">
                      <a:lumMod val="50000"/>
                    </a:schemeClr>
                  </a:solidFill>
                  <a:latin typeface="+mj-lt"/>
                </a:rPr>
                <a:t>John G. Adams</a:t>
              </a:r>
            </a:p>
          </p:txBody>
        </p:sp>
      </p:grpSp>
      <p:sp>
        <p:nvSpPr>
          <p:cNvPr id="7" name="Arrow: Right 6">
            <a:extLst>
              <a:ext uri="{FF2B5EF4-FFF2-40B4-BE49-F238E27FC236}">
                <a16:creationId xmlns:a16="http://schemas.microsoft.com/office/drawing/2014/main" id="{16FF155E-AC16-9257-3021-6C1DFBAF564B}"/>
              </a:ext>
            </a:extLst>
          </p:cNvPr>
          <p:cNvSpPr/>
          <p:nvPr/>
        </p:nvSpPr>
        <p:spPr>
          <a:xfrm rot="20195566">
            <a:off x="4307443" y="2395327"/>
            <a:ext cx="2118389" cy="467206"/>
          </a:xfrm>
          <a:prstGeom prst="rightArrow">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9" name="Arrow: Right 8">
            <a:extLst>
              <a:ext uri="{FF2B5EF4-FFF2-40B4-BE49-F238E27FC236}">
                <a16:creationId xmlns:a16="http://schemas.microsoft.com/office/drawing/2014/main" id="{0A45225B-8E1A-C4B7-61A8-09DE3DB37EA9}"/>
              </a:ext>
            </a:extLst>
          </p:cNvPr>
          <p:cNvSpPr/>
          <p:nvPr/>
        </p:nvSpPr>
        <p:spPr>
          <a:xfrm rot="1082560">
            <a:off x="4238809" y="4577769"/>
            <a:ext cx="2316605" cy="467206"/>
          </a:xfrm>
          <a:prstGeom prst="rightArrow">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12" name="Title 7">
            <a:extLst>
              <a:ext uri="{FF2B5EF4-FFF2-40B4-BE49-F238E27FC236}">
                <a16:creationId xmlns:a16="http://schemas.microsoft.com/office/drawing/2014/main" id="{26DA89EE-EED3-6EA5-FA1D-04735344B9D4}"/>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3" name="Straight Connector 12">
            <a:extLst>
              <a:ext uri="{FF2B5EF4-FFF2-40B4-BE49-F238E27FC236}">
                <a16:creationId xmlns:a16="http://schemas.microsoft.com/office/drawing/2014/main" id="{1610BD51-D5D3-6D71-4168-BACE1D88D38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02ED66-CC41-444E-27B8-F7A2AFC09A17}"/>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6</a:t>
            </a:r>
          </a:p>
        </p:txBody>
      </p:sp>
      <p:sp>
        <p:nvSpPr>
          <p:cNvPr id="17" name="Date Placeholder 3">
            <a:extLst>
              <a:ext uri="{FF2B5EF4-FFF2-40B4-BE49-F238E27FC236}">
                <a16:creationId xmlns:a16="http://schemas.microsoft.com/office/drawing/2014/main" id="{2B6B6B76-B524-F253-8A08-869E051729E8}"/>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8" name="Slide Number Placeholder 4">
            <a:extLst>
              <a:ext uri="{FF2B5EF4-FFF2-40B4-BE49-F238E27FC236}">
                <a16:creationId xmlns:a16="http://schemas.microsoft.com/office/drawing/2014/main" id="{9C20B675-E196-1C69-1402-0AAF7343C455}"/>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10</a:t>
            </a:fld>
            <a:endParaRPr lang="en-US" sz="1100" dirty="0">
              <a:solidFill>
                <a:srgbClr val="FFFF00"/>
              </a:solidFill>
            </a:endParaRPr>
          </a:p>
        </p:txBody>
      </p:sp>
      <p:sp>
        <p:nvSpPr>
          <p:cNvPr id="21" name="Date Placeholder 3">
            <a:extLst>
              <a:ext uri="{FF2B5EF4-FFF2-40B4-BE49-F238E27FC236}">
                <a16:creationId xmlns:a16="http://schemas.microsoft.com/office/drawing/2014/main" id="{26A8589C-9DEB-8802-A522-2030FDD35F79}"/>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3331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CF31F1E-CB13-B761-D99F-C828060CFC7B}"/>
              </a:ext>
            </a:extLst>
          </p:cNvPr>
          <p:cNvGrpSpPr/>
          <p:nvPr/>
        </p:nvGrpSpPr>
        <p:grpSpPr>
          <a:xfrm>
            <a:off x="5761834" y="1754116"/>
            <a:ext cx="5836722" cy="4504131"/>
            <a:chOff x="5899398" y="1575853"/>
            <a:chExt cx="5836722" cy="4504131"/>
          </a:xfrm>
          <a:scene3d>
            <a:camera prst="perspectiveLeft">
              <a:rot lat="0" lon="1500000" rev="0"/>
            </a:camera>
            <a:lightRig rig="threePt" dir="t"/>
          </a:scene3d>
        </p:grpSpPr>
        <p:grpSp>
          <p:nvGrpSpPr>
            <p:cNvPr id="10" name="Group 9">
              <a:extLst>
                <a:ext uri="{FF2B5EF4-FFF2-40B4-BE49-F238E27FC236}">
                  <a16:creationId xmlns:a16="http://schemas.microsoft.com/office/drawing/2014/main" id="{5A92ACD7-24EA-E194-7F48-99ECD0160D1C}"/>
                </a:ext>
              </a:extLst>
            </p:cNvPr>
            <p:cNvGrpSpPr/>
            <p:nvPr/>
          </p:nvGrpSpPr>
          <p:grpSpPr>
            <a:xfrm>
              <a:off x="5899398" y="1575853"/>
              <a:ext cx="5836722" cy="4504131"/>
              <a:chOff x="6676704" y="1672580"/>
              <a:chExt cx="5836722" cy="4504131"/>
            </a:xfrm>
          </p:grpSpPr>
          <p:pic>
            <p:nvPicPr>
              <p:cNvPr id="13" name="Picture 12" descr="A screenshot of a computer&#10;&#10;Description automatically generated">
                <a:extLst>
                  <a:ext uri="{FF2B5EF4-FFF2-40B4-BE49-F238E27FC236}">
                    <a16:creationId xmlns:a16="http://schemas.microsoft.com/office/drawing/2014/main" id="{782AFF76-4B2E-2B1E-9604-C48223B052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704" y="1672580"/>
                <a:ext cx="5836722" cy="4504131"/>
              </a:xfrm>
              <a:prstGeom prst="rect">
                <a:avLst/>
              </a:prstGeom>
              <a:ln w="28575">
                <a:solidFill>
                  <a:srgbClr val="990000"/>
                </a:solidFill>
              </a:ln>
            </p:spPr>
          </p:pic>
          <p:sp>
            <p:nvSpPr>
              <p:cNvPr id="21" name="Rectangle 20">
                <a:extLst>
                  <a:ext uri="{FF2B5EF4-FFF2-40B4-BE49-F238E27FC236}">
                    <a16:creationId xmlns:a16="http://schemas.microsoft.com/office/drawing/2014/main" id="{ABCD619C-1545-C109-0D1B-0A8332D78C92}"/>
                  </a:ext>
                </a:extLst>
              </p:cNvPr>
              <p:cNvSpPr/>
              <p:nvPr/>
            </p:nvSpPr>
            <p:spPr>
              <a:xfrm>
                <a:off x="7454102" y="3050619"/>
                <a:ext cx="809625" cy="192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900" b="1" dirty="0">
                    <a:solidFill>
                      <a:schemeClr val="tx1">
                        <a:lumMod val="85000"/>
                        <a:lumOff val="15000"/>
                      </a:schemeClr>
                    </a:solidFill>
                    <a:latin typeface="+mj-lt"/>
                  </a:rPr>
                  <a:t>XYZ</a:t>
                </a:r>
              </a:p>
            </p:txBody>
          </p:sp>
        </p:grpSp>
        <p:sp>
          <p:nvSpPr>
            <p:cNvPr id="12" name="TextBox 11">
              <a:extLst>
                <a:ext uri="{FF2B5EF4-FFF2-40B4-BE49-F238E27FC236}">
                  <a16:creationId xmlns:a16="http://schemas.microsoft.com/office/drawing/2014/main" id="{DF914B00-0080-D18D-D2AF-4C85FCE9B627}"/>
                </a:ext>
              </a:extLst>
            </p:cNvPr>
            <p:cNvSpPr txBox="1"/>
            <p:nvPr/>
          </p:nvSpPr>
          <p:spPr>
            <a:xfrm>
              <a:off x="6963537" y="2564812"/>
              <a:ext cx="691087" cy="107722"/>
            </a:xfrm>
            <a:prstGeom prst="rect">
              <a:avLst/>
            </a:prstGeom>
            <a:solidFill>
              <a:schemeClr val="bg1"/>
            </a:solidFill>
          </p:spPr>
          <p:txBody>
            <a:bodyPr wrap="square" lIns="0" tIns="0" rIns="0" bIns="0" rtlCol="0">
              <a:spAutoFit/>
            </a:bodyPr>
            <a:lstStyle/>
            <a:p>
              <a:pPr algn="l"/>
              <a:r>
                <a:rPr lang="en-US" sz="700" dirty="0">
                  <a:solidFill>
                    <a:schemeClr val="bg1">
                      <a:lumMod val="50000"/>
                    </a:schemeClr>
                  </a:solidFill>
                  <a:latin typeface="+mj-lt"/>
                </a:rPr>
                <a:t>John G. Adams</a:t>
              </a:r>
            </a:p>
          </p:txBody>
        </p:sp>
      </p:grpSp>
      <p:cxnSp>
        <p:nvCxnSpPr>
          <p:cNvPr id="37" name="Straight Arrow Connector 36">
            <a:extLst>
              <a:ext uri="{FF2B5EF4-FFF2-40B4-BE49-F238E27FC236}">
                <a16:creationId xmlns:a16="http://schemas.microsoft.com/office/drawing/2014/main" id="{C131D74E-7EB7-13E5-8157-E7FD14F0F24D}"/>
              </a:ext>
            </a:extLst>
          </p:cNvPr>
          <p:cNvCxnSpPr>
            <a:cxnSpLocks/>
          </p:cNvCxnSpPr>
          <p:nvPr/>
        </p:nvCxnSpPr>
        <p:spPr>
          <a:xfrm flipV="1">
            <a:off x="5264462" y="3590710"/>
            <a:ext cx="3097157" cy="2526068"/>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grpSp>
        <p:nvGrpSpPr>
          <p:cNvPr id="25" name="Group 24">
            <a:extLst>
              <a:ext uri="{FF2B5EF4-FFF2-40B4-BE49-F238E27FC236}">
                <a16:creationId xmlns:a16="http://schemas.microsoft.com/office/drawing/2014/main" id="{A49F4508-C52F-1178-2A8F-F3AD6818F5DB}"/>
              </a:ext>
            </a:extLst>
          </p:cNvPr>
          <p:cNvGrpSpPr/>
          <p:nvPr/>
        </p:nvGrpSpPr>
        <p:grpSpPr>
          <a:xfrm>
            <a:off x="1908985" y="3324511"/>
            <a:ext cx="3344829" cy="2770994"/>
            <a:chOff x="5899398" y="1575854"/>
            <a:chExt cx="2600363" cy="2040182"/>
          </a:xfrm>
        </p:grpSpPr>
        <p:grpSp>
          <p:nvGrpSpPr>
            <p:cNvPr id="26" name="Group 25">
              <a:extLst>
                <a:ext uri="{FF2B5EF4-FFF2-40B4-BE49-F238E27FC236}">
                  <a16:creationId xmlns:a16="http://schemas.microsoft.com/office/drawing/2014/main" id="{85E8CE1C-A93D-01D0-BC13-E595FC1C4373}"/>
                </a:ext>
              </a:extLst>
            </p:cNvPr>
            <p:cNvGrpSpPr/>
            <p:nvPr/>
          </p:nvGrpSpPr>
          <p:grpSpPr>
            <a:xfrm>
              <a:off x="5899398" y="1575854"/>
              <a:ext cx="2600363" cy="2040182"/>
              <a:chOff x="6676704" y="1672581"/>
              <a:chExt cx="2600363" cy="2040182"/>
            </a:xfrm>
          </p:grpSpPr>
          <p:pic>
            <p:nvPicPr>
              <p:cNvPr id="30" name="Picture 29" descr="A screenshot of a computer&#10;&#10;Description automatically generated">
                <a:extLst>
                  <a:ext uri="{FF2B5EF4-FFF2-40B4-BE49-F238E27FC236}">
                    <a16:creationId xmlns:a16="http://schemas.microsoft.com/office/drawing/2014/main" id="{36579049-FFA8-CE22-74DC-49A3A98C0D06}"/>
                  </a:ext>
                </a:extLst>
              </p:cNvPr>
              <p:cNvPicPr>
                <a:picLocks noChangeAspect="1"/>
              </p:cNvPicPr>
              <p:nvPr/>
            </p:nvPicPr>
            <p:blipFill rotWithShape="1">
              <a:blip r:embed="rId6">
                <a:extLst>
                  <a:ext uri="{28A0092B-C50C-407E-A947-70E740481C1C}">
                    <a14:useLocalDpi xmlns:a14="http://schemas.microsoft.com/office/drawing/2010/main" val="0"/>
                  </a:ext>
                </a:extLst>
              </a:blip>
              <a:srcRect r="55448" b="54704"/>
              <a:stretch/>
            </p:blipFill>
            <p:spPr>
              <a:xfrm>
                <a:off x="6676704" y="1672581"/>
                <a:ext cx="2600363" cy="2040182"/>
              </a:xfrm>
              <a:prstGeom prst="rect">
                <a:avLst/>
              </a:prstGeom>
              <a:ln w="28575">
                <a:solidFill>
                  <a:srgbClr val="990000"/>
                </a:solidFill>
              </a:ln>
            </p:spPr>
          </p:pic>
          <p:sp>
            <p:nvSpPr>
              <p:cNvPr id="33" name="Rectangle 32">
                <a:extLst>
                  <a:ext uri="{FF2B5EF4-FFF2-40B4-BE49-F238E27FC236}">
                    <a16:creationId xmlns:a16="http://schemas.microsoft.com/office/drawing/2014/main" id="{B9C881CE-4F70-051A-E316-43A7437F19B4}"/>
                  </a:ext>
                </a:extLst>
              </p:cNvPr>
              <p:cNvSpPr/>
              <p:nvPr/>
            </p:nvSpPr>
            <p:spPr>
              <a:xfrm>
                <a:off x="7454102" y="3050619"/>
                <a:ext cx="809625" cy="1923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900" b="1" dirty="0">
                    <a:solidFill>
                      <a:schemeClr val="tx1">
                        <a:lumMod val="85000"/>
                        <a:lumOff val="15000"/>
                      </a:schemeClr>
                    </a:solidFill>
                    <a:latin typeface="+mj-lt"/>
                  </a:rPr>
                  <a:t>XYZ</a:t>
                </a:r>
              </a:p>
            </p:txBody>
          </p:sp>
        </p:grpSp>
        <p:sp>
          <p:nvSpPr>
            <p:cNvPr id="29" name="TextBox 28">
              <a:extLst>
                <a:ext uri="{FF2B5EF4-FFF2-40B4-BE49-F238E27FC236}">
                  <a16:creationId xmlns:a16="http://schemas.microsoft.com/office/drawing/2014/main" id="{29CDA626-A3CF-665E-98E5-B1F7AB857C3A}"/>
                </a:ext>
              </a:extLst>
            </p:cNvPr>
            <p:cNvSpPr txBox="1"/>
            <p:nvPr/>
          </p:nvSpPr>
          <p:spPr>
            <a:xfrm>
              <a:off x="6963537" y="2583863"/>
              <a:ext cx="584078" cy="79312"/>
            </a:xfrm>
            <a:prstGeom prst="rect">
              <a:avLst/>
            </a:prstGeom>
            <a:solidFill>
              <a:schemeClr val="bg1"/>
            </a:solidFill>
          </p:spPr>
          <p:txBody>
            <a:bodyPr wrap="square" lIns="0" tIns="0" rIns="0" bIns="0" rtlCol="0">
              <a:spAutoFit/>
            </a:bodyPr>
            <a:lstStyle/>
            <a:p>
              <a:pPr algn="l"/>
              <a:r>
                <a:rPr lang="en-US" sz="700" dirty="0">
                  <a:solidFill>
                    <a:schemeClr val="bg1">
                      <a:lumMod val="50000"/>
                    </a:schemeClr>
                  </a:solidFill>
                  <a:latin typeface="+mj-lt"/>
                </a:rPr>
                <a:t>John G. Adams</a:t>
              </a:r>
            </a:p>
          </p:txBody>
        </p:sp>
      </p:gr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11</a:t>
            </a:fld>
            <a:endParaRPr lang="en-GB" dirty="0"/>
          </a:p>
        </p:txBody>
      </p:sp>
      <p:sp>
        <p:nvSpPr>
          <p:cNvPr id="5" name="Date Placeholder 1">
            <a:extLst>
              <a:ext uri="{FF2B5EF4-FFF2-40B4-BE49-F238E27FC236}">
                <a16:creationId xmlns:a16="http://schemas.microsoft.com/office/drawing/2014/main" id="{198B3DF8-1114-0E7A-C0F7-0C72384124DC}"/>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E46CD143-08EA-5908-E6C3-C599D55DA3CC}"/>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11</a:t>
            </a:fld>
            <a:endParaRPr lang="en-GB" dirty="0"/>
          </a:p>
        </p:txBody>
      </p:sp>
      <p:cxnSp>
        <p:nvCxnSpPr>
          <p:cNvPr id="11" name="Straight Connector 10">
            <a:extLst>
              <a:ext uri="{FF2B5EF4-FFF2-40B4-BE49-F238E27FC236}">
                <a16:creationId xmlns:a16="http://schemas.microsoft.com/office/drawing/2014/main" id="{D4A1CF41-F34E-7E6E-8705-56305604D7B2}"/>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AA3A47-75EA-CD86-1532-7B192CDD1399}"/>
              </a:ext>
            </a:extLst>
          </p:cNvPr>
          <p:cNvSpPr txBox="1"/>
          <p:nvPr/>
        </p:nvSpPr>
        <p:spPr>
          <a:xfrm>
            <a:off x="6238945" y="4106563"/>
            <a:ext cx="691087" cy="107722"/>
          </a:xfrm>
          <a:prstGeom prst="rect">
            <a:avLst/>
          </a:prstGeom>
          <a:solidFill>
            <a:schemeClr val="bg1"/>
          </a:solidFill>
        </p:spPr>
        <p:txBody>
          <a:bodyPr wrap="square" lIns="0" tIns="0" rIns="0" bIns="0" rtlCol="0">
            <a:spAutoFit/>
          </a:bodyPr>
          <a:lstStyle/>
          <a:p>
            <a:pPr algn="l"/>
            <a:r>
              <a:rPr lang="en-US" sz="700" dirty="0">
                <a:solidFill>
                  <a:schemeClr val="bg1">
                    <a:lumMod val="50000"/>
                  </a:schemeClr>
                </a:solidFill>
                <a:latin typeface="+mj-lt"/>
              </a:rPr>
              <a:t>John G. Adams</a:t>
            </a:r>
          </a:p>
        </p:txBody>
      </p:sp>
      <p:cxnSp>
        <p:nvCxnSpPr>
          <p:cNvPr id="34" name="Straight Arrow Connector 33">
            <a:extLst>
              <a:ext uri="{FF2B5EF4-FFF2-40B4-BE49-F238E27FC236}">
                <a16:creationId xmlns:a16="http://schemas.microsoft.com/office/drawing/2014/main" id="{5438BE86-C704-925B-1932-662D0B2955AC}"/>
              </a:ext>
            </a:extLst>
          </p:cNvPr>
          <p:cNvCxnSpPr>
            <a:cxnSpLocks/>
          </p:cNvCxnSpPr>
          <p:nvPr/>
        </p:nvCxnSpPr>
        <p:spPr>
          <a:xfrm flipV="1">
            <a:off x="5253814" y="1754116"/>
            <a:ext cx="3107805" cy="1566428"/>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43" name="Oval 42">
            <a:extLst>
              <a:ext uri="{FF2B5EF4-FFF2-40B4-BE49-F238E27FC236}">
                <a16:creationId xmlns:a16="http://schemas.microsoft.com/office/drawing/2014/main" id="{81062E6D-7B40-7B18-4F50-DDB00F9F314B}"/>
              </a:ext>
            </a:extLst>
          </p:cNvPr>
          <p:cNvSpPr/>
          <p:nvPr/>
        </p:nvSpPr>
        <p:spPr>
          <a:xfrm>
            <a:off x="6516291" y="2935825"/>
            <a:ext cx="691087" cy="258705"/>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48" name="TextBox 47">
            <a:extLst>
              <a:ext uri="{FF2B5EF4-FFF2-40B4-BE49-F238E27FC236}">
                <a16:creationId xmlns:a16="http://schemas.microsoft.com/office/drawing/2014/main" id="{69DB5DE5-BDD3-E9A4-64E5-D5E28F196ABA}"/>
              </a:ext>
            </a:extLst>
          </p:cNvPr>
          <p:cNvSpPr txBox="1"/>
          <p:nvPr/>
        </p:nvSpPr>
        <p:spPr>
          <a:xfrm>
            <a:off x="610485" y="1958779"/>
            <a:ext cx="4548233" cy="307777"/>
          </a:xfrm>
          <a:prstGeom prst="rect">
            <a:avLst/>
          </a:prstGeom>
          <a:noFill/>
        </p:spPr>
        <p:txBody>
          <a:bodyPr wrap="none" lIns="0" tIns="0" rIns="0" bIns="0" rtlCol="0">
            <a:spAutoFit/>
          </a:bodyPr>
          <a:lstStyle/>
          <a:p>
            <a:pPr algn="l"/>
            <a:r>
              <a:rPr lang="en-US" sz="2000" dirty="0">
                <a:solidFill>
                  <a:schemeClr val="bg1"/>
                </a:solidFill>
                <a:latin typeface="+mj-lt"/>
              </a:rPr>
              <a:t>You can view invoices here, and also ...</a:t>
            </a:r>
          </a:p>
        </p:txBody>
      </p:sp>
      <p:sp>
        <p:nvSpPr>
          <p:cNvPr id="7" name="Title 7">
            <a:extLst>
              <a:ext uri="{FF2B5EF4-FFF2-40B4-BE49-F238E27FC236}">
                <a16:creationId xmlns:a16="http://schemas.microsoft.com/office/drawing/2014/main" id="{CFDBF2B7-CC9E-AB5B-B406-36D3CE14FC69}"/>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5" name="Straight Connector 14">
            <a:extLst>
              <a:ext uri="{FF2B5EF4-FFF2-40B4-BE49-F238E27FC236}">
                <a16:creationId xmlns:a16="http://schemas.microsoft.com/office/drawing/2014/main" id="{6BBAA3FF-60AC-9332-FEF1-88E1E6ADC93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8E89FE6-2BA8-2759-DECC-AE4C93AE44E7}"/>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1</a:t>
            </a:r>
          </a:p>
        </p:txBody>
      </p:sp>
      <p:sp>
        <p:nvSpPr>
          <p:cNvPr id="18" name="Date Placeholder 3">
            <a:extLst>
              <a:ext uri="{FF2B5EF4-FFF2-40B4-BE49-F238E27FC236}">
                <a16:creationId xmlns:a16="http://schemas.microsoft.com/office/drawing/2014/main" id="{D94564BB-DB4B-2EDF-E806-538218B34894}"/>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2" name="Slide Number Placeholder 4">
            <a:extLst>
              <a:ext uri="{FF2B5EF4-FFF2-40B4-BE49-F238E27FC236}">
                <a16:creationId xmlns:a16="http://schemas.microsoft.com/office/drawing/2014/main" id="{9FC80928-7C9A-5786-FB9C-EC1D65CEE70C}"/>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11</a:t>
            </a:fld>
            <a:endParaRPr lang="en-US" sz="1100" dirty="0">
              <a:solidFill>
                <a:srgbClr val="FFFF00"/>
              </a:solidFill>
            </a:endParaRPr>
          </a:p>
        </p:txBody>
      </p:sp>
      <p:sp>
        <p:nvSpPr>
          <p:cNvPr id="23" name="Date Placeholder 3">
            <a:extLst>
              <a:ext uri="{FF2B5EF4-FFF2-40B4-BE49-F238E27FC236}">
                <a16:creationId xmlns:a16="http://schemas.microsoft.com/office/drawing/2014/main" id="{02444F33-B70B-91CF-08E3-F18D5DD5033B}"/>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
        <p:nvSpPr>
          <p:cNvPr id="42" name="Oval 41">
            <a:extLst>
              <a:ext uri="{FF2B5EF4-FFF2-40B4-BE49-F238E27FC236}">
                <a16:creationId xmlns:a16="http://schemas.microsoft.com/office/drawing/2014/main" id="{52EC376A-7D85-9ED2-D9F5-D7DB5539A685}"/>
              </a:ext>
            </a:extLst>
          </p:cNvPr>
          <p:cNvSpPr/>
          <p:nvPr/>
        </p:nvSpPr>
        <p:spPr>
          <a:xfrm>
            <a:off x="2379740" y="4808733"/>
            <a:ext cx="1041416" cy="384670"/>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Tree>
    <p:custDataLst>
      <p:custData r:id="rId1"/>
      <p:custData r:id="rId2"/>
      <p:tags r:id="rId3"/>
    </p:custDataLst>
    <p:extLst>
      <p:ext uri="{BB962C8B-B14F-4D97-AF65-F5344CB8AC3E}">
        <p14:creationId xmlns:p14="http://schemas.microsoft.com/office/powerpoint/2010/main" val="3332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anim calcmode="lin" valueType="num">
                                      <p:cBhvr>
                                        <p:cTn id="8" dur="2000" fill="hold"/>
                                        <p:tgtEl>
                                          <p:spTgt spid="42"/>
                                        </p:tgtEl>
                                        <p:attrNameLst>
                                          <p:attrName>ppt_w</p:attrName>
                                        </p:attrNameLst>
                                      </p:cBhvr>
                                      <p:tavLst>
                                        <p:tav tm="0" fmla="#ppt_w*sin(2.5*pi*$)">
                                          <p:val>
                                            <p:fltVal val="0"/>
                                          </p:val>
                                        </p:tav>
                                        <p:tav tm="100000">
                                          <p:val>
                                            <p:fltVal val="1"/>
                                          </p:val>
                                        </p:tav>
                                      </p:tavLst>
                                    </p:anim>
                                    <p:anim calcmode="lin" valueType="num">
                                      <p:cBhvr>
                                        <p:cTn id="9" dur="2000" fill="hold"/>
                                        <p:tgtEl>
                                          <p:spTgt spid="4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anim calcmode="lin" valueType="num">
                                      <p:cBhvr>
                                        <p:cTn id="13" dur="2000" fill="hold"/>
                                        <p:tgtEl>
                                          <p:spTgt spid="43"/>
                                        </p:tgtEl>
                                        <p:attrNameLst>
                                          <p:attrName>ppt_w</p:attrName>
                                        </p:attrNameLst>
                                      </p:cBhvr>
                                      <p:tavLst>
                                        <p:tav tm="0" fmla="#ppt_w*sin(2.5*pi*$)">
                                          <p:val>
                                            <p:fltVal val="0"/>
                                          </p:val>
                                        </p:tav>
                                        <p:tav tm="100000">
                                          <p:val>
                                            <p:fltVal val="1"/>
                                          </p:val>
                                        </p:tav>
                                      </p:tavLst>
                                    </p:anim>
                                    <p:anim calcmode="lin" valueType="num">
                                      <p:cBhvr>
                                        <p:cTn id="14" dur="2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12</a:t>
            </a:fld>
            <a:endParaRPr lang="en-GB" dirty="0"/>
          </a:p>
        </p:txBody>
      </p:sp>
      <p:sp>
        <p:nvSpPr>
          <p:cNvPr id="5" name="Date Placeholder 1">
            <a:extLst>
              <a:ext uri="{FF2B5EF4-FFF2-40B4-BE49-F238E27FC236}">
                <a16:creationId xmlns:a16="http://schemas.microsoft.com/office/drawing/2014/main" id="{198B3DF8-1114-0E7A-C0F7-0C72384124DC}"/>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E46CD143-08EA-5908-E6C3-C599D55DA3CC}"/>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12</a:t>
            </a:fld>
            <a:endParaRPr lang="en-GB" dirty="0"/>
          </a:p>
        </p:txBody>
      </p:sp>
      <p:cxnSp>
        <p:nvCxnSpPr>
          <p:cNvPr id="11" name="Straight Connector 10">
            <a:extLst>
              <a:ext uri="{FF2B5EF4-FFF2-40B4-BE49-F238E27FC236}">
                <a16:creationId xmlns:a16="http://schemas.microsoft.com/office/drawing/2014/main" id="{D4A1CF41-F34E-7E6E-8705-56305604D7B2}"/>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F7C34A-4A02-E5F8-562F-A1285BD6D988}"/>
              </a:ext>
            </a:extLst>
          </p:cNvPr>
          <p:cNvSpPr txBox="1"/>
          <p:nvPr/>
        </p:nvSpPr>
        <p:spPr>
          <a:xfrm>
            <a:off x="481432" y="2127427"/>
            <a:ext cx="2561754" cy="3816429"/>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en-US" sz="2200" dirty="0"/>
              <a:t>PI’s rolling up to a BA appear on the PI Listing </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en-US" sz="2200" dirty="0"/>
              <a:t>Select the PI invoice you want to review by clicking on “Invoices”</a:t>
            </a:r>
          </a:p>
          <a:p>
            <a:endParaRPr lang="en-US" sz="2200" dirty="0"/>
          </a:p>
        </p:txBody>
      </p:sp>
      <p:sp>
        <p:nvSpPr>
          <p:cNvPr id="19" name="TextBox 18">
            <a:extLst>
              <a:ext uri="{FF2B5EF4-FFF2-40B4-BE49-F238E27FC236}">
                <a16:creationId xmlns:a16="http://schemas.microsoft.com/office/drawing/2014/main" id="{07817AAF-FC35-AAB3-F9E8-40FEBE17A935}"/>
              </a:ext>
            </a:extLst>
          </p:cNvPr>
          <p:cNvSpPr txBox="1"/>
          <p:nvPr/>
        </p:nvSpPr>
        <p:spPr>
          <a:xfrm>
            <a:off x="3234372" y="1702933"/>
            <a:ext cx="1130118" cy="246221"/>
          </a:xfrm>
          <a:prstGeom prst="rect">
            <a:avLst/>
          </a:prstGeom>
          <a:noFill/>
        </p:spPr>
        <p:txBody>
          <a:bodyPr wrap="none" lIns="0" tIns="0" rIns="0" bIns="0" rtlCol="0">
            <a:spAutoFit/>
          </a:bodyPr>
          <a:lstStyle/>
          <a:p>
            <a:pPr algn="l"/>
            <a:r>
              <a:rPr lang="en-US" sz="1600" i="1" dirty="0">
                <a:solidFill>
                  <a:schemeClr val="accent2">
                    <a:lumMod val="20000"/>
                    <a:lumOff val="80000"/>
                  </a:schemeClr>
                </a:solidFill>
                <a:latin typeface="+mj-lt"/>
              </a:rPr>
              <a:t>for example:</a:t>
            </a:r>
          </a:p>
        </p:txBody>
      </p:sp>
      <p:pic>
        <p:nvPicPr>
          <p:cNvPr id="27" name="Picture 26">
            <a:extLst>
              <a:ext uri="{FF2B5EF4-FFF2-40B4-BE49-F238E27FC236}">
                <a16:creationId xmlns:a16="http://schemas.microsoft.com/office/drawing/2014/main" id="{0BFAD070-BE96-260D-EFF9-6472196F554B}"/>
              </a:ext>
            </a:extLst>
          </p:cNvPr>
          <p:cNvPicPr>
            <a:picLocks noChangeAspect="1"/>
          </p:cNvPicPr>
          <p:nvPr/>
        </p:nvPicPr>
        <p:blipFill>
          <a:blip r:embed="rId6"/>
          <a:stretch>
            <a:fillRect/>
          </a:stretch>
        </p:blipFill>
        <p:spPr>
          <a:xfrm>
            <a:off x="3234372" y="1967147"/>
            <a:ext cx="8652827" cy="4136991"/>
          </a:xfrm>
          <a:prstGeom prst="rect">
            <a:avLst/>
          </a:prstGeom>
          <a:ln w="28575">
            <a:solidFill>
              <a:srgbClr val="990000"/>
            </a:solidFill>
          </a:ln>
        </p:spPr>
      </p:pic>
      <p:sp>
        <p:nvSpPr>
          <p:cNvPr id="7" name="TextBox 6">
            <a:extLst>
              <a:ext uri="{FF2B5EF4-FFF2-40B4-BE49-F238E27FC236}">
                <a16:creationId xmlns:a16="http://schemas.microsoft.com/office/drawing/2014/main" id="{1AF8106C-DB18-014B-46CE-E6D9D3D21CD4}"/>
              </a:ext>
            </a:extLst>
          </p:cNvPr>
          <p:cNvSpPr txBox="1"/>
          <p:nvPr/>
        </p:nvSpPr>
        <p:spPr>
          <a:xfrm>
            <a:off x="568921" y="1419228"/>
            <a:ext cx="839974" cy="307777"/>
          </a:xfrm>
          <a:prstGeom prst="rect">
            <a:avLst/>
          </a:prstGeom>
          <a:noFill/>
        </p:spPr>
        <p:txBody>
          <a:bodyPr wrap="none" lIns="0" tIns="0" rIns="0" bIns="0" rtlCol="0">
            <a:spAutoFit/>
          </a:bodyPr>
          <a:lstStyle/>
          <a:p>
            <a:pPr algn="l"/>
            <a:r>
              <a:rPr lang="en-US" sz="2000" dirty="0">
                <a:solidFill>
                  <a:schemeClr val="bg1"/>
                </a:solidFill>
                <a:latin typeface="+mj-lt"/>
              </a:rPr>
              <a:t>… here</a:t>
            </a:r>
          </a:p>
        </p:txBody>
      </p:sp>
      <p:sp>
        <p:nvSpPr>
          <p:cNvPr id="9" name="Arrow: Right 8">
            <a:extLst>
              <a:ext uri="{FF2B5EF4-FFF2-40B4-BE49-F238E27FC236}">
                <a16:creationId xmlns:a16="http://schemas.microsoft.com/office/drawing/2014/main" id="{4F367E62-88A6-D596-1964-C1F898DBC977}"/>
              </a:ext>
            </a:extLst>
          </p:cNvPr>
          <p:cNvSpPr/>
          <p:nvPr/>
        </p:nvSpPr>
        <p:spPr>
          <a:xfrm rot="5400000">
            <a:off x="11111458" y="2803656"/>
            <a:ext cx="745607" cy="265176"/>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rot lat="0" lon="1800000" rev="0"/>
              </a:camera>
              <a:lightRig rig="threePt" dir="t"/>
            </a:scene3d>
          </a:bodyPr>
          <a:lstStyle/>
          <a:p>
            <a:pPr algn="ctr"/>
            <a:endParaRPr lang="en-US" dirty="0">
              <a:solidFill>
                <a:schemeClr val="bg1"/>
              </a:solidFill>
            </a:endParaRPr>
          </a:p>
        </p:txBody>
      </p:sp>
      <p:sp>
        <p:nvSpPr>
          <p:cNvPr id="10" name="Oval 9">
            <a:extLst>
              <a:ext uri="{FF2B5EF4-FFF2-40B4-BE49-F238E27FC236}">
                <a16:creationId xmlns:a16="http://schemas.microsoft.com/office/drawing/2014/main" id="{7794E75B-9B38-948A-38C2-B3874DB127BB}"/>
              </a:ext>
            </a:extLst>
          </p:cNvPr>
          <p:cNvSpPr/>
          <p:nvPr/>
        </p:nvSpPr>
        <p:spPr>
          <a:xfrm>
            <a:off x="11209629" y="4027685"/>
            <a:ext cx="500939" cy="266184"/>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12" name="Title 7">
            <a:extLst>
              <a:ext uri="{FF2B5EF4-FFF2-40B4-BE49-F238E27FC236}">
                <a16:creationId xmlns:a16="http://schemas.microsoft.com/office/drawing/2014/main" id="{AF3BE9F5-693A-6426-376E-15471212A44B}"/>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3" name="Straight Connector 12">
            <a:extLst>
              <a:ext uri="{FF2B5EF4-FFF2-40B4-BE49-F238E27FC236}">
                <a16:creationId xmlns:a16="http://schemas.microsoft.com/office/drawing/2014/main" id="{7C6C2BC0-7B57-536A-92D7-1C0C4B666213}"/>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C2262D-82B9-98EA-2F7C-4B54951333E3}"/>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2</a:t>
            </a:r>
          </a:p>
        </p:txBody>
      </p:sp>
      <p:sp>
        <p:nvSpPr>
          <p:cNvPr id="18" name="Date Placeholder 3">
            <a:extLst>
              <a:ext uri="{FF2B5EF4-FFF2-40B4-BE49-F238E27FC236}">
                <a16:creationId xmlns:a16="http://schemas.microsoft.com/office/drawing/2014/main" id="{EC13F9CB-8358-9CE9-9B03-E959F1818981}"/>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2" name="Slide Number Placeholder 4">
            <a:extLst>
              <a:ext uri="{FF2B5EF4-FFF2-40B4-BE49-F238E27FC236}">
                <a16:creationId xmlns:a16="http://schemas.microsoft.com/office/drawing/2014/main" id="{727A1DD6-6786-F3DD-F7CD-36C799ADD81B}"/>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12</a:t>
            </a:fld>
            <a:endParaRPr lang="en-US" sz="1100" dirty="0">
              <a:solidFill>
                <a:srgbClr val="FFFF00"/>
              </a:solidFill>
            </a:endParaRPr>
          </a:p>
        </p:txBody>
      </p:sp>
      <p:sp>
        <p:nvSpPr>
          <p:cNvPr id="23" name="Date Placeholder 3">
            <a:extLst>
              <a:ext uri="{FF2B5EF4-FFF2-40B4-BE49-F238E27FC236}">
                <a16:creationId xmlns:a16="http://schemas.microsoft.com/office/drawing/2014/main" id="{31AD137A-7CAB-E0E8-750F-79729097FBD1}"/>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1672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ppt_w</p:attrName>
                                        </p:attrNameLst>
                                      </p:cBhvr>
                                      <p:tavLst>
                                        <p:tav tm="0" fmla="#ppt_w*sin(2.5*pi*$)">
                                          <p:val>
                                            <p:fltVal val="0"/>
                                          </p:val>
                                        </p:tav>
                                        <p:tav tm="100000">
                                          <p:val>
                                            <p:fltVal val="1"/>
                                          </p:val>
                                        </p:tav>
                                      </p:tavLst>
                                    </p:anim>
                                    <p:anim calcmode="lin" valueType="num">
                                      <p:cBhvr>
                                        <p:cTn id="1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13</a:t>
            </a:fld>
            <a:endParaRPr lang="en-GB" dirty="0"/>
          </a:p>
        </p:txBody>
      </p:sp>
      <p:cxnSp>
        <p:nvCxnSpPr>
          <p:cNvPr id="9" name="Straight Connector 8">
            <a:extLst>
              <a:ext uri="{FF2B5EF4-FFF2-40B4-BE49-F238E27FC236}">
                <a16:creationId xmlns:a16="http://schemas.microsoft.com/office/drawing/2014/main" id="{A6DC9774-4690-1924-1132-B47DC59F8147}"/>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730FE6-9887-F854-C8D7-4083B27D5353}"/>
              </a:ext>
            </a:extLst>
          </p:cNvPr>
          <p:cNvSpPr txBox="1"/>
          <p:nvPr/>
        </p:nvSpPr>
        <p:spPr>
          <a:xfrm>
            <a:off x="447260" y="1877144"/>
            <a:ext cx="2517235" cy="3539430"/>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r>
              <a:rPr lang="en-US" sz="2000" dirty="0"/>
              <a:t>View all billing for a specific PI</a:t>
            </a:r>
            <a:endParaRPr lang="en-US" sz="1100" dirty="0"/>
          </a:p>
          <a:p>
            <a:pPr marL="342900" indent="-342900">
              <a:buFont typeface="Wingdings" panose="05000000000000000000" pitchFamily="2" charset="2"/>
              <a:buChar char="Ø"/>
            </a:pPr>
            <a:endParaRPr lang="en-US" sz="1100" dirty="0"/>
          </a:p>
          <a:p>
            <a:pPr marL="342900" indent="-342900">
              <a:buFont typeface="Wingdings" panose="05000000000000000000" pitchFamily="2" charset="2"/>
              <a:buChar char="Ø"/>
            </a:pPr>
            <a:r>
              <a:rPr lang="en-US" sz="2000" dirty="0"/>
              <a:t>Click on the month to view detailed invoices for CO</a:t>
            </a:r>
            <a:r>
              <a:rPr lang="en-US" sz="2000" baseline="-25000" dirty="0"/>
              <a:t>2</a:t>
            </a:r>
            <a:r>
              <a:rPr lang="en-US" sz="2000" dirty="0"/>
              <a:t> &amp; glasswash</a:t>
            </a:r>
            <a:endParaRPr lang="en-US" sz="1100" dirty="0"/>
          </a:p>
          <a:p>
            <a:pPr marL="342900" indent="-342900">
              <a:buFont typeface="Wingdings" panose="05000000000000000000" pitchFamily="2" charset="2"/>
              <a:buChar char="Ø"/>
            </a:pPr>
            <a:endParaRPr lang="en-US" sz="1100" dirty="0"/>
          </a:p>
          <a:p>
            <a:pPr marL="342900" indent="-342900">
              <a:buFont typeface="Wingdings" panose="05000000000000000000" pitchFamily="2" charset="2"/>
              <a:buChar char="Ø"/>
            </a:pPr>
            <a:r>
              <a:rPr lang="en-US" sz="2000" dirty="0"/>
              <a:t>You can also download the invoice </a:t>
            </a:r>
          </a:p>
        </p:txBody>
      </p:sp>
      <p:grpSp>
        <p:nvGrpSpPr>
          <p:cNvPr id="32" name="Group 31">
            <a:extLst>
              <a:ext uri="{FF2B5EF4-FFF2-40B4-BE49-F238E27FC236}">
                <a16:creationId xmlns:a16="http://schemas.microsoft.com/office/drawing/2014/main" id="{F849E243-8FF4-E736-82EA-1DE1B30AA397}"/>
              </a:ext>
            </a:extLst>
          </p:cNvPr>
          <p:cNvGrpSpPr/>
          <p:nvPr/>
        </p:nvGrpSpPr>
        <p:grpSpPr>
          <a:xfrm>
            <a:off x="3181350" y="1914664"/>
            <a:ext cx="8705849" cy="3464390"/>
            <a:chOff x="3181350" y="1623918"/>
            <a:chExt cx="8705849" cy="3464390"/>
          </a:xfrm>
        </p:grpSpPr>
        <p:grpSp>
          <p:nvGrpSpPr>
            <p:cNvPr id="25" name="Group 24">
              <a:extLst>
                <a:ext uri="{FF2B5EF4-FFF2-40B4-BE49-F238E27FC236}">
                  <a16:creationId xmlns:a16="http://schemas.microsoft.com/office/drawing/2014/main" id="{A944037A-5205-5ACE-722D-1670CBC7DC65}"/>
                </a:ext>
              </a:extLst>
            </p:cNvPr>
            <p:cNvGrpSpPr/>
            <p:nvPr/>
          </p:nvGrpSpPr>
          <p:grpSpPr>
            <a:xfrm>
              <a:off x="3181350" y="1623918"/>
              <a:ext cx="8705849" cy="3464390"/>
              <a:chOff x="3181350" y="1784549"/>
              <a:chExt cx="8705849" cy="3464390"/>
            </a:xfrm>
          </p:grpSpPr>
          <p:pic>
            <p:nvPicPr>
              <p:cNvPr id="21" name="Picture 20" descr="A screenshot of a computer&#10;&#10;Description automatically generated">
                <a:extLst>
                  <a:ext uri="{FF2B5EF4-FFF2-40B4-BE49-F238E27FC236}">
                    <a16:creationId xmlns:a16="http://schemas.microsoft.com/office/drawing/2014/main" id="{E4C38696-7E6A-047F-6ACE-D62D34E84A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350" y="1784549"/>
                <a:ext cx="8705849" cy="3464390"/>
              </a:xfrm>
              <a:prstGeom prst="rect">
                <a:avLst/>
              </a:prstGeom>
              <a:ln w="28575">
                <a:solidFill>
                  <a:srgbClr val="990000"/>
                </a:solidFill>
              </a:ln>
            </p:spPr>
          </p:pic>
          <p:sp>
            <p:nvSpPr>
              <p:cNvPr id="23" name="Rectangle 22">
                <a:extLst>
                  <a:ext uri="{FF2B5EF4-FFF2-40B4-BE49-F238E27FC236}">
                    <a16:creationId xmlns:a16="http://schemas.microsoft.com/office/drawing/2014/main" id="{3CC97548-91E3-631E-FFA9-62F8BC76AC7E}"/>
                  </a:ext>
                </a:extLst>
              </p:cNvPr>
              <p:cNvSpPr/>
              <p:nvPr/>
            </p:nvSpPr>
            <p:spPr>
              <a:xfrm>
                <a:off x="4772025" y="2724150"/>
                <a:ext cx="914400"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900" dirty="0">
                    <a:solidFill>
                      <a:schemeClr val="bg1">
                        <a:lumMod val="50000"/>
                      </a:schemeClr>
                    </a:solidFill>
                    <a:latin typeface="+mj-lt"/>
                  </a:rPr>
                  <a:t>John G Adams</a:t>
                </a:r>
                <a:endParaRPr lang="en-US" sz="900" dirty="0">
                  <a:latin typeface="+mj-lt"/>
                </a:endParaRPr>
              </a:p>
            </p:txBody>
          </p:sp>
        </p:grpSp>
        <p:sp>
          <p:nvSpPr>
            <p:cNvPr id="30" name="Oval 29">
              <a:extLst>
                <a:ext uri="{FF2B5EF4-FFF2-40B4-BE49-F238E27FC236}">
                  <a16:creationId xmlns:a16="http://schemas.microsoft.com/office/drawing/2014/main" id="{76682505-E3E4-1105-EB88-F5AFC3EFF8B8}"/>
                </a:ext>
              </a:extLst>
            </p:cNvPr>
            <p:cNvSpPr/>
            <p:nvPr/>
          </p:nvSpPr>
          <p:spPr>
            <a:xfrm>
              <a:off x="3855838" y="2845452"/>
              <a:ext cx="1078111" cy="292802"/>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grpSp>
      <p:sp>
        <p:nvSpPr>
          <p:cNvPr id="7" name="Title 7">
            <a:extLst>
              <a:ext uri="{FF2B5EF4-FFF2-40B4-BE49-F238E27FC236}">
                <a16:creationId xmlns:a16="http://schemas.microsoft.com/office/drawing/2014/main" id="{E2A616C5-0D2E-212C-946D-AA3F90CC2264}"/>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8" name="Straight Connector 7">
            <a:extLst>
              <a:ext uri="{FF2B5EF4-FFF2-40B4-BE49-F238E27FC236}">
                <a16:creationId xmlns:a16="http://schemas.microsoft.com/office/drawing/2014/main" id="{4D77D0AF-FF61-0D78-79CF-3C7ADA816F64}"/>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9B07ED-0131-E4E1-FC0D-150263A38D35}"/>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3</a:t>
            </a:r>
          </a:p>
        </p:txBody>
      </p:sp>
      <p:sp>
        <p:nvSpPr>
          <p:cNvPr id="14" name="Date Placeholder 3">
            <a:extLst>
              <a:ext uri="{FF2B5EF4-FFF2-40B4-BE49-F238E27FC236}">
                <a16:creationId xmlns:a16="http://schemas.microsoft.com/office/drawing/2014/main" id="{A323F6DD-C630-7C33-5309-79453E0F2272}"/>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5" name="Slide Number Placeholder 4">
            <a:extLst>
              <a:ext uri="{FF2B5EF4-FFF2-40B4-BE49-F238E27FC236}">
                <a16:creationId xmlns:a16="http://schemas.microsoft.com/office/drawing/2014/main" id="{BD0E4C7E-A37F-6A83-E3C2-180A24031C78}"/>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13</a:t>
            </a:fld>
            <a:endParaRPr lang="en-US" sz="1100" dirty="0">
              <a:solidFill>
                <a:srgbClr val="FFFF00"/>
              </a:solidFill>
            </a:endParaRPr>
          </a:p>
        </p:txBody>
      </p:sp>
      <p:sp>
        <p:nvSpPr>
          <p:cNvPr id="16" name="Date Placeholder 3">
            <a:extLst>
              <a:ext uri="{FF2B5EF4-FFF2-40B4-BE49-F238E27FC236}">
                <a16:creationId xmlns:a16="http://schemas.microsoft.com/office/drawing/2014/main" id="{3D9F7522-7EDB-A06E-A2AC-D76E4CA1BBC8}"/>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3139310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14</a:t>
            </a:fld>
            <a:endParaRPr lang="en-GB" dirty="0"/>
          </a:p>
        </p:txBody>
      </p:sp>
      <p:cxnSp>
        <p:nvCxnSpPr>
          <p:cNvPr id="9" name="Straight Connector 8">
            <a:extLst>
              <a:ext uri="{FF2B5EF4-FFF2-40B4-BE49-F238E27FC236}">
                <a16:creationId xmlns:a16="http://schemas.microsoft.com/office/drawing/2014/main" id="{A6DC9774-4690-1924-1132-B47DC59F8147}"/>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730FE6-9887-F854-C8D7-4083B27D5353}"/>
              </a:ext>
            </a:extLst>
          </p:cNvPr>
          <p:cNvSpPr txBox="1"/>
          <p:nvPr/>
        </p:nvSpPr>
        <p:spPr>
          <a:xfrm>
            <a:off x="447260" y="1877144"/>
            <a:ext cx="2517235" cy="3539430"/>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r>
              <a:rPr lang="en-US" sz="2000" dirty="0"/>
              <a:t>View all billing for a specific PI</a:t>
            </a:r>
            <a:endParaRPr lang="en-US" sz="1100" dirty="0"/>
          </a:p>
          <a:p>
            <a:pPr marL="342900" indent="-342900">
              <a:buFont typeface="Wingdings" panose="05000000000000000000" pitchFamily="2" charset="2"/>
              <a:buChar char="Ø"/>
            </a:pPr>
            <a:endParaRPr lang="en-US" sz="1100" dirty="0"/>
          </a:p>
          <a:p>
            <a:pPr marL="342900" indent="-342900">
              <a:buFont typeface="Wingdings" panose="05000000000000000000" pitchFamily="2" charset="2"/>
              <a:buChar char="Ø"/>
            </a:pPr>
            <a:r>
              <a:rPr lang="en-US" sz="2000" dirty="0"/>
              <a:t>Click on the month to view detailed invoices for CO</a:t>
            </a:r>
            <a:r>
              <a:rPr lang="en-US" sz="2000" baseline="-25000" dirty="0"/>
              <a:t>2</a:t>
            </a:r>
            <a:r>
              <a:rPr lang="en-US" sz="2000" dirty="0"/>
              <a:t> &amp; glasswash</a:t>
            </a:r>
            <a:endParaRPr lang="en-US" sz="1100" dirty="0"/>
          </a:p>
          <a:p>
            <a:pPr marL="342900" indent="-342900">
              <a:buFont typeface="Wingdings" panose="05000000000000000000" pitchFamily="2" charset="2"/>
              <a:buChar char="Ø"/>
            </a:pPr>
            <a:endParaRPr lang="en-US" sz="1100" dirty="0"/>
          </a:p>
          <a:p>
            <a:pPr marL="342900" indent="-342900">
              <a:buFont typeface="Wingdings" panose="05000000000000000000" pitchFamily="2" charset="2"/>
              <a:buChar char="Ø"/>
            </a:pPr>
            <a:r>
              <a:rPr lang="en-US" sz="2000" dirty="0"/>
              <a:t>You can also download the invoice </a:t>
            </a:r>
          </a:p>
        </p:txBody>
      </p:sp>
      <p:grpSp>
        <p:nvGrpSpPr>
          <p:cNvPr id="32" name="Group 31">
            <a:extLst>
              <a:ext uri="{FF2B5EF4-FFF2-40B4-BE49-F238E27FC236}">
                <a16:creationId xmlns:a16="http://schemas.microsoft.com/office/drawing/2014/main" id="{F849E243-8FF4-E736-82EA-1DE1B30AA397}"/>
              </a:ext>
            </a:extLst>
          </p:cNvPr>
          <p:cNvGrpSpPr/>
          <p:nvPr/>
        </p:nvGrpSpPr>
        <p:grpSpPr>
          <a:xfrm>
            <a:off x="3181350" y="1914664"/>
            <a:ext cx="8705849" cy="3464390"/>
            <a:chOff x="3181350" y="1623918"/>
            <a:chExt cx="8705849" cy="3464390"/>
          </a:xfrm>
        </p:grpSpPr>
        <p:grpSp>
          <p:nvGrpSpPr>
            <p:cNvPr id="25" name="Group 24">
              <a:extLst>
                <a:ext uri="{FF2B5EF4-FFF2-40B4-BE49-F238E27FC236}">
                  <a16:creationId xmlns:a16="http://schemas.microsoft.com/office/drawing/2014/main" id="{A944037A-5205-5ACE-722D-1670CBC7DC65}"/>
                </a:ext>
              </a:extLst>
            </p:cNvPr>
            <p:cNvGrpSpPr/>
            <p:nvPr/>
          </p:nvGrpSpPr>
          <p:grpSpPr>
            <a:xfrm>
              <a:off x="3181350" y="1623918"/>
              <a:ext cx="8705849" cy="3464390"/>
              <a:chOff x="3181350" y="1784549"/>
              <a:chExt cx="8705849" cy="3464390"/>
            </a:xfrm>
          </p:grpSpPr>
          <p:pic>
            <p:nvPicPr>
              <p:cNvPr id="21" name="Picture 20" descr="A screenshot of a computer&#10;&#10;Description automatically generated">
                <a:extLst>
                  <a:ext uri="{FF2B5EF4-FFF2-40B4-BE49-F238E27FC236}">
                    <a16:creationId xmlns:a16="http://schemas.microsoft.com/office/drawing/2014/main" id="{E4C38696-7E6A-047F-6ACE-D62D34E84A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350" y="1784549"/>
                <a:ext cx="8705849" cy="3464390"/>
              </a:xfrm>
              <a:prstGeom prst="rect">
                <a:avLst/>
              </a:prstGeom>
              <a:ln w="28575">
                <a:solidFill>
                  <a:srgbClr val="990000"/>
                </a:solidFill>
              </a:ln>
            </p:spPr>
          </p:pic>
          <p:sp>
            <p:nvSpPr>
              <p:cNvPr id="23" name="Rectangle 22">
                <a:extLst>
                  <a:ext uri="{FF2B5EF4-FFF2-40B4-BE49-F238E27FC236}">
                    <a16:creationId xmlns:a16="http://schemas.microsoft.com/office/drawing/2014/main" id="{3CC97548-91E3-631E-FFA9-62F8BC76AC7E}"/>
                  </a:ext>
                </a:extLst>
              </p:cNvPr>
              <p:cNvSpPr/>
              <p:nvPr/>
            </p:nvSpPr>
            <p:spPr>
              <a:xfrm>
                <a:off x="4772025" y="2724150"/>
                <a:ext cx="914400" cy="238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900" dirty="0">
                    <a:solidFill>
                      <a:schemeClr val="bg1">
                        <a:lumMod val="50000"/>
                      </a:schemeClr>
                    </a:solidFill>
                    <a:latin typeface="+mj-lt"/>
                  </a:rPr>
                  <a:t>John G Adams</a:t>
                </a:r>
                <a:endParaRPr lang="en-US" sz="900" dirty="0">
                  <a:latin typeface="+mj-lt"/>
                </a:endParaRPr>
              </a:p>
            </p:txBody>
          </p:sp>
        </p:grpSp>
        <p:sp>
          <p:nvSpPr>
            <p:cNvPr id="29" name="Speech Bubble: Rectangle with Corners Rounded 28">
              <a:extLst>
                <a:ext uri="{FF2B5EF4-FFF2-40B4-BE49-F238E27FC236}">
                  <a16:creationId xmlns:a16="http://schemas.microsoft.com/office/drawing/2014/main" id="{EB90F519-99DC-82BF-F76E-D1815B6B0A20}"/>
                </a:ext>
              </a:extLst>
            </p:cNvPr>
            <p:cNvSpPr/>
            <p:nvPr/>
          </p:nvSpPr>
          <p:spPr>
            <a:xfrm>
              <a:off x="9212761" y="2822713"/>
              <a:ext cx="2469844" cy="533400"/>
            </a:xfrm>
            <a:prstGeom prst="wedgeRoundRectCallout">
              <a:avLst>
                <a:gd name="adj1" fmla="val -66296"/>
                <a:gd name="adj2" fmla="val 272043"/>
                <a:gd name="adj3" fmla="val 16667"/>
              </a:avLst>
            </a:prstGeom>
            <a:solidFill>
              <a:srgbClr val="9EC3E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View detailed invoice for a specific month</a:t>
              </a:r>
            </a:p>
          </p:txBody>
        </p:sp>
        <p:sp>
          <p:nvSpPr>
            <p:cNvPr id="30" name="Oval 29">
              <a:extLst>
                <a:ext uri="{FF2B5EF4-FFF2-40B4-BE49-F238E27FC236}">
                  <a16:creationId xmlns:a16="http://schemas.microsoft.com/office/drawing/2014/main" id="{76682505-E3E4-1105-EB88-F5AFC3EFF8B8}"/>
                </a:ext>
              </a:extLst>
            </p:cNvPr>
            <p:cNvSpPr/>
            <p:nvPr/>
          </p:nvSpPr>
          <p:spPr>
            <a:xfrm>
              <a:off x="8111878" y="4430240"/>
              <a:ext cx="666750" cy="292802"/>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grpSp>
      <p:sp>
        <p:nvSpPr>
          <p:cNvPr id="7" name="Title 7">
            <a:extLst>
              <a:ext uri="{FF2B5EF4-FFF2-40B4-BE49-F238E27FC236}">
                <a16:creationId xmlns:a16="http://schemas.microsoft.com/office/drawing/2014/main" id="{E2A616C5-0D2E-212C-946D-AA3F90CC2264}"/>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8" name="Straight Connector 7">
            <a:extLst>
              <a:ext uri="{FF2B5EF4-FFF2-40B4-BE49-F238E27FC236}">
                <a16:creationId xmlns:a16="http://schemas.microsoft.com/office/drawing/2014/main" id="{4D77D0AF-FF61-0D78-79CF-3C7ADA816F64}"/>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39B07ED-0131-E4E1-FC0D-150263A38D35}"/>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4</a:t>
            </a:r>
          </a:p>
        </p:txBody>
      </p:sp>
      <p:sp>
        <p:nvSpPr>
          <p:cNvPr id="14" name="Date Placeholder 3">
            <a:extLst>
              <a:ext uri="{FF2B5EF4-FFF2-40B4-BE49-F238E27FC236}">
                <a16:creationId xmlns:a16="http://schemas.microsoft.com/office/drawing/2014/main" id="{A323F6DD-C630-7C33-5309-79453E0F2272}"/>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5" name="Slide Number Placeholder 4">
            <a:extLst>
              <a:ext uri="{FF2B5EF4-FFF2-40B4-BE49-F238E27FC236}">
                <a16:creationId xmlns:a16="http://schemas.microsoft.com/office/drawing/2014/main" id="{BD0E4C7E-A37F-6A83-E3C2-180A24031C78}"/>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14</a:t>
            </a:fld>
            <a:endParaRPr lang="en-US" sz="1100" dirty="0">
              <a:solidFill>
                <a:srgbClr val="FFFF00"/>
              </a:solidFill>
            </a:endParaRPr>
          </a:p>
        </p:txBody>
      </p:sp>
      <p:sp>
        <p:nvSpPr>
          <p:cNvPr id="16" name="Date Placeholder 3">
            <a:extLst>
              <a:ext uri="{FF2B5EF4-FFF2-40B4-BE49-F238E27FC236}">
                <a16:creationId xmlns:a16="http://schemas.microsoft.com/office/drawing/2014/main" id="{3D9F7522-7EDB-A06E-A2AC-D76E4CA1BBC8}"/>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27196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15</a:t>
            </a:fld>
            <a:endParaRPr lang="en-GB" dirty="0"/>
          </a:p>
        </p:txBody>
      </p:sp>
      <p:grpSp>
        <p:nvGrpSpPr>
          <p:cNvPr id="11" name="Group 10">
            <a:extLst>
              <a:ext uri="{FF2B5EF4-FFF2-40B4-BE49-F238E27FC236}">
                <a16:creationId xmlns:a16="http://schemas.microsoft.com/office/drawing/2014/main" id="{7C6DF85B-EF1B-92B7-096E-5DF29B77F585}"/>
              </a:ext>
            </a:extLst>
          </p:cNvPr>
          <p:cNvGrpSpPr/>
          <p:nvPr/>
        </p:nvGrpSpPr>
        <p:grpSpPr>
          <a:xfrm>
            <a:off x="1533524" y="1384935"/>
            <a:ext cx="8896351" cy="4865829"/>
            <a:chOff x="-1" y="213849"/>
            <a:chExt cx="10144126" cy="5654651"/>
          </a:xfrm>
        </p:grpSpPr>
        <p:grpSp>
          <p:nvGrpSpPr>
            <p:cNvPr id="15" name="Group 14">
              <a:extLst>
                <a:ext uri="{FF2B5EF4-FFF2-40B4-BE49-F238E27FC236}">
                  <a16:creationId xmlns:a16="http://schemas.microsoft.com/office/drawing/2014/main" id="{95F4FF0B-C940-CDD8-3D1F-1B7C8CD3FE7E}"/>
                </a:ext>
              </a:extLst>
            </p:cNvPr>
            <p:cNvGrpSpPr/>
            <p:nvPr/>
          </p:nvGrpSpPr>
          <p:grpSpPr>
            <a:xfrm>
              <a:off x="-1" y="213849"/>
              <a:ext cx="10144126" cy="5654651"/>
              <a:chOff x="-943922" y="2403117"/>
              <a:chExt cx="11150600" cy="5873750"/>
            </a:xfrm>
          </p:grpSpPr>
          <p:pic>
            <p:nvPicPr>
              <p:cNvPr id="22" name="Picture 21">
                <a:extLst>
                  <a:ext uri="{FF2B5EF4-FFF2-40B4-BE49-F238E27FC236}">
                    <a16:creationId xmlns:a16="http://schemas.microsoft.com/office/drawing/2014/main" id="{A865C97F-A170-A89B-5185-AC89BDEDDD93}"/>
                  </a:ext>
                </a:extLst>
              </p:cNvPr>
              <p:cNvPicPr>
                <a:picLocks noChangeAspect="1"/>
              </p:cNvPicPr>
              <p:nvPr/>
            </p:nvPicPr>
            <p:blipFill rotWithShape="1">
              <a:blip r:embed="rId6"/>
              <a:srcRect t="9314" r="8542"/>
              <a:stretch/>
            </p:blipFill>
            <p:spPr>
              <a:xfrm>
                <a:off x="-943922" y="2403117"/>
                <a:ext cx="11150600" cy="5873750"/>
              </a:xfrm>
              <a:prstGeom prst="rect">
                <a:avLst/>
              </a:prstGeom>
              <a:ln w="25400">
                <a:solidFill>
                  <a:srgbClr val="990000"/>
                </a:solidFill>
              </a:ln>
            </p:spPr>
          </p:pic>
          <p:sp>
            <p:nvSpPr>
              <p:cNvPr id="23" name="TextBox 22">
                <a:extLst>
                  <a:ext uri="{FF2B5EF4-FFF2-40B4-BE49-F238E27FC236}">
                    <a16:creationId xmlns:a16="http://schemas.microsoft.com/office/drawing/2014/main" id="{EB69782A-2427-DBF4-07D6-7024A2E6158F}"/>
                  </a:ext>
                </a:extLst>
              </p:cNvPr>
              <p:cNvSpPr txBox="1"/>
              <p:nvPr/>
            </p:nvSpPr>
            <p:spPr>
              <a:xfrm>
                <a:off x="809342" y="3579771"/>
                <a:ext cx="949745" cy="175836"/>
              </a:xfrm>
              <a:prstGeom prst="rect">
                <a:avLst/>
              </a:prstGeom>
              <a:solidFill>
                <a:schemeClr val="bg1"/>
              </a:solidFill>
              <a:ln w="25400">
                <a:noFill/>
              </a:ln>
            </p:spPr>
            <p:txBody>
              <a:bodyPr wrap="none" lIns="0" tIns="0" rIns="0" bIns="0" rtlCol="0">
                <a:spAutoFit/>
              </a:bodyPr>
              <a:lstStyle/>
              <a:p>
                <a:pPr algn="l"/>
                <a:r>
                  <a:rPr lang="en-US" sz="1100" b="1" dirty="0">
                    <a:solidFill>
                      <a:schemeClr val="accent1"/>
                    </a:solidFill>
                    <a:latin typeface="Calibri" panose="020F0502020204030204" pitchFamily="34" charset="0"/>
                    <a:ea typeface="Calibri" panose="020F0502020204030204" pitchFamily="34" charset="0"/>
                    <a:cs typeface="Calibri" panose="020F0502020204030204" pitchFamily="34" charset="0"/>
                  </a:rPr>
                  <a:t>Franklin Pierce</a:t>
                </a:r>
              </a:p>
            </p:txBody>
          </p:sp>
          <p:sp>
            <p:nvSpPr>
              <p:cNvPr id="24" name="Rectangle 23">
                <a:extLst>
                  <a:ext uri="{FF2B5EF4-FFF2-40B4-BE49-F238E27FC236}">
                    <a16:creationId xmlns:a16="http://schemas.microsoft.com/office/drawing/2014/main" id="{C5A31FDD-1E19-84DC-D086-E0250611D35C}"/>
                  </a:ext>
                </a:extLst>
              </p:cNvPr>
              <p:cNvSpPr/>
              <p:nvPr/>
            </p:nvSpPr>
            <p:spPr>
              <a:xfrm>
                <a:off x="5152669" y="3581206"/>
                <a:ext cx="4098370" cy="35965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25" name="TextBox 24">
                <a:extLst>
                  <a:ext uri="{FF2B5EF4-FFF2-40B4-BE49-F238E27FC236}">
                    <a16:creationId xmlns:a16="http://schemas.microsoft.com/office/drawing/2014/main" id="{91A2AAF2-E582-DBA5-96CE-AF01A2A9F12B}"/>
                  </a:ext>
                </a:extLst>
              </p:cNvPr>
              <p:cNvSpPr txBox="1"/>
              <p:nvPr/>
            </p:nvSpPr>
            <p:spPr>
              <a:xfrm>
                <a:off x="4913461" y="3576352"/>
                <a:ext cx="3498904" cy="239557"/>
              </a:xfrm>
              <a:prstGeom prst="rect">
                <a:avLst/>
              </a:prstGeom>
              <a:solidFill>
                <a:schemeClr val="accent3">
                  <a:lumMod val="20000"/>
                  <a:lumOff val="80000"/>
                  <a:alpha val="43000"/>
                </a:schemeClr>
              </a:solidFill>
              <a:ln w="25400">
                <a:noFill/>
              </a:ln>
            </p:spPr>
            <p:txBody>
              <a:bodyPr wrap="none" lIns="0" tIns="0" rIns="0" bIns="0" rtlCol="0">
                <a:spAutoFit/>
              </a:bodyPr>
              <a:lstStyle/>
              <a:p>
                <a:pPr algn="l"/>
                <a:r>
                  <a:rPr lang="en-US" sz="1100" b="1" dirty="0">
                    <a:solidFill>
                      <a:schemeClr val="accent1"/>
                    </a:solidFill>
                    <a:latin typeface="Calibri" panose="020F0502020204030204" pitchFamily="34" charset="0"/>
                    <a:ea typeface="Calibri" panose="020F0502020204030204" pitchFamily="34" charset="0"/>
                    <a:cs typeface="Calibri" panose="020F0502020204030204" pitchFamily="34" charset="0"/>
                  </a:rPr>
                  <a:t>Attn:  </a:t>
                </a:r>
                <a:r>
                  <a:rPr lang="en-US" sz="1050" dirty="0">
                    <a:solidFill>
                      <a:schemeClr val="accent1"/>
                    </a:solidFill>
                    <a:latin typeface="Calibri" panose="020F0502020204030204" pitchFamily="34" charset="0"/>
                    <a:ea typeface="Calibri" panose="020F0502020204030204" pitchFamily="34" charset="0"/>
                    <a:cs typeface="Calibri" panose="020F0502020204030204" pitchFamily="34" charset="0"/>
                  </a:rPr>
                  <a:t>Summer L. Lee </a:t>
                </a:r>
                <a:r>
                  <a:rPr lang="en-US" sz="11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l"/>
                <a:endParaRPr lang="en-US" sz="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1" name="TextBox 20">
              <a:extLst>
                <a:ext uri="{FF2B5EF4-FFF2-40B4-BE49-F238E27FC236}">
                  <a16:creationId xmlns:a16="http://schemas.microsoft.com/office/drawing/2014/main" id="{4C865556-1278-8365-C686-528C2B627233}"/>
                </a:ext>
              </a:extLst>
            </p:cNvPr>
            <p:cNvSpPr txBox="1"/>
            <p:nvPr/>
          </p:nvSpPr>
          <p:spPr>
            <a:xfrm>
              <a:off x="1989121" y="1001120"/>
              <a:ext cx="690922" cy="143069"/>
            </a:xfrm>
            <a:prstGeom prst="rect">
              <a:avLst/>
            </a:prstGeom>
            <a:solidFill>
              <a:schemeClr val="bg1"/>
            </a:solidFill>
            <a:ln w="25400">
              <a:noFill/>
            </a:ln>
          </p:spPr>
          <p:txBody>
            <a:bodyPr wrap="none" lIns="0" tIns="0" rIns="0" bIns="0" rtlCol="0">
              <a:spAutoFit/>
            </a:bodyPr>
            <a:lstStyle/>
            <a:p>
              <a:pPr algn="l"/>
              <a:r>
                <a:rPr lang="en-US" sz="800" dirty="0">
                  <a:solidFill>
                    <a:schemeClr val="bg1">
                      <a:lumMod val="50000"/>
                    </a:schemeClr>
                  </a:solidFill>
                  <a:latin typeface="Aptos Narrow" panose="020B0004020202020204" pitchFamily="34" charset="0"/>
                  <a:ea typeface="Calibri" panose="020F0502020204030204" pitchFamily="34" charset="0"/>
                  <a:cs typeface="Calibri" panose="020F0502020204030204" pitchFamily="34" charset="0"/>
                </a:rPr>
                <a:t>Franklin Pierce</a:t>
              </a:r>
            </a:p>
          </p:txBody>
        </p:sp>
      </p:grpSp>
      <p:sp>
        <p:nvSpPr>
          <p:cNvPr id="5" name="Title 7">
            <a:extLst>
              <a:ext uri="{FF2B5EF4-FFF2-40B4-BE49-F238E27FC236}">
                <a16:creationId xmlns:a16="http://schemas.microsoft.com/office/drawing/2014/main" id="{F1285867-35C0-CBBD-2C7E-18C54BB9AEF9}"/>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7" name="Straight Connector 6">
            <a:extLst>
              <a:ext uri="{FF2B5EF4-FFF2-40B4-BE49-F238E27FC236}">
                <a16:creationId xmlns:a16="http://schemas.microsoft.com/office/drawing/2014/main" id="{A7231A78-3D59-7CD8-E58A-6226BB8A18A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E8E9F0C-6036-D379-DF1C-609E59DC25BB}"/>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5</a:t>
            </a:r>
          </a:p>
        </p:txBody>
      </p:sp>
      <p:sp>
        <p:nvSpPr>
          <p:cNvPr id="9" name="Date Placeholder 3">
            <a:extLst>
              <a:ext uri="{FF2B5EF4-FFF2-40B4-BE49-F238E27FC236}">
                <a16:creationId xmlns:a16="http://schemas.microsoft.com/office/drawing/2014/main" id="{1C9668A1-316E-308D-7920-49D088FC70DD}"/>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2" name="Slide Number Placeholder 4">
            <a:extLst>
              <a:ext uri="{FF2B5EF4-FFF2-40B4-BE49-F238E27FC236}">
                <a16:creationId xmlns:a16="http://schemas.microsoft.com/office/drawing/2014/main" id="{557BDB5E-3764-3C40-CAD0-6BFF5E91E15A}"/>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15</a:t>
            </a:fld>
            <a:endParaRPr lang="en-US" sz="1100" dirty="0">
              <a:solidFill>
                <a:srgbClr val="FFFF00"/>
              </a:solidFill>
            </a:endParaRPr>
          </a:p>
        </p:txBody>
      </p:sp>
      <p:sp>
        <p:nvSpPr>
          <p:cNvPr id="13" name="Date Placeholder 3">
            <a:extLst>
              <a:ext uri="{FF2B5EF4-FFF2-40B4-BE49-F238E27FC236}">
                <a16:creationId xmlns:a16="http://schemas.microsoft.com/office/drawing/2014/main" id="{F1441913-C5EB-3715-5822-A520508EFAE9}"/>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203701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16</a:t>
            </a:fld>
            <a:endParaRPr lang="en-GB" dirty="0"/>
          </a:p>
        </p:txBody>
      </p:sp>
      <p:sp>
        <p:nvSpPr>
          <p:cNvPr id="24" name="TextBox 23">
            <a:extLst>
              <a:ext uri="{FF2B5EF4-FFF2-40B4-BE49-F238E27FC236}">
                <a16:creationId xmlns:a16="http://schemas.microsoft.com/office/drawing/2014/main" id="{33BB0E6D-F5D7-0B5C-B78A-D37C48DC268E}"/>
              </a:ext>
            </a:extLst>
          </p:cNvPr>
          <p:cNvSpPr txBox="1"/>
          <p:nvPr/>
        </p:nvSpPr>
        <p:spPr>
          <a:xfrm>
            <a:off x="9233484" y="1312581"/>
            <a:ext cx="2628901" cy="3477875"/>
          </a:xfrm>
          <a:prstGeom prst="rect">
            <a:avLst/>
          </a:prstGeom>
          <a:solidFill>
            <a:schemeClr val="accent3">
              <a:lumMod val="20000"/>
              <a:lumOff val="80000"/>
            </a:schemeClr>
          </a:solidFill>
          <a:ln w="19050">
            <a:solidFill>
              <a:srgbClr val="990000"/>
            </a:solidFill>
          </a:ln>
        </p:spPr>
        <p:txBody>
          <a:bodyPr wrap="square" rtlCol="0">
            <a:spAutoFit/>
          </a:bodyPr>
          <a:lstStyle>
            <a:defPPr>
              <a:defRPr lang="en-US"/>
            </a:defPPr>
            <a:lvl1pPr marL="342900" indent="-342900">
              <a:buFont typeface="Wingdings" panose="05000000000000000000" pitchFamily="2" charset="2"/>
              <a:buChar char="Ø"/>
              <a:defRPr sz="2000"/>
            </a:lvl1pPr>
          </a:lstStyle>
          <a:p>
            <a:endParaRPr lang="en-US" dirty="0"/>
          </a:p>
          <a:p>
            <a:endParaRPr lang="en-US" dirty="0"/>
          </a:p>
          <a:p>
            <a:r>
              <a:rPr lang="en-US" dirty="0"/>
              <a:t>BAs can review &amp; download  invoices</a:t>
            </a:r>
          </a:p>
          <a:p>
            <a:endParaRPr lang="en-US" dirty="0"/>
          </a:p>
          <a:p>
            <a:r>
              <a:rPr lang="en-US" dirty="0"/>
              <a:t>Invoices will be emailed monthly on the 15</a:t>
            </a:r>
            <a:r>
              <a:rPr lang="en-US" baseline="30000" dirty="0"/>
              <a:t>th</a:t>
            </a:r>
            <a:endParaRPr lang="en-US" dirty="0"/>
          </a:p>
          <a:p>
            <a:endParaRPr lang="en-US" dirty="0"/>
          </a:p>
          <a:p>
            <a:pPr marL="0" indent="0">
              <a:buNone/>
            </a:pPr>
            <a:endParaRPr lang="en-US" dirty="0"/>
          </a:p>
        </p:txBody>
      </p:sp>
      <p:grpSp>
        <p:nvGrpSpPr>
          <p:cNvPr id="42" name="Group 41">
            <a:extLst>
              <a:ext uri="{FF2B5EF4-FFF2-40B4-BE49-F238E27FC236}">
                <a16:creationId xmlns:a16="http://schemas.microsoft.com/office/drawing/2014/main" id="{CCD68CC4-FB38-A9F3-AED3-B3F106AB701C}"/>
              </a:ext>
            </a:extLst>
          </p:cNvPr>
          <p:cNvGrpSpPr/>
          <p:nvPr/>
        </p:nvGrpSpPr>
        <p:grpSpPr>
          <a:xfrm>
            <a:off x="-96203" y="1590680"/>
            <a:ext cx="6000751" cy="4045269"/>
            <a:chOff x="-1" y="213849"/>
            <a:chExt cx="10144126" cy="5654651"/>
          </a:xfrm>
          <a:scene3d>
            <a:camera prst="perspectiveContrastingRightFacing">
              <a:rot lat="0" lon="18600000" rev="213211"/>
            </a:camera>
            <a:lightRig rig="threePt" dir="t"/>
          </a:scene3d>
        </p:grpSpPr>
        <p:grpSp>
          <p:nvGrpSpPr>
            <p:cNvPr id="36" name="Group 35">
              <a:extLst>
                <a:ext uri="{FF2B5EF4-FFF2-40B4-BE49-F238E27FC236}">
                  <a16:creationId xmlns:a16="http://schemas.microsoft.com/office/drawing/2014/main" id="{284F2833-D844-478A-FDF5-AB29BB537B98}"/>
                </a:ext>
              </a:extLst>
            </p:cNvPr>
            <p:cNvGrpSpPr/>
            <p:nvPr/>
          </p:nvGrpSpPr>
          <p:grpSpPr>
            <a:xfrm>
              <a:off x="-1" y="213849"/>
              <a:ext cx="10144126" cy="5654651"/>
              <a:chOff x="-943922" y="2403117"/>
              <a:chExt cx="11150600" cy="5873750"/>
            </a:xfrm>
          </p:grpSpPr>
          <p:pic>
            <p:nvPicPr>
              <p:cNvPr id="32" name="Picture 31">
                <a:extLst>
                  <a:ext uri="{FF2B5EF4-FFF2-40B4-BE49-F238E27FC236}">
                    <a16:creationId xmlns:a16="http://schemas.microsoft.com/office/drawing/2014/main" id="{159C4A37-9D65-2D25-7350-D17C48D13681}"/>
                  </a:ext>
                </a:extLst>
              </p:cNvPr>
              <p:cNvPicPr>
                <a:picLocks noChangeAspect="1"/>
              </p:cNvPicPr>
              <p:nvPr/>
            </p:nvPicPr>
            <p:blipFill rotWithShape="1">
              <a:blip r:embed="rId6"/>
              <a:srcRect t="9314" r="8542"/>
              <a:stretch/>
            </p:blipFill>
            <p:spPr>
              <a:xfrm>
                <a:off x="-943922" y="2403117"/>
                <a:ext cx="11150600" cy="5873750"/>
              </a:xfrm>
              <a:prstGeom prst="rect">
                <a:avLst/>
              </a:prstGeom>
            </p:spPr>
          </p:pic>
          <p:sp>
            <p:nvSpPr>
              <p:cNvPr id="33" name="TextBox 32">
                <a:extLst>
                  <a:ext uri="{FF2B5EF4-FFF2-40B4-BE49-F238E27FC236}">
                    <a16:creationId xmlns:a16="http://schemas.microsoft.com/office/drawing/2014/main" id="{065BDAEC-0881-0607-1D8D-557DB7C8F0A1}"/>
                  </a:ext>
                </a:extLst>
              </p:cNvPr>
              <p:cNvSpPr txBox="1"/>
              <p:nvPr/>
            </p:nvSpPr>
            <p:spPr>
              <a:xfrm>
                <a:off x="809342" y="3591269"/>
                <a:ext cx="1170631" cy="178758"/>
              </a:xfrm>
              <a:prstGeom prst="rect">
                <a:avLst/>
              </a:prstGeom>
              <a:solidFill>
                <a:schemeClr val="bg1"/>
              </a:solidFill>
            </p:spPr>
            <p:txBody>
              <a:bodyPr wrap="none" lIns="0" tIns="0" rIns="0" bIns="0" rtlCol="0">
                <a:spAutoFit/>
              </a:bodyPr>
              <a:lstStyle/>
              <a:p>
                <a:pPr algn="l"/>
                <a:r>
                  <a:rPr lang="en-US" sz="800" b="1" dirty="0">
                    <a:solidFill>
                      <a:schemeClr val="accent1"/>
                    </a:solidFill>
                    <a:latin typeface="Calibri" panose="020F0502020204030204" pitchFamily="34" charset="0"/>
                    <a:ea typeface="Calibri" panose="020F0502020204030204" pitchFamily="34" charset="0"/>
                    <a:cs typeface="Calibri" panose="020F0502020204030204" pitchFamily="34" charset="0"/>
                  </a:rPr>
                  <a:t>Franklin Pierce</a:t>
                </a:r>
              </a:p>
            </p:txBody>
          </p:sp>
          <p:sp>
            <p:nvSpPr>
              <p:cNvPr id="35" name="Rectangle 34">
                <a:extLst>
                  <a:ext uri="{FF2B5EF4-FFF2-40B4-BE49-F238E27FC236}">
                    <a16:creationId xmlns:a16="http://schemas.microsoft.com/office/drawing/2014/main" id="{FBB121B9-3D17-2271-7B77-6A02C52A12A9}"/>
                  </a:ext>
                </a:extLst>
              </p:cNvPr>
              <p:cNvSpPr/>
              <p:nvPr/>
            </p:nvSpPr>
            <p:spPr>
              <a:xfrm>
                <a:off x="5152669" y="3581206"/>
                <a:ext cx="4098370" cy="35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34" name="TextBox 33">
                <a:extLst>
                  <a:ext uri="{FF2B5EF4-FFF2-40B4-BE49-F238E27FC236}">
                    <a16:creationId xmlns:a16="http://schemas.microsoft.com/office/drawing/2014/main" id="{3542C5CF-A096-9377-8160-1F3BF15F25BE}"/>
                  </a:ext>
                </a:extLst>
              </p:cNvPr>
              <p:cNvSpPr txBox="1"/>
              <p:nvPr/>
            </p:nvSpPr>
            <p:spPr>
              <a:xfrm>
                <a:off x="4913461" y="3576352"/>
                <a:ext cx="3498904" cy="239557"/>
              </a:xfrm>
              <a:prstGeom prst="rect">
                <a:avLst/>
              </a:prstGeom>
              <a:solidFill>
                <a:schemeClr val="accent3">
                  <a:lumMod val="20000"/>
                  <a:lumOff val="80000"/>
                  <a:alpha val="43000"/>
                </a:schemeClr>
              </a:solidFill>
            </p:spPr>
            <p:txBody>
              <a:bodyPr wrap="none" lIns="0" tIns="0" rIns="0" bIns="0" rtlCol="0">
                <a:spAutoFit/>
              </a:bodyPr>
              <a:lstStyle/>
              <a:p>
                <a:pPr algn="l"/>
                <a:r>
                  <a:rPr lang="en-US" sz="1100" b="1" dirty="0">
                    <a:solidFill>
                      <a:schemeClr val="accent1"/>
                    </a:solidFill>
                    <a:latin typeface="Calibri" panose="020F0502020204030204" pitchFamily="34" charset="0"/>
                    <a:ea typeface="Calibri" panose="020F0502020204030204" pitchFamily="34" charset="0"/>
                    <a:cs typeface="Calibri" panose="020F0502020204030204" pitchFamily="34" charset="0"/>
                  </a:rPr>
                  <a:t>Attn:  </a:t>
                </a:r>
                <a:r>
                  <a:rPr lang="en-US" sz="1050" dirty="0">
                    <a:solidFill>
                      <a:schemeClr val="accent1"/>
                    </a:solidFill>
                    <a:latin typeface="Calibri" panose="020F0502020204030204" pitchFamily="34" charset="0"/>
                    <a:ea typeface="Calibri" panose="020F0502020204030204" pitchFamily="34" charset="0"/>
                    <a:cs typeface="Calibri" panose="020F0502020204030204" pitchFamily="34" charset="0"/>
                  </a:rPr>
                  <a:t>Summer L. Lee </a:t>
                </a:r>
                <a:r>
                  <a:rPr lang="en-US" sz="11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l"/>
                <a:endParaRPr lang="en-US" sz="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0" name="TextBox 39">
              <a:extLst>
                <a:ext uri="{FF2B5EF4-FFF2-40B4-BE49-F238E27FC236}">
                  <a16:creationId xmlns:a16="http://schemas.microsoft.com/office/drawing/2014/main" id="{8AAA2917-150B-9E1C-246F-51B90F724EB7}"/>
                </a:ext>
              </a:extLst>
            </p:cNvPr>
            <p:cNvSpPr txBox="1"/>
            <p:nvPr/>
          </p:nvSpPr>
          <p:spPr>
            <a:xfrm>
              <a:off x="1973398" y="1025504"/>
              <a:ext cx="764175" cy="129067"/>
            </a:xfrm>
            <a:prstGeom prst="rect">
              <a:avLst/>
            </a:prstGeom>
            <a:solidFill>
              <a:schemeClr val="bg1"/>
            </a:solidFill>
          </p:spPr>
          <p:txBody>
            <a:bodyPr wrap="none" lIns="0" tIns="0" rIns="0" bIns="0" rtlCol="0">
              <a:spAutoFit/>
            </a:bodyPr>
            <a:lstStyle/>
            <a:p>
              <a:pPr algn="l"/>
              <a:r>
                <a:rPr lang="en-US" sz="600" dirty="0">
                  <a:solidFill>
                    <a:schemeClr val="bg1">
                      <a:lumMod val="50000"/>
                    </a:schemeClr>
                  </a:solidFill>
                  <a:latin typeface="Aptos Narrow" panose="020B0004020202020204" pitchFamily="34" charset="0"/>
                  <a:ea typeface="Calibri" panose="020F0502020204030204" pitchFamily="34" charset="0"/>
                  <a:cs typeface="Calibri" panose="020F0502020204030204" pitchFamily="34" charset="0"/>
                </a:rPr>
                <a:t>Franklin Pierce</a:t>
              </a:r>
            </a:p>
          </p:txBody>
        </p:sp>
      </p:grpSp>
      <p:grpSp>
        <p:nvGrpSpPr>
          <p:cNvPr id="43" name="Group 42">
            <a:extLst>
              <a:ext uri="{FF2B5EF4-FFF2-40B4-BE49-F238E27FC236}">
                <a16:creationId xmlns:a16="http://schemas.microsoft.com/office/drawing/2014/main" id="{3DAADEBA-F164-4548-677C-114E4B08BBE2}"/>
              </a:ext>
            </a:extLst>
          </p:cNvPr>
          <p:cNvGrpSpPr/>
          <p:nvPr/>
        </p:nvGrpSpPr>
        <p:grpSpPr>
          <a:xfrm>
            <a:off x="3928189" y="1312582"/>
            <a:ext cx="3096577" cy="2712085"/>
            <a:chOff x="8759450" y="1668360"/>
            <a:chExt cx="3096577" cy="2712085"/>
          </a:xfrm>
        </p:grpSpPr>
        <p:grpSp>
          <p:nvGrpSpPr>
            <p:cNvPr id="39" name="Group 38">
              <a:extLst>
                <a:ext uri="{FF2B5EF4-FFF2-40B4-BE49-F238E27FC236}">
                  <a16:creationId xmlns:a16="http://schemas.microsoft.com/office/drawing/2014/main" id="{C06774B0-444A-57E4-A86A-1BF0923367AA}"/>
                </a:ext>
              </a:extLst>
            </p:cNvPr>
            <p:cNvGrpSpPr/>
            <p:nvPr/>
          </p:nvGrpSpPr>
          <p:grpSpPr>
            <a:xfrm>
              <a:off x="8759450" y="1668360"/>
              <a:ext cx="3096577" cy="2712085"/>
              <a:chOff x="8759450" y="1668360"/>
              <a:chExt cx="3096577" cy="2712085"/>
            </a:xfrm>
          </p:grpSpPr>
          <p:pic>
            <p:nvPicPr>
              <p:cNvPr id="37" name="Picture 36">
                <a:extLst>
                  <a:ext uri="{FF2B5EF4-FFF2-40B4-BE49-F238E27FC236}">
                    <a16:creationId xmlns:a16="http://schemas.microsoft.com/office/drawing/2014/main" id="{FB86BC1B-11D6-1459-6CDC-F00782072F9A}"/>
                  </a:ext>
                </a:extLst>
              </p:cNvPr>
              <p:cNvPicPr>
                <a:picLocks noChangeAspect="1"/>
              </p:cNvPicPr>
              <p:nvPr/>
            </p:nvPicPr>
            <p:blipFill rotWithShape="1">
              <a:blip r:embed="rId6"/>
              <a:srcRect l="8735" t="9314" r="70446" b="58601"/>
              <a:stretch/>
            </p:blipFill>
            <p:spPr>
              <a:xfrm>
                <a:off x="8759450" y="1668360"/>
                <a:ext cx="3096577" cy="2712085"/>
              </a:xfrm>
              <a:prstGeom prst="rect">
                <a:avLst/>
              </a:prstGeom>
              <a:ln w="25400">
                <a:solidFill>
                  <a:srgbClr val="990000"/>
                </a:solidFill>
              </a:ln>
            </p:spPr>
          </p:pic>
          <p:sp>
            <p:nvSpPr>
              <p:cNvPr id="38" name="TextBox 37">
                <a:extLst>
                  <a:ext uri="{FF2B5EF4-FFF2-40B4-BE49-F238E27FC236}">
                    <a16:creationId xmlns:a16="http://schemas.microsoft.com/office/drawing/2014/main" id="{09DA56D1-2087-6562-46A8-3700E0DFFA40}"/>
                  </a:ext>
                </a:extLst>
              </p:cNvPr>
              <p:cNvSpPr txBox="1"/>
              <p:nvPr/>
            </p:nvSpPr>
            <p:spPr>
              <a:xfrm>
                <a:off x="9588379" y="3224768"/>
                <a:ext cx="1508170" cy="246221"/>
              </a:xfrm>
              <a:prstGeom prst="rect">
                <a:avLst/>
              </a:prstGeom>
              <a:solidFill>
                <a:schemeClr val="bg1"/>
              </a:solidFill>
              <a:ln w="25400">
                <a:noFill/>
              </a:ln>
            </p:spPr>
            <p:txBody>
              <a:bodyPr wrap="square" lIns="0" tIns="0" rIns="0" bIns="0" rtlCol="0">
                <a:spAutoFit/>
              </a:bodyPr>
              <a:lstStyle/>
              <a:p>
                <a:pPr algn="l"/>
                <a:r>
                  <a:rPr lang="en-US" sz="1600" b="1" dirty="0">
                    <a:solidFill>
                      <a:schemeClr val="accent1"/>
                    </a:solidFill>
                    <a:latin typeface="Calibri" panose="020F0502020204030204" pitchFamily="34" charset="0"/>
                    <a:ea typeface="Calibri" panose="020F0502020204030204" pitchFamily="34" charset="0"/>
                    <a:cs typeface="Calibri" panose="020F0502020204030204" pitchFamily="34" charset="0"/>
                  </a:rPr>
                  <a:t>Franklin Pierce</a:t>
                </a:r>
              </a:p>
            </p:txBody>
          </p:sp>
        </p:grpSp>
        <p:sp>
          <p:nvSpPr>
            <p:cNvPr id="41" name="TextBox 40">
              <a:extLst>
                <a:ext uri="{FF2B5EF4-FFF2-40B4-BE49-F238E27FC236}">
                  <a16:creationId xmlns:a16="http://schemas.microsoft.com/office/drawing/2014/main" id="{A2F211A1-6D8C-C1DE-E2FC-ED63C501307B}"/>
                </a:ext>
              </a:extLst>
            </p:cNvPr>
            <p:cNvSpPr txBox="1"/>
            <p:nvPr/>
          </p:nvSpPr>
          <p:spPr>
            <a:xfrm>
              <a:off x="10134600" y="2755597"/>
              <a:ext cx="941604" cy="192360"/>
            </a:xfrm>
            <a:prstGeom prst="rect">
              <a:avLst/>
            </a:prstGeom>
            <a:solidFill>
              <a:schemeClr val="bg1"/>
            </a:solidFill>
            <a:ln w="25400">
              <a:noFill/>
            </a:ln>
          </p:spPr>
          <p:txBody>
            <a:bodyPr wrap="none" lIns="0" tIns="0" rIns="0" bIns="0" rtlCol="0">
              <a:spAutoFit/>
            </a:bodyPr>
            <a:lstStyle/>
            <a:p>
              <a:pPr algn="l"/>
              <a:r>
                <a:rPr lang="en-US" sz="1250" dirty="0">
                  <a:solidFill>
                    <a:schemeClr val="bg1">
                      <a:lumMod val="50000"/>
                    </a:schemeClr>
                  </a:solidFill>
                  <a:latin typeface="Aptos Narrow" panose="020B0004020202020204" pitchFamily="34" charset="0"/>
                  <a:ea typeface="Calibri" panose="020F0502020204030204" pitchFamily="34" charset="0"/>
                  <a:cs typeface="Calibri" panose="020F0502020204030204" pitchFamily="34" charset="0"/>
                </a:rPr>
                <a:t>Franklin Pierce</a:t>
              </a:r>
            </a:p>
          </p:txBody>
        </p:sp>
      </p:grpSp>
      <p:cxnSp>
        <p:nvCxnSpPr>
          <p:cNvPr id="46" name="Straight Connector 45">
            <a:extLst>
              <a:ext uri="{FF2B5EF4-FFF2-40B4-BE49-F238E27FC236}">
                <a16:creationId xmlns:a16="http://schemas.microsoft.com/office/drawing/2014/main" id="{2A7258AB-E234-811E-6204-F2B6A8F6C49F}"/>
              </a:ext>
            </a:extLst>
          </p:cNvPr>
          <p:cNvCxnSpPr/>
          <p:nvPr/>
        </p:nvCxnSpPr>
        <p:spPr>
          <a:xfrm>
            <a:off x="2095500" y="2992100"/>
            <a:ext cx="1832689" cy="1032567"/>
          </a:xfrm>
          <a:prstGeom prst="line">
            <a:avLst/>
          </a:prstGeom>
          <a:ln w="19050">
            <a:solidFill>
              <a:srgbClr val="990000"/>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D93F94B-845B-C322-AB3B-6B934C2488DC}"/>
              </a:ext>
            </a:extLst>
          </p:cNvPr>
          <p:cNvCxnSpPr/>
          <p:nvPr/>
        </p:nvCxnSpPr>
        <p:spPr>
          <a:xfrm flipV="1">
            <a:off x="2076450" y="1312581"/>
            <a:ext cx="1851739" cy="1096383"/>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
        <p:nvSpPr>
          <p:cNvPr id="27" name="Speech Bubble: Rectangle with Corners Rounded 26">
            <a:extLst>
              <a:ext uri="{FF2B5EF4-FFF2-40B4-BE49-F238E27FC236}">
                <a16:creationId xmlns:a16="http://schemas.microsoft.com/office/drawing/2014/main" id="{CCE2AD45-8E53-DD23-9F95-EA06015C2295}"/>
              </a:ext>
            </a:extLst>
          </p:cNvPr>
          <p:cNvSpPr/>
          <p:nvPr/>
        </p:nvSpPr>
        <p:spPr>
          <a:xfrm>
            <a:off x="7758273" y="4971014"/>
            <a:ext cx="2549466" cy="428301"/>
          </a:xfrm>
          <a:prstGeom prst="wedgeRoundRectCallout">
            <a:avLst>
              <a:gd name="adj1" fmla="val -104290"/>
              <a:gd name="adj2" fmla="val -452188"/>
              <a:gd name="adj3" fmla="val 16667"/>
            </a:avLst>
          </a:prstGeom>
          <a:solidFill>
            <a:srgbClr val="9EC3E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Download to PDF</a:t>
            </a:r>
          </a:p>
        </p:txBody>
      </p:sp>
      <p:sp>
        <p:nvSpPr>
          <p:cNvPr id="26" name="Oval 25">
            <a:extLst>
              <a:ext uri="{FF2B5EF4-FFF2-40B4-BE49-F238E27FC236}">
                <a16:creationId xmlns:a16="http://schemas.microsoft.com/office/drawing/2014/main" id="{72CD6E06-8806-795F-6998-D6195BB0119F}"/>
              </a:ext>
            </a:extLst>
          </p:cNvPr>
          <p:cNvSpPr/>
          <p:nvPr/>
        </p:nvSpPr>
        <p:spPr>
          <a:xfrm>
            <a:off x="5931913" y="3068172"/>
            <a:ext cx="666750" cy="323850"/>
          </a:xfrm>
          <a:prstGeom prst="ellipse">
            <a:avLst/>
          </a:prstGeom>
          <a:solidFill>
            <a:schemeClr val="accent2">
              <a:lumMod val="60000"/>
              <a:lumOff val="40000"/>
              <a:alpha val="16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F7047A2D-6CE1-166D-5DCB-C65E0C023775}"/>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9" name="Straight Connector 8">
            <a:extLst>
              <a:ext uri="{FF2B5EF4-FFF2-40B4-BE49-F238E27FC236}">
                <a16:creationId xmlns:a16="http://schemas.microsoft.com/office/drawing/2014/main" id="{F9C765E3-DCA7-0DF4-BD00-3A482D90C1C2}"/>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7BB80C-8535-CC81-F084-83361D9D05DB}"/>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6</a:t>
            </a:r>
          </a:p>
        </p:txBody>
      </p:sp>
      <p:sp>
        <p:nvSpPr>
          <p:cNvPr id="12" name="Date Placeholder 3">
            <a:extLst>
              <a:ext uri="{FF2B5EF4-FFF2-40B4-BE49-F238E27FC236}">
                <a16:creationId xmlns:a16="http://schemas.microsoft.com/office/drawing/2014/main" id="{4599E0C4-0F02-F136-2842-FB5E0C8BCCC9}"/>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3" name="Slide Number Placeholder 4">
            <a:extLst>
              <a:ext uri="{FF2B5EF4-FFF2-40B4-BE49-F238E27FC236}">
                <a16:creationId xmlns:a16="http://schemas.microsoft.com/office/drawing/2014/main" id="{C51ECF81-271E-AD16-C7D9-DB49BF22E761}"/>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16</a:t>
            </a:fld>
            <a:endParaRPr lang="en-US" sz="1100" dirty="0">
              <a:solidFill>
                <a:srgbClr val="FFFF00"/>
              </a:solidFill>
            </a:endParaRPr>
          </a:p>
        </p:txBody>
      </p:sp>
      <p:sp>
        <p:nvSpPr>
          <p:cNvPr id="14" name="Date Placeholder 3">
            <a:extLst>
              <a:ext uri="{FF2B5EF4-FFF2-40B4-BE49-F238E27FC236}">
                <a16:creationId xmlns:a16="http://schemas.microsoft.com/office/drawing/2014/main" id="{DF8048A8-760C-E77D-501D-21939F08383F}"/>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121421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17</a:t>
            </a:fld>
            <a:endParaRPr lang="en-GB" dirty="0"/>
          </a:p>
        </p:txBody>
      </p:sp>
      <p:grpSp>
        <p:nvGrpSpPr>
          <p:cNvPr id="24" name="Group 23">
            <a:extLst>
              <a:ext uri="{FF2B5EF4-FFF2-40B4-BE49-F238E27FC236}">
                <a16:creationId xmlns:a16="http://schemas.microsoft.com/office/drawing/2014/main" id="{CAC82324-CBE5-5CC0-5AEB-5F74773BD5FC}"/>
              </a:ext>
            </a:extLst>
          </p:cNvPr>
          <p:cNvGrpSpPr/>
          <p:nvPr/>
        </p:nvGrpSpPr>
        <p:grpSpPr>
          <a:xfrm>
            <a:off x="148308" y="926000"/>
            <a:ext cx="8143874" cy="5385477"/>
            <a:chOff x="1720645" y="165405"/>
            <a:chExt cx="10107562" cy="6543168"/>
          </a:xfrm>
        </p:grpSpPr>
        <p:grpSp>
          <p:nvGrpSpPr>
            <p:cNvPr id="22" name="Group 21">
              <a:extLst>
                <a:ext uri="{FF2B5EF4-FFF2-40B4-BE49-F238E27FC236}">
                  <a16:creationId xmlns:a16="http://schemas.microsoft.com/office/drawing/2014/main" id="{EFDF3026-1A9A-DA06-732E-A07E492EEE08}"/>
                </a:ext>
              </a:extLst>
            </p:cNvPr>
            <p:cNvGrpSpPr/>
            <p:nvPr/>
          </p:nvGrpSpPr>
          <p:grpSpPr>
            <a:xfrm>
              <a:off x="1720645" y="165405"/>
              <a:ext cx="10107562" cy="6543168"/>
              <a:chOff x="1720645" y="165405"/>
              <a:chExt cx="10107562" cy="6543168"/>
            </a:xfrm>
          </p:grpSpPr>
          <p:grpSp>
            <p:nvGrpSpPr>
              <p:cNvPr id="20" name="Group 19">
                <a:extLst>
                  <a:ext uri="{FF2B5EF4-FFF2-40B4-BE49-F238E27FC236}">
                    <a16:creationId xmlns:a16="http://schemas.microsoft.com/office/drawing/2014/main" id="{B670BE67-8978-4A19-74E7-D257A5A932E6}"/>
                  </a:ext>
                </a:extLst>
              </p:cNvPr>
              <p:cNvGrpSpPr/>
              <p:nvPr/>
            </p:nvGrpSpPr>
            <p:grpSpPr>
              <a:xfrm>
                <a:off x="1720645" y="165405"/>
                <a:ext cx="10107562" cy="5446711"/>
                <a:chOff x="1720645" y="794671"/>
                <a:chExt cx="10107562" cy="5446711"/>
              </a:xfrm>
            </p:grpSpPr>
            <p:pic>
              <p:nvPicPr>
                <p:cNvPr id="9" name="Picture 8">
                  <a:extLst>
                    <a:ext uri="{FF2B5EF4-FFF2-40B4-BE49-F238E27FC236}">
                      <a16:creationId xmlns:a16="http://schemas.microsoft.com/office/drawing/2014/main" id="{F3FCA2C4-47D1-187B-E908-07433FA807BE}"/>
                    </a:ext>
                  </a:extLst>
                </p:cNvPr>
                <p:cNvPicPr>
                  <a:picLocks noChangeAspect="1"/>
                </p:cNvPicPr>
                <p:nvPr/>
              </p:nvPicPr>
              <p:blipFill rotWithShape="1">
                <a:blip r:embed="rId6"/>
                <a:srcRect l="-4193" t="9355" r="21290" b="81342"/>
                <a:stretch/>
              </p:blipFill>
              <p:spPr>
                <a:xfrm>
                  <a:off x="1720645" y="794671"/>
                  <a:ext cx="10107562" cy="602571"/>
                </a:xfrm>
                <a:prstGeom prst="rect">
                  <a:avLst/>
                </a:prstGeom>
                <a:ln w="22225">
                  <a:noFill/>
                </a:ln>
              </p:spPr>
            </p:pic>
            <p:grpSp>
              <p:nvGrpSpPr>
                <p:cNvPr id="14" name="Group 13">
                  <a:extLst>
                    <a:ext uri="{FF2B5EF4-FFF2-40B4-BE49-F238E27FC236}">
                      <a16:creationId xmlns:a16="http://schemas.microsoft.com/office/drawing/2014/main" id="{BDE6D91D-C3DF-DBD7-CE2F-B117395B368F}"/>
                    </a:ext>
                  </a:extLst>
                </p:cNvPr>
                <p:cNvGrpSpPr/>
                <p:nvPr/>
              </p:nvGrpSpPr>
              <p:grpSpPr>
                <a:xfrm>
                  <a:off x="2231923" y="1361252"/>
                  <a:ext cx="9596284" cy="4880130"/>
                  <a:chOff x="2231923" y="1361252"/>
                  <a:chExt cx="9596284" cy="4880130"/>
                </a:xfrm>
              </p:grpSpPr>
              <p:pic>
                <p:nvPicPr>
                  <p:cNvPr id="15" name="Picture 14">
                    <a:extLst>
                      <a:ext uri="{FF2B5EF4-FFF2-40B4-BE49-F238E27FC236}">
                        <a16:creationId xmlns:a16="http://schemas.microsoft.com/office/drawing/2014/main" id="{5093A700-CF0E-D748-D00A-4D4F684E6CA5}"/>
                      </a:ext>
                    </a:extLst>
                  </p:cNvPr>
                  <p:cNvPicPr>
                    <a:picLocks noChangeAspect="1"/>
                  </p:cNvPicPr>
                  <p:nvPr/>
                </p:nvPicPr>
                <p:blipFill rotWithShape="1">
                  <a:blip r:embed="rId6"/>
                  <a:srcRect l="18306" t="18411" r="2984" b="6243"/>
                  <a:stretch/>
                </p:blipFill>
                <p:spPr>
                  <a:xfrm>
                    <a:off x="2231923" y="1361252"/>
                    <a:ext cx="9596284" cy="4880130"/>
                  </a:xfrm>
                  <a:prstGeom prst="rect">
                    <a:avLst/>
                  </a:prstGeom>
                  <a:ln w="22225">
                    <a:noFill/>
                  </a:ln>
                </p:spPr>
              </p:pic>
              <p:sp>
                <p:nvSpPr>
                  <p:cNvPr id="16" name="TextBox 15">
                    <a:extLst>
                      <a:ext uri="{FF2B5EF4-FFF2-40B4-BE49-F238E27FC236}">
                        <a16:creationId xmlns:a16="http://schemas.microsoft.com/office/drawing/2014/main" id="{9647113A-2643-36A5-5B76-A3F23A628D97}"/>
                      </a:ext>
                    </a:extLst>
                  </p:cNvPr>
                  <p:cNvSpPr txBox="1"/>
                  <p:nvPr/>
                </p:nvSpPr>
                <p:spPr>
                  <a:xfrm>
                    <a:off x="2592985" y="1477194"/>
                    <a:ext cx="864019" cy="169277"/>
                  </a:xfrm>
                  <a:prstGeom prst="rect">
                    <a:avLst/>
                  </a:prstGeom>
                  <a:solidFill>
                    <a:schemeClr val="bg1"/>
                  </a:solidFill>
                  <a:ln w="22225">
                    <a:noFill/>
                  </a:ln>
                </p:spPr>
                <p:txBody>
                  <a:bodyPr wrap="none" lIns="0" tIns="0" rIns="0" bIns="0" rtlCol="0">
                    <a:spAutoFit/>
                  </a:bodyPr>
                  <a:lstStyle/>
                  <a:p>
                    <a:pPr algn="l"/>
                    <a:r>
                      <a:rPr lang="en-US" sz="1100" b="1" dirty="0">
                        <a:solidFill>
                          <a:schemeClr val="accent1"/>
                        </a:solidFill>
                        <a:latin typeface="Calibri" panose="020F0502020204030204" pitchFamily="34" charset="0"/>
                        <a:ea typeface="Calibri" panose="020F0502020204030204" pitchFamily="34" charset="0"/>
                        <a:cs typeface="Calibri" panose="020F0502020204030204" pitchFamily="34" charset="0"/>
                      </a:rPr>
                      <a:t>Franklin Pierce</a:t>
                    </a:r>
                  </a:p>
                </p:txBody>
              </p:sp>
              <p:sp>
                <p:nvSpPr>
                  <p:cNvPr id="18" name="Rectangle 17">
                    <a:extLst>
                      <a:ext uri="{FF2B5EF4-FFF2-40B4-BE49-F238E27FC236}">
                        <a16:creationId xmlns:a16="http://schemas.microsoft.com/office/drawing/2014/main" id="{8A88C1F7-8CCC-CEE4-7C94-A0BA99FECE2A}"/>
                      </a:ext>
                    </a:extLst>
                  </p:cNvPr>
                  <p:cNvSpPr/>
                  <p:nvPr/>
                </p:nvSpPr>
                <p:spPr>
                  <a:xfrm>
                    <a:off x="6892413" y="1514166"/>
                    <a:ext cx="4178711" cy="392759"/>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19" name="TextBox 18">
                    <a:extLst>
                      <a:ext uri="{FF2B5EF4-FFF2-40B4-BE49-F238E27FC236}">
                        <a16:creationId xmlns:a16="http://schemas.microsoft.com/office/drawing/2014/main" id="{E56A6C74-BC64-F515-CC43-1C7070ACC0A0}"/>
                      </a:ext>
                    </a:extLst>
                  </p:cNvPr>
                  <p:cNvSpPr txBox="1"/>
                  <p:nvPr/>
                </p:nvSpPr>
                <p:spPr>
                  <a:xfrm>
                    <a:off x="7210345" y="1503287"/>
                    <a:ext cx="3900107" cy="261610"/>
                  </a:xfrm>
                  <a:prstGeom prst="rect">
                    <a:avLst/>
                  </a:prstGeom>
                  <a:solidFill>
                    <a:schemeClr val="accent3">
                      <a:lumMod val="20000"/>
                      <a:lumOff val="80000"/>
                      <a:alpha val="43000"/>
                    </a:schemeClr>
                  </a:solidFill>
                  <a:ln w="22225">
                    <a:noFill/>
                  </a:ln>
                </p:spPr>
                <p:txBody>
                  <a:bodyPr wrap="none" lIns="0" tIns="0" rIns="0" bIns="0" rtlCol="0">
                    <a:spAutoFit/>
                  </a:bodyPr>
                  <a:lstStyle/>
                  <a:p>
                    <a:pPr algn="l"/>
                    <a:r>
                      <a:rPr lang="en-US" sz="1100" b="1" dirty="0">
                        <a:solidFill>
                          <a:schemeClr val="accent1"/>
                        </a:solidFill>
                        <a:latin typeface="Calibri" panose="020F0502020204030204" pitchFamily="34" charset="0"/>
                        <a:ea typeface="Calibri" panose="020F0502020204030204" pitchFamily="34" charset="0"/>
                        <a:cs typeface="Calibri" panose="020F0502020204030204" pitchFamily="34" charset="0"/>
                      </a:rPr>
                      <a:t>Attn:  </a:t>
                    </a:r>
                    <a:r>
                      <a:rPr lang="en-US" sz="1050" dirty="0">
                        <a:solidFill>
                          <a:schemeClr val="accent1"/>
                        </a:solidFill>
                        <a:latin typeface="Calibri" panose="020F0502020204030204" pitchFamily="34" charset="0"/>
                        <a:ea typeface="Calibri" panose="020F0502020204030204" pitchFamily="34" charset="0"/>
                        <a:cs typeface="Calibri" panose="020F0502020204030204" pitchFamily="34" charset="0"/>
                      </a:rPr>
                      <a:t>Summer L. Lee </a:t>
                    </a:r>
                    <a:r>
                      <a:rPr lang="en-US" sz="11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p>
                  <a:p>
                    <a:pPr algn="l"/>
                    <a:endParaRPr lang="en-US" sz="6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grpSp>
          </p:grpSp>
          <p:sp>
            <p:nvSpPr>
              <p:cNvPr id="21" name="TextBox 20">
                <a:extLst>
                  <a:ext uri="{FF2B5EF4-FFF2-40B4-BE49-F238E27FC236}">
                    <a16:creationId xmlns:a16="http://schemas.microsoft.com/office/drawing/2014/main" id="{9047840F-3538-E360-AC88-D495BBE0B8F5}"/>
                  </a:ext>
                </a:extLst>
              </p:cNvPr>
              <p:cNvSpPr txBox="1"/>
              <p:nvPr/>
            </p:nvSpPr>
            <p:spPr>
              <a:xfrm>
                <a:off x="2231923" y="5295109"/>
                <a:ext cx="9596284" cy="1413464"/>
              </a:xfrm>
              <a:prstGeom prst="rect">
                <a:avLst/>
              </a:prstGeom>
              <a:solidFill>
                <a:schemeClr val="bg1"/>
              </a:solidFill>
              <a:ln w="22225">
                <a:noFill/>
              </a:ln>
            </p:spPr>
            <p:txBody>
              <a:bodyPr wrap="square" rtlCol="0">
                <a:spAutoFit/>
              </a:bodyPr>
              <a:lstStyle/>
              <a:p>
                <a:r>
                  <a:rPr lang="en-US" sz="600" b="1" dirty="0">
                    <a:latin typeface="Arial" panose="020B0604020202020204" pitchFamily="34" charset="0"/>
                    <a:cs typeface="Arial" panose="020B0604020202020204" pitchFamily="34" charset="0"/>
                  </a:rPr>
                  <a:t>   </a:t>
                </a:r>
              </a:p>
              <a:p>
                <a:r>
                  <a:rPr lang="en-US" sz="1050" b="1" dirty="0">
                    <a:latin typeface="Arial" panose="020B0604020202020204" pitchFamily="34" charset="0"/>
                    <a:cs typeface="Arial" panose="020B0604020202020204" pitchFamily="34" charset="0"/>
                  </a:rPr>
                  <a:t>   Please direct questions to:</a:t>
                </a:r>
              </a:p>
              <a:p>
                <a:endParaRPr lang="en-US" sz="300" b="1" dirty="0"/>
              </a:p>
              <a:p>
                <a:r>
                  <a:rPr lang="en-US" sz="1000" dirty="0"/>
                  <a:t>   </a:t>
                </a:r>
                <a:r>
                  <a:rPr lang="en-US" sz="1000" dirty="0">
                    <a:hlinkClick r:id="rId7"/>
                  </a:rPr>
                  <a:t>SPO-Finance@pennmedicine.upenn.edu</a:t>
                </a:r>
                <a:endParaRPr lang="en-US" sz="1000" dirty="0"/>
              </a:p>
              <a:p>
                <a:r>
                  <a:rPr lang="en-US" sz="1000" dirty="0"/>
                  <a:t>   Space Planning &amp; Operations</a:t>
                </a:r>
              </a:p>
              <a:p>
                <a:r>
                  <a:rPr lang="en-US" sz="1000" dirty="0"/>
                  <a:t>   Perelman School of Medicine</a:t>
                </a:r>
              </a:p>
              <a:p>
                <a:r>
                  <a:rPr lang="en-US" sz="1000" dirty="0"/>
                  <a:t>   University of Pennsylvania</a:t>
                </a:r>
              </a:p>
              <a:p>
                <a:r>
                  <a:rPr lang="en-US" sz="1000" dirty="0"/>
                  <a:t>   Tel: 215-573-8854</a:t>
                </a:r>
              </a:p>
              <a:p>
                <a:endParaRPr lang="en-US" sz="700" b="1" dirty="0"/>
              </a:p>
            </p:txBody>
          </p:sp>
        </p:grpSp>
        <p:sp>
          <p:nvSpPr>
            <p:cNvPr id="23" name="TextBox 22">
              <a:extLst>
                <a:ext uri="{FF2B5EF4-FFF2-40B4-BE49-F238E27FC236}">
                  <a16:creationId xmlns:a16="http://schemas.microsoft.com/office/drawing/2014/main" id="{0BC5C54B-A01B-1DE0-BE5F-B90D01E24C9D}"/>
                </a:ext>
              </a:extLst>
            </p:cNvPr>
            <p:cNvSpPr txBox="1"/>
            <p:nvPr/>
          </p:nvSpPr>
          <p:spPr>
            <a:xfrm>
              <a:off x="2332926" y="637171"/>
              <a:ext cx="5155579" cy="246221"/>
            </a:xfrm>
            <a:prstGeom prst="rect">
              <a:avLst/>
            </a:prstGeom>
            <a:noFill/>
            <a:ln w="22225">
              <a:noFill/>
            </a:ln>
          </p:spPr>
          <p:txBody>
            <a:bodyPr wrap="none" rtlCol="0">
              <a:spAutoFit/>
            </a:bodyPr>
            <a:lstStyle/>
            <a:p>
              <a:r>
                <a:rPr lang="en-US" sz="1000" b="1" dirty="0">
                  <a:solidFill>
                    <a:srgbClr val="C00000"/>
                  </a:solidFill>
                  <a:latin typeface="Aptos" panose="020B0004020202020204" pitchFamily="34" charset="0"/>
                </a:rPr>
                <a:t>DO NOT PAY – this invoice is for your records. Payment will be electronically journaled</a:t>
              </a:r>
            </a:p>
          </p:txBody>
        </p:sp>
      </p:grpSp>
      <p:sp>
        <p:nvSpPr>
          <p:cNvPr id="32" name="Rectangle 31">
            <a:extLst>
              <a:ext uri="{FF2B5EF4-FFF2-40B4-BE49-F238E27FC236}">
                <a16:creationId xmlns:a16="http://schemas.microsoft.com/office/drawing/2014/main" id="{81BC32EB-781F-72FB-5CBB-3E5CC2B50F96}"/>
              </a:ext>
            </a:extLst>
          </p:cNvPr>
          <p:cNvSpPr/>
          <p:nvPr/>
        </p:nvSpPr>
        <p:spPr>
          <a:xfrm>
            <a:off x="560255" y="926000"/>
            <a:ext cx="7731927" cy="5385476"/>
          </a:xfrm>
          <a:prstGeom prst="rect">
            <a:avLst/>
          </a:prstGeom>
          <a:noFill/>
          <a:ln w="158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5" name="Title 7">
            <a:extLst>
              <a:ext uri="{FF2B5EF4-FFF2-40B4-BE49-F238E27FC236}">
                <a16:creationId xmlns:a16="http://schemas.microsoft.com/office/drawing/2014/main" id="{EEA4F6B2-E0D1-1419-8CA8-D59E2ED42340}"/>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6" name="Straight Connector 5">
            <a:extLst>
              <a:ext uri="{FF2B5EF4-FFF2-40B4-BE49-F238E27FC236}">
                <a16:creationId xmlns:a16="http://schemas.microsoft.com/office/drawing/2014/main" id="{E65D11CB-EAA1-11C6-ECED-C89FF7B67E8B}"/>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21AF3B-C929-6C92-3082-95D477D3E29F}"/>
              </a:ext>
            </a:extLst>
          </p:cNvPr>
          <p:cNvSpPr txBox="1"/>
          <p:nvPr/>
        </p:nvSpPr>
        <p:spPr>
          <a:xfrm>
            <a:off x="9233484" y="487387"/>
            <a:ext cx="2544387" cy="369332"/>
          </a:xfrm>
          <a:prstGeom prst="rect">
            <a:avLst/>
          </a:prstGeom>
          <a:noFill/>
        </p:spPr>
        <p:txBody>
          <a:bodyPr wrap="square" rtlCol="0">
            <a:spAutoFit/>
          </a:bodyPr>
          <a:lstStyle/>
          <a:p>
            <a:pPr algn="r"/>
            <a:r>
              <a:rPr lang="en-US" dirty="0">
                <a:solidFill>
                  <a:srgbClr val="FFFF00"/>
                </a:solidFill>
              </a:rPr>
              <a:t>Invoice Review 7</a:t>
            </a:r>
          </a:p>
        </p:txBody>
      </p:sp>
      <p:sp>
        <p:nvSpPr>
          <p:cNvPr id="13" name="TextBox 12">
            <a:extLst>
              <a:ext uri="{FF2B5EF4-FFF2-40B4-BE49-F238E27FC236}">
                <a16:creationId xmlns:a16="http://schemas.microsoft.com/office/drawing/2014/main" id="{37F71F14-6384-94DF-F9A8-F48463447870}"/>
              </a:ext>
            </a:extLst>
          </p:cNvPr>
          <p:cNvSpPr txBox="1"/>
          <p:nvPr/>
        </p:nvSpPr>
        <p:spPr>
          <a:xfrm>
            <a:off x="8782089" y="1356580"/>
            <a:ext cx="2995782" cy="4524315"/>
          </a:xfrm>
          <a:prstGeom prst="rect">
            <a:avLst/>
          </a:prstGeom>
          <a:solidFill>
            <a:schemeClr val="accent3">
              <a:lumMod val="20000"/>
              <a:lumOff val="80000"/>
            </a:schemeClr>
          </a:solidFill>
          <a:ln w="19050">
            <a:solidFill>
              <a:srgbClr val="990000"/>
            </a:solidFill>
          </a:ln>
        </p:spPr>
        <p:txBody>
          <a:bodyPr wrap="square" rtlCol="0">
            <a:spAutoFit/>
          </a:bodyPr>
          <a:lstStyle>
            <a:defPPr>
              <a:defRPr lang="en-US"/>
            </a:defPPr>
            <a:lvl1pPr marL="342900" indent="-342900">
              <a:buFont typeface="Wingdings" panose="05000000000000000000" pitchFamily="2" charset="2"/>
              <a:buChar char="Ø"/>
              <a:defRPr sz="2000"/>
            </a:lvl1pPr>
          </a:lstStyle>
          <a:p>
            <a:pPr marL="0" indent="0">
              <a:buNone/>
            </a:pPr>
            <a:endParaRPr lang="en-US" sz="2400" dirty="0"/>
          </a:p>
          <a:p>
            <a:pPr marL="114300" lvl="1"/>
            <a:r>
              <a:rPr lang="en-US" sz="2000" dirty="0"/>
              <a:t>You can access the same information three ways: </a:t>
            </a:r>
            <a:br>
              <a:rPr lang="en-US" sz="2000" dirty="0"/>
            </a:br>
            <a:endParaRPr lang="en-US" sz="2000" dirty="0"/>
          </a:p>
          <a:p>
            <a:pPr marL="400050" lvl="1" indent="-285750">
              <a:buFont typeface="Wingdings" panose="05000000000000000000" pitchFamily="2" charset="2"/>
              <a:buChar char="Ø"/>
            </a:pPr>
            <a:r>
              <a:rPr lang="en-US" sz="2000" dirty="0"/>
              <a:t>On the invoice review screen</a:t>
            </a:r>
          </a:p>
          <a:p>
            <a:pPr marL="400050" lvl="1" indent="-285750">
              <a:buFont typeface="Wingdings" panose="05000000000000000000" pitchFamily="2" charset="2"/>
              <a:buChar char="Ø"/>
            </a:pPr>
            <a:r>
              <a:rPr lang="en-US" sz="2000" dirty="0"/>
              <a:t>On the downloaded file</a:t>
            </a:r>
          </a:p>
          <a:p>
            <a:pPr marL="400050" lvl="1" indent="-285750">
              <a:buFont typeface="Wingdings" panose="05000000000000000000" pitchFamily="2" charset="2"/>
              <a:buChar char="Ø"/>
            </a:pPr>
            <a:r>
              <a:rPr lang="en-US" sz="2000" dirty="0"/>
              <a:t>On the .pdf attachment to the monthly email on the 15th</a:t>
            </a:r>
          </a:p>
          <a:p>
            <a:pPr marL="0" indent="0">
              <a:buNone/>
            </a:pPr>
            <a:endParaRPr lang="en-US" sz="2400" dirty="0"/>
          </a:p>
        </p:txBody>
      </p:sp>
      <p:sp>
        <p:nvSpPr>
          <p:cNvPr id="17" name="Date Placeholder 3">
            <a:extLst>
              <a:ext uri="{FF2B5EF4-FFF2-40B4-BE49-F238E27FC236}">
                <a16:creationId xmlns:a16="http://schemas.microsoft.com/office/drawing/2014/main" id="{B834E6EE-B48E-8681-1CE9-7DAC9364BC3C}"/>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5" name="Slide Number Placeholder 4">
            <a:extLst>
              <a:ext uri="{FF2B5EF4-FFF2-40B4-BE49-F238E27FC236}">
                <a16:creationId xmlns:a16="http://schemas.microsoft.com/office/drawing/2014/main" id="{2FCC731F-4C62-7406-AD90-1AF0C30A2487}"/>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17</a:t>
            </a:fld>
            <a:endParaRPr lang="en-US" sz="1100" dirty="0">
              <a:solidFill>
                <a:srgbClr val="FFFF00"/>
              </a:solidFill>
            </a:endParaRPr>
          </a:p>
        </p:txBody>
      </p:sp>
      <p:sp>
        <p:nvSpPr>
          <p:cNvPr id="26" name="Date Placeholder 3">
            <a:extLst>
              <a:ext uri="{FF2B5EF4-FFF2-40B4-BE49-F238E27FC236}">
                <a16:creationId xmlns:a16="http://schemas.microsoft.com/office/drawing/2014/main" id="{447FB39A-DDE5-D60D-CFEE-898C77681F06}"/>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241518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888628C-D205-CB13-A4AB-B889A64646FA}"/>
              </a:ext>
            </a:extLst>
          </p:cNvPr>
          <p:cNvPicPr>
            <a:picLocks noChangeAspect="1"/>
          </p:cNvPicPr>
          <p:nvPr/>
        </p:nvPicPr>
        <p:blipFill rotWithShape="1">
          <a:blip r:embed="rId6"/>
          <a:srcRect r="11572"/>
          <a:stretch/>
        </p:blipFill>
        <p:spPr>
          <a:xfrm>
            <a:off x="6008850" y="1253486"/>
            <a:ext cx="5910642" cy="4948409"/>
          </a:xfrm>
          <a:prstGeom prst="rect">
            <a:avLst/>
          </a:prstGeom>
          <a:ln w="19050">
            <a:solidFill>
              <a:srgbClr val="990000"/>
            </a:solidFill>
          </a:ln>
          <a:scene3d>
            <a:camera prst="perspectiveLeft">
              <a:rot lat="0" lon="1800000" rev="0"/>
            </a:camera>
            <a:lightRig rig="threePt" dir="t"/>
          </a:scene3d>
        </p:spPr>
      </p:pic>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18</a:t>
            </a:fld>
            <a:endParaRPr lang="en-GB" dirty="0"/>
          </a:p>
        </p:txBody>
      </p:sp>
      <p:sp>
        <p:nvSpPr>
          <p:cNvPr id="15" name="TextBox 14">
            <a:extLst>
              <a:ext uri="{FF2B5EF4-FFF2-40B4-BE49-F238E27FC236}">
                <a16:creationId xmlns:a16="http://schemas.microsoft.com/office/drawing/2014/main" id="{65626137-8429-BC44-80E5-0298820957B6}"/>
              </a:ext>
            </a:extLst>
          </p:cNvPr>
          <p:cNvSpPr txBox="1"/>
          <p:nvPr/>
        </p:nvSpPr>
        <p:spPr>
          <a:xfrm>
            <a:off x="390531" y="940025"/>
            <a:ext cx="5020181" cy="375205"/>
          </a:xfrm>
          <a:prstGeom prst="rect">
            <a:avLst/>
          </a:prstGeom>
          <a:noFill/>
        </p:spPr>
        <p:txBody>
          <a:bodyPr wrap="square" rtlCol="0">
            <a:spAutoFit/>
          </a:bodyPr>
          <a:lstStyle/>
          <a:p>
            <a:r>
              <a:rPr lang="en-US" dirty="0">
                <a:solidFill>
                  <a:schemeClr val="bg1"/>
                </a:solidFill>
              </a:rPr>
              <a:t>Top of Invoice:  Recipient Information</a:t>
            </a:r>
          </a:p>
        </p:txBody>
      </p:sp>
      <p:cxnSp>
        <p:nvCxnSpPr>
          <p:cNvPr id="25" name="Straight Connector 24">
            <a:extLst>
              <a:ext uri="{FF2B5EF4-FFF2-40B4-BE49-F238E27FC236}">
                <a16:creationId xmlns:a16="http://schemas.microsoft.com/office/drawing/2014/main" id="{792A045F-A086-99D0-27AE-C0668BCEAC2C}"/>
              </a:ext>
            </a:extLst>
          </p:cNvPr>
          <p:cNvCxnSpPr>
            <a:cxnSpLocks/>
          </p:cNvCxnSpPr>
          <p:nvPr/>
        </p:nvCxnSpPr>
        <p:spPr>
          <a:xfrm flipH="1">
            <a:off x="288273" y="1710246"/>
            <a:ext cx="7722252" cy="561600"/>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Title 7">
            <a:extLst>
              <a:ext uri="{FF2B5EF4-FFF2-40B4-BE49-F238E27FC236}">
                <a16:creationId xmlns:a16="http://schemas.microsoft.com/office/drawing/2014/main" id="{C9359501-E1FC-B54F-52B9-B30596A05920}"/>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7" name="Straight Connector 6">
            <a:extLst>
              <a:ext uri="{FF2B5EF4-FFF2-40B4-BE49-F238E27FC236}">
                <a16:creationId xmlns:a16="http://schemas.microsoft.com/office/drawing/2014/main" id="{E3236931-5405-E32A-4E82-6A02878B9061}"/>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E63CD68-F3A9-2B99-E2C1-1158BAAA7B96}"/>
              </a:ext>
            </a:extLst>
          </p:cNvPr>
          <p:cNvSpPr txBox="1"/>
          <p:nvPr/>
        </p:nvSpPr>
        <p:spPr>
          <a:xfrm>
            <a:off x="9678692" y="487387"/>
            <a:ext cx="2099180" cy="369332"/>
          </a:xfrm>
          <a:prstGeom prst="rect">
            <a:avLst/>
          </a:prstGeom>
          <a:noFill/>
        </p:spPr>
        <p:txBody>
          <a:bodyPr wrap="square" rtlCol="0">
            <a:spAutoFit/>
          </a:bodyPr>
          <a:lstStyle/>
          <a:p>
            <a:pPr algn="r"/>
            <a:r>
              <a:rPr lang="en-US" dirty="0">
                <a:solidFill>
                  <a:srgbClr val="FFFF00"/>
                </a:solidFill>
              </a:rPr>
              <a:t>Invoice Review 8</a:t>
            </a:r>
          </a:p>
        </p:txBody>
      </p:sp>
      <p:pic>
        <p:nvPicPr>
          <p:cNvPr id="32" name="Picture 31">
            <a:extLst>
              <a:ext uri="{FF2B5EF4-FFF2-40B4-BE49-F238E27FC236}">
                <a16:creationId xmlns:a16="http://schemas.microsoft.com/office/drawing/2014/main" id="{FBB85E32-CDB3-F4EA-2818-5D0072D2A304}"/>
              </a:ext>
            </a:extLst>
          </p:cNvPr>
          <p:cNvPicPr>
            <a:picLocks noChangeAspect="1"/>
          </p:cNvPicPr>
          <p:nvPr/>
        </p:nvPicPr>
        <p:blipFill rotWithShape="1">
          <a:blip r:embed="rId6"/>
          <a:srcRect t="2501" r="11231" b="59943"/>
          <a:stretch/>
        </p:blipFill>
        <p:spPr>
          <a:xfrm>
            <a:off x="177561" y="1602179"/>
            <a:ext cx="7691595" cy="2409060"/>
          </a:xfrm>
          <a:prstGeom prst="rect">
            <a:avLst/>
          </a:prstGeom>
          <a:ln w="19050">
            <a:solidFill>
              <a:srgbClr val="990000"/>
            </a:solidFill>
          </a:ln>
        </p:spPr>
      </p:pic>
      <p:sp>
        <p:nvSpPr>
          <p:cNvPr id="16" name="Speech Bubble: Rectangle with Corners Rounded 15">
            <a:extLst>
              <a:ext uri="{FF2B5EF4-FFF2-40B4-BE49-F238E27FC236}">
                <a16:creationId xmlns:a16="http://schemas.microsoft.com/office/drawing/2014/main" id="{DD4F4E43-2C36-A615-54E6-E802C446A817}"/>
              </a:ext>
            </a:extLst>
          </p:cNvPr>
          <p:cNvSpPr/>
          <p:nvPr/>
        </p:nvSpPr>
        <p:spPr>
          <a:xfrm>
            <a:off x="3751176" y="4409274"/>
            <a:ext cx="2735349" cy="738480"/>
          </a:xfrm>
          <a:prstGeom prst="wedgeRoundRectCallout">
            <a:avLst>
              <a:gd name="adj1" fmla="val -30729"/>
              <a:gd name="adj2" fmla="val -165894"/>
              <a:gd name="adj3" fmla="val 16667"/>
            </a:avLst>
          </a:prstGeom>
          <a:solidFill>
            <a:srgbClr val="9EC3E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Invoice is directed to the BA’s attention</a:t>
            </a:r>
          </a:p>
        </p:txBody>
      </p:sp>
      <p:sp>
        <p:nvSpPr>
          <p:cNvPr id="17" name="Speech Bubble: Rectangle with Corners Rounded 16">
            <a:extLst>
              <a:ext uri="{FF2B5EF4-FFF2-40B4-BE49-F238E27FC236}">
                <a16:creationId xmlns:a16="http://schemas.microsoft.com/office/drawing/2014/main" id="{7B186F50-5EFE-F04A-65A3-0AF06A6660AF}"/>
              </a:ext>
            </a:extLst>
          </p:cNvPr>
          <p:cNvSpPr/>
          <p:nvPr/>
        </p:nvSpPr>
        <p:spPr>
          <a:xfrm>
            <a:off x="537098" y="4862761"/>
            <a:ext cx="2272777" cy="1042739"/>
          </a:xfrm>
          <a:prstGeom prst="wedgeRoundRectCallout">
            <a:avLst>
              <a:gd name="adj1" fmla="val -22521"/>
              <a:gd name="adj2" fmla="val -138209"/>
              <a:gd name="adj3" fmla="val 16667"/>
            </a:avLst>
          </a:prstGeom>
          <a:solidFill>
            <a:srgbClr val="9EC3E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PI, </a:t>
            </a:r>
          </a:p>
          <a:p>
            <a:r>
              <a:rPr lang="en-US" sz="1600" dirty="0">
                <a:solidFill>
                  <a:schemeClr val="tx1"/>
                </a:solidFill>
              </a:rPr>
              <a:t>usage, and </a:t>
            </a:r>
          </a:p>
          <a:p>
            <a:r>
              <a:rPr lang="en-US" sz="1600" dirty="0">
                <a:solidFill>
                  <a:schemeClr val="tx1"/>
                </a:solidFill>
              </a:rPr>
              <a:t>posting information </a:t>
            </a:r>
          </a:p>
        </p:txBody>
      </p:sp>
      <p:cxnSp>
        <p:nvCxnSpPr>
          <p:cNvPr id="34" name="Straight Connector 33">
            <a:extLst>
              <a:ext uri="{FF2B5EF4-FFF2-40B4-BE49-F238E27FC236}">
                <a16:creationId xmlns:a16="http://schemas.microsoft.com/office/drawing/2014/main" id="{8D3B5891-2149-3B0F-B843-E74953F32308}"/>
              </a:ext>
            </a:extLst>
          </p:cNvPr>
          <p:cNvCxnSpPr>
            <a:cxnSpLocks/>
          </p:cNvCxnSpPr>
          <p:nvPr/>
        </p:nvCxnSpPr>
        <p:spPr>
          <a:xfrm flipH="1">
            <a:off x="7886359" y="2958988"/>
            <a:ext cx="3975382" cy="1052251"/>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F2A0626-8409-2352-840E-E509BC4AFC21}"/>
              </a:ext>
            </a:extLst>
          </p:cNvPr>
          <p:cNvCxnSpPr>
            <a:cxnSpLocks/>
          </p:cNvCxnSpPr>
          <p:nvPr/>
        </p:nvCxnSpPr>
        <p:spPr>
          <a:xfrm flipH="1">
            <a:off x="7869156" y="948342"/>
            <a:ext cx="4026992" cy="653837"/>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
        <p:nvSpPr>
          <p:cNvPr id="36" name="Date Placeholder 3">
            <a:extLst>
              <a:ext uri="{FF2B5EF4-FFF2-40B4-BE49-F238E27FC236}">
                <a16:creationId xmlns:a16="http://schemas.microsoft.com/office/drawing/2014/main" id="{3B932F43-DC11-0262-0D5E-459DBF010EF4}"/>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37" name="Slide Number Placeholder 4">
            <a:extLst>
              <a:ext uri="{FF2B5EF4-FFF2-40B4-BE49-F238E27FC236}">
                <a16:creationId xmlns:a16="http://schemas.microsoft.com/office/drawing/2014/main" id="{68BB8CC6-11B2-776F-774C-44DA4E941F96}"/>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18</a:t>
            </a:fld>
            <a:endParaRPr lang="en-US" sz="1100" dirty="0">
              <a:solidFill>
                <a:srgbClr val="FFFF00"/>
              </a:solidFill>
            </a:endParaRPr>
          </a:p>
        </p:txBody>
      </p:sp>
      <p:sp>
        <p:nvSpPr>
          <p:cNvPr id="38" name="Date Placeholder 3">
            <a:extLst>
              <a:ext uri="{FF2B5EF4-FFF2-40B4-BE49-F238E27FC236}">
                <a16:creationId xmlns:a16="http://schemas.microsoft.com/office/drawing/2014/main" id="{9EE3216E-FD01-9F27-2663-880EC7E5DE50}"/>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1476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100" fill="hold"/>
                                        <p:tgtEl>
                                          <p:spTgt spid="33"/>
                                        </p:tgtEl>
                                        <p:attrNameLst>
                                          <p:attrName>ppt_x</p:attrName>
                                        </p:attrNameLst>
                                      </p:cBhvr>
                                      <p:tavLst>
                                        <p:tav tm="0">
                                          <p:val>
                                            <p:strVal val="0-#ppt_w/2"/>
                                          </p:val>
                                        </p:tav>
                                        <p:tav tm="100000">
                                          <p:val>
                                            <p:strVal val="#ppt_x"/>
                                          </p:val>
                                        </p:tav>
                                      </p:tavLst>
                                    </p:anim>
                                    <p:anim calcmode="lin" valueType="num">
                                      <p:cBhvr additive="base">
                                        <p:cTn id="8" dur="11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2" presetClass="entr" presetSubtype="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1100"/>
                                        <p:tgtEl>
                                          <p:spTgt spid="32"/>
                                        </p:tgtEl>
                                      </p:cBhvr>
                                    </p:animEffect>
                                  </p:childTnLst>
                                </p:cTn>
                              </p:par>
                              <p:par>
                                <p:cTn id="13" presetID="22" presetClass="entr" presetSubtype="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1100"/>
                                        <p:tgtEl>
                                          <p:spTgt spid="25"/>
                                        </p:tgtEl>
                                      </p:cBhvr>
                                    </p:animEffect>
                                  </p:childTnLst>
                                </p:cTn>
                              </p:par>
                              <p:par>
                                <p:cTn id="16" presetID="22" presetClass="entr" presetSubtype="2"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1100"/>
                                        <p:tgtEl>
                                          <p:spTgt spid="34"/>
                                        </p:tgtEl>
                                      </p:cBhvr>
                                    </p:animEffect>
                                  </p:childTnLst>
                                </p:cTn>
                              </p:par>
                              <p:par>
                                <p:cTn id="19" presetID="22" presetClass="entr" presetSubtype="2"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11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599AE2B-3231-E663-090B-1F9A7022D7AA}"/>
              </a:ext>
            </a:extLst>
          </p:cNvPr>
          <p:cNvPicPr>
            <a:picLocks noChangeAspect="1"/>
          </p:cNvPicPr>
          <p:nvPr/>
        </p:nvPicPr>
        <p:blipFill>
          <a:blip r:embed="rId7"/>
          <a:stretch>
            <a:fillRect/>
          </a:stretch>
        </p:blipFill>
        <p:spPr>
          <a:xfrm>
            <a:off x="5965040" y="1208889"/>
            <a:ext cx="5952744" cy="5013036"/>
          </a:xfrm>
          <a:prstGeom prst="rect">
            <a:avLst/>
          </a:prstGeom>
          <a:ln w="19050">
            <a:solidFill>
              <a:srgbClr val="990000"/>
            </a:solidFill>
          </a:ln>
          <a:scene3d>
            <a:camera prst="perspectiveLeft">
              <a:rot lat="0" lon="1800000" rev="0"/>
            </a:camera>
            <a:lightRig rig="threePt" dir="t"/>
          </a:scene3d>
        </p:spPr>
      </p:pic>
      <p:pic>
        <p:nvPicPr>
          <p:cNvPr id="34" name="Picture 33">
            <a:extLst>
              <a:ext uri="{FF2B5EF4-FFF2-40B4-BE49-F238E27FC236}">
                <a16:creationId xmlns:a16="http://schemas.microsoft.com/office/drawing/2014/main" id="{FDFA11F2-0B75-F9EE-EC7A-91D20B754F84}"/>
              </a:ext>
            </a:extLst>
          </p:cNvPr>
          <p:cNvPicPr>
            <a:picLocks noChangeAspect="1"/>
          </p:cNvPicPr>
          <p:nvPr/>
        </p:nvPicPr>
        <p:blipFill>
          <a:blip r:embed="rId8"/>
          <a:stretch>
            <a:fillRect/>
          </a:stretch>
        </p:blipFill>
        <p:spPr>
          <a:xfrm>
            <a:off x="62647" y="1993836"/>
            <a:ext cx="8620125" cy="2114550"/>
          </a:xfrm>
          <a:prstGeom prst="rect">
            <a:avLst/>
          </a:prstGeom>
          <a:ln w="19050">
            <a:solidFill>
              <a:srgbClr val="990000"/>
            </a:solidFill>
          </a:ln>
        </p:spPr>
      </p:pic>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19</a:t>
            </a:fld>
            <a:endParaRPr lang="en-GB" dirty="0"/>
          </a:p>
        </p:txBody>
      </p:sp>
      <p:sp>
        <p:nvSpPr>
          <p:cNvPr id="12" name="TextBox 11">
            <a:extLst>
              <a:ext uri="{FF2B5EF4-FFF2-40B4-BE49-F238E27FC236}">
                <a16:creationId xmlns:a16="http://schemas.microsoft.com/office/drawing/2014/main" id="{9DD17039-A28D-9F78-5F80-2B5B01774B70}"/>
              </a:ext>
            </a:extLst>
          </p:cNvPr>
          <p:cNvSpPr txBox="1"/>
          <p:nvPr/>
        </p:nvSpPr>
        <p:spPr>
          <a:xfrm>
            <a:off x="318883" y="941595"/>
            <a:ext cx="4197458" cy="369332"/>
          </a:xfrm>
          <a:prstGeom prst="rect">
            <a:avLst/>
          </a:prstGeom>
          <a:noFill/>
        </p:spPr>
        <p:txBody>
          <a:bodyPr wrap="square" rtlCol="0">
            <a:spAutoFit/>
          </a:bodyPr>
          <a:lstStyle/>
          <a:p>
            <a:r>
              <a:rPr lang="en-US" dirty="0">
                <a:solidFill>
                  <a:schemeClr val="bg1"/>
                </a:solidFill>
              </a:rPr>
              <a:t>Monthly Usage &amp; Charge Calculations</a:t>
            </a:r>
          </a:p>
        </p:txBody>
      </p:sp>
      <p:sp>
        <p:nvSpPr>
          <p:cNvPr id="15" name="Left Brace 14">
            <a:extLst>
              <a:ext uri="{FF2B5EF4-FFF2-40B4-BE49-F238E27FC236}">
                <a16:creationId xmlns:a16="http://schemas.microsoft.com/office/drawing/2014/main" id="{103F5E64-130E-D59B-BC7B-604945A73B36}"/>
              </a:ext>
            </a:extLst>
          </p:cNvPr>
          <p:cNvSpPr/>
          <p:nvPr/>
        </p:nvSpPr>
        <p:spPr>
          <a:xfrm rot="16200000" flipH="1" flipV="1">
            <a:off x="4688185" y="-80228"/>
            <a:ext cx="369333" cy="4498109"/>
          </a:xfrm>
          <a:prstGeom prst="lef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Speech Bubble: Rectangle 20">
            <a:extLst>
              <a:ext uri="{FF2B5EF4-FFF2-40B4-BE49-F238E27FC236}">
                <a16:creationId xmlns:a16="http://schemas.microsoft.com/office/drawing/2014/main" id="{4FC5226F-9B17-5C34-F48B-ADB02B9E4EAF}"/>
              </a:ext>
            </a:extLst>
          </p:cNvPr>
          <p:cNvSpPr/>
          <p:nvPr/>
        </p:nvSpPr>
        <p:spPr>
          <a:xfrm>
            <a:off x="345178" y="4361812"/>
            <a:ext cx="6997947" cy="1809560"/>
          </a:xfrm>
          <a:prstGeom prst="wedgeRectCallout">
            <a:avLst>
              <a:gd name="adj1" fmla="val -19421"/>
              <a:gd name="adj2" fmla="val -49494"/>
            </a:avLst>
          </a:prstGeom>
          <a:solidFill>
            <a:schemeClr val="accent3">
              <a:lumMod val="20000"/>
              <a:lumOff val="80000"/>
            </a:schemeClr>
          </a:solidFill>
          <a:ln w="22225">
            <a:solidFill>
              <a:srgbClr val="9900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US" sz="1600" dirty="0">
              <a:solidFill>
                <a:schemeClr val="tx1"/>
              </a:solidFill>
            </a:endParaRPr>
          </a:p>
          <a:p>
            <a:pPr marL="342900" indent="-342900">
              <a:buFont typeface="+mj-lt"/>
              <a:buAutoNum type="arabicPeriod"/>
            </a:pPr>
            <a:r>
              <a:rPr lang="en-US" sz="1600" dirty="0">
                <a:solidFill>
                  <a:schemeClr val="tx1"/>
                </a:solidFill>
              </a:rPr>
              <a:t>Separate sections for glasswash and CO</a:t>
            </a:r>
            <a:r>
              <a:rPr lang="en-US" sz="1600" baseline="-25000" dirty="0">
                <a:solidFill>
                  <a:schemeClr val="tx1"/>
                </a:solidFill>
              </a:rPr>
              <a:t>2  </a:t>
            </a:r>
          </a:p>
          <a:p>
            <a:endParaRPr lang="en-US" sz="400" dirty="0">
              <a:solidFill>
                <a:schemeClr val="tx1"/>
              </a:solidFill>
            </a:endParaRPr>
          </a:p>
          <a:p>
            <a:r>
              <a:rPr lang="en-US" sz="1600" dirty="0">
                <a:solidFill>
                  <a:schemeClr val="tx1"/>
                </a:solidFill>
              </a:rPr>
              <a:t>2.   Glasswash piece count at each location per month</a:t>
            </a:r>
            <a:endParaRPr lang="en-US" sz="800" dirty="0">
              <a:solidFill>
                <a:schemeClr val="tx1"/>
              </a:solidFill>
            </a:endParaRPr>
          </a:p>
          <a:p>
            <a:endParaRPr lang="en-US" sz="400" dirty="0">
              <a:solidFill>
                <a:schemeClr val="tx1"/>
              </a:solidFill>
            </a:endParaRPr>
          </a:p>
          <a:p>
            <a:r>
              <a:rPr lang="en-US" sz="1600" dirty="0">
                <a:solidFill>
                  <a:schemeClr val="tx1"/>
                </a:solidFill>
              </a:rPr>
              <a:t>3.   Journal line-item amount and subtotal for glasswash</a:t>
            </a:r>
          </a:p>
          <a:p>
            <a:pPr marL="342900" indent="-342900">
              <a:buFont typeface="+mj-lt"/>
              <a:buAutoNum type="arabicPeriod"/>
            </a:pPr>
            <a:endParaRPr lang="en-US" sz="400" dirty="0">
              <a:solidFill>
                <a:schemeClr val="tx1"/>
              </a:solidFill>
            </a:endParaRPr>
          </a:p>
          <a:p>
            <a:pPr marL="342900" indent="-342900">
              <a:buAutoNum type="arabicPeriod" startAt="4"/>
            </a:pPr>
            <a:r>
              <a:rPr lang="en-US" sz="1600" dirty="0">
                <a:solidFill>
                  <a:schemeClr val="tx1"/>
                </a:solidFill>
              </a:rPr>
              <a:t>CO</a:t>
            </a:r>
            <a:r>
              <a:rPr lang="en-US" sz="1600" baseline="-25000" dirty="0">
                <a:solidFill>
                  <a:schemeClr val="tx1"/>
                </a:solidFill>
              </a:rPr>
              <a:t>2</a:t>
            </a:r>
            <a:r>
              <a:rPr lang="en-US" sz="1600" dirty="0">
                <a:solidFill>
                  <a:schemeClr val="tx1"/>
                </a:solidFill>
              </a:rPr>
              <a:t> device count at each location and prorated SCTR total CO</a:t>
            </a:r>
            <a:r>
              <a:rPr lang="en-US" sz="1600" baseline="-25000" dirty="0">
                <a:solidFill>
                  <a:schemeClr val="tx1"/>
                </a:solidFill>
              </a:rPr>
              <a:t>2</a:t>
            </a:r>
            <a:r>
              <a:rPr lang="en-US" sz="1600" dirty="0">
                <a:solidFill>
                  <a:schemeClr val="tx1"/>
                </a:solidFill>
              </a:rPr>
              <a:t> cost</a:t>
            </a:r>
          </a:p>
          <a:p>
            <a:pPr marL="342900" indent="-342900">
              <a:buFont typeface="+mj-lt"/>
              <a:buAutoNum type="arabicPeriod"/>
            </a:pPr>
            <a:endParaRPr lang="en-US" sz="400" dirty="0">
              <a:solidFill>
                <a:schemeClr val="tx1"/>
              </a:solidFill>
            </a:endParaRPr>
          </a:p>
          <a:p>
            <a:r>
              <a:rPr lang="en-US" sz="1600" dirty="0">
                <a:solidFill>
                  <a:schemeClr val="tx1"/>
                </a:solidFill>
              </a:rPr>
              <a:t>5.   Journal line-item amount and subtotal for CO</a:t>
            </a:r>
            <a:r>
              <a:rPr lang="en-US" sz="1600" baseline="-25000" dirty="0">
                <a:solidFill>
                  <a:schemeClr val="tx1"/>
                </a:solidFill>
              </a:rPr>
              <a:t>2</a:t>
            </a:r>
          </a:p>
          <a:p>
            <a:endParaRPr lang="en-US" sz="1600" dirty="0">
              <a:solidFill>
                <a:schemeClr val="tx1"/>
              </a:solidFill>
            </a:endParaRPr>
          </a:p>
        </p:txBody>
      </p:sp>
      <p:sp>
        <p:nvSpPr>
          <p:cNvPr id="24" name="Oval 23">
            <a:extLst>
              <a:ext uri="{FF2B5EF4-FFF2-40B4-BE49-F238E27FC236}">
                <a16:creationId xmlns:a16="http://schemas.microsoft.com/office/drawing/2014/main" id="{01ADF12E-A7EC-00A7-F4DA-F128F858461C}"/>
              </a:ext>
            </a:extLst>
          </p:cNvPr>
          <p:cNvSpPr/>
          <p:nvPr/>
        </p:nvSpPr>
        <p:spPr>
          <a:xfrm>
            <a:off x="3230042" y="2763792"/>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4</a:t>
            </a:r>
          </a:p>
        </p:txBody>
      </p:sp>
      <p:sp>
        <p:nvSpPr>
          <p:cNvPr id="35" name="Oval 34">
            <a:extLst>
              <a:ext uri="{FF2B5EF4-FFF2-40B4-BE49-F238E27FC236}">
                <a16:creationId xmlns:a16="http://schemas.microsoft.com/office/drawing/2014/main" id="{F283DD4A-9C8F-36F2-6553-29E99B7B2B04}"/>
              </a:ext>
            </a:extLst>
          </p:cNvPr>
          <p:cNvSpPr/>
          <p:nvPr/>
        </p:nvSpPr>
        <p:spPr>
          <a:xfrm>
            <a:off x="7127056" y="2760727"/>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5</a:t>
            </a:r>
          </a:p>
        </p:txBody>
      </p:sp>
      <p:sp>
        <p:nvSpPr>
          <p:cNvPr id="36" name="Oval 35">
            <a:extLst>
              <a:ext uri="{FF2B5EF4-FFF2-40B4-BE49-F238E27FC236}">
                <a16:creationId xmlns:a16="http://schemas.microsoft.com/office/drawing/2014/main" id="{A700AF15-1176-7570-20BD-D477C494F13F}"/>
              </a:ext>
            </a:extLst>
          </p:cNvPr>
          <p:cNvSpPr/>
          <p:nvPr/>
        </p:nvSpPr>
        <p:spPr>
          <a:xfrm>
            <a:off x="1211665" y="3183660"/>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37" name="Oval 36">
            <a:extLst>
              <a:ext uri="{FF2B5EF4-FFF2-40B4-BE49-F238E27FC236}">
                <a16:creationId xmlns:a16="http://schemas.microsoft.com/office/drawing/2014/main" id="{BAE6465C-BF9B-DFC5-C7D8-0EB971FF8E29}"/>
              </a:ext>
            </a:extLst>
          </p:cNvPr>
          <p:cNvSpPr/>
          <p:nvPr/>
        </p:nvSpPr>
        <p:spPr>
          <a:xfrm>
            <a:off x="1211666" y="2154259"/>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38" name="Oval 37">
            <a:extLst>
              <a:ext uri="{FF2B5EF4-FFF2-40B4-BE49-F238E27FC236}">
                <a16:creationId xmlns:a16="http://schemas.microsoft.com/office/drawing/2014/main" id="{A68D8E23-4C67-D88B-BB57-8392AE2DF100}"/>
              </a:ext>
            </a:extLst>
          </p:cNvPr>
          <p:cNvSpPr/>
          <p:nvPr/>
        </p:nvSpPr>
        <p:spPr>
          <a:xfrm>
            <a:off x="4651343" y="1448683"/>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sp>
        <p:nvSpPr>
          <p:cNvPr id="39" name="Oval 38">
            <a:extLst>
              <a:ext uri="{FF2B5EF4-FFF2-40B4-BE49-F238E27FC236}">
                <a16:creationId xmlns:a16="http://schemas.microsoft.com/office/drawing/2014/main" id="{3BFC6931-0C05-6D6E-49B0-E75D39653E20}"/>
              </a:ext>
            </a:extLst>
          </p:cNvPr>
          <p:cNvSpPr/>
          <p:nvPr/>
        </p:nvSpPr>
        <p:spPr>
          <a:xfrm>
            <a:off x="7189391" y="1692452"/>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3</a:t>
            </a:r>
          </a:p>
        </p:txBody>
      </p:sp>
      <p:sp>
        <p:nvSpPr>
          <p:cNvPr id="8" name="Title 7">
            <a:extLst>
              <a:ext uri="{FF2B5EF4-FFF2-40B4-BE49-F238E27FC236}">
                <a16:creationId xmlns:a16="http://schemas.microsoft.com/office/drawing/2014/main" id="{70B35D03-60A8-D01B-90A9-A22C07478D8A}"/>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1" name="Straight Connector 10">
            <a:extLst>
              <a:ext uri="{FF2B5EF4-FFF2-40B4-BE49-F238E27FC236}">
                <a16:creationId xmlns:a16="http://schemas.microsoft.com/office/drawing/2014/main" id="{9F78D3FB-6229-D0C2-633E-F5EB113EC6B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C2A134-0D87-F835-665B-0B81EC3E98D2}"/>
              </a:ext>
            </a:extLst>
          </p:cNvPr>
          <p:cNvSpPr txBox="1"/>
          <p:nvPr/>
        </p:nvSpPr>
        <p:spPr>
          <a:xfrm>
            <a:off x="9446217" y="487387"/>
            <a:ext cx="2331655" cy="369332"/>
          </a:xfrm>
          <a:prstGeom prst="rect">
            <a:avLst/>
          </a:prstGeom>
          <a:noFill/>
        </p:spPr>
        <p:txBody>
          <a:bodyPr wrap="square" rtlCol="0">
            <a:spAutoFit/>
          </a:bodyPr>
          <a:lstStyle/>
          <a:p>
            <a:pPr algn="r"/>
            <a:r>
              <a:rPr lang="en-US" dirty="0">
                <a:solidFill>
                  <a:srgbClr val="FFFF00"/>
                </a:solidFill>
              </a:rPr>
              <a:t>Invoice Review 9</a:t>
            </a:r>
          </a:p>
        </p:txBody>
      </p:sp>
      <p:cxnSp>
        <p:nvCxnSpPr>
          <p:cNvPr id="9" name="Straight Connector 8">
            <a:extLst>
              <a:ext uri="{FF2B5EF4-FFF2-40B4-BE49-F238E27FC236}">
                <a16:creationId xmlns:a16="http://schemas.microsoft.com/office/drawing/2014/main" id="{CB9AE420-D5E4-3292-4F07-BFB5291CA635}"/>
              </a:ext>
            </a:extLst>
          </p:cNvPr>
          <p:cNvCxnSpPr>
            <a:cxnSpLocks/>
          </p:cNvCxnSpPr>
          <p:nvPr/>
        </p:nvCxnSpPr>
        <p:spPr>
          <a:xfrm flipH="1" flipV="1">
            <a:off x="8688215" y="4117189"/>
            <a:ext cx="3121067" cy="700502"/>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A7DF4D-479D-A91D-14D5-00B84767FC37}"/>
              </a:ext>
            </a:extLst>
          </p:cNvPr>
          <p:cNvCxnSpPr>
            <a:cxnSpLocks/>
          </p:cNvCxnSpPr>
          <p:nvPr/>
        </p:nvCxnSpPr>
        <p:spPr>
          <a:xfrm flipH="1" flipV="1">
            <a:off x="8699101" y="1993231"/>
            <a:ext cx="3110181" cy="1423069"/>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943D2A02-BE36-76B1-BA62-62967754BEAD}"/>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8" name="Slide Number Placeholder 4">
            <a:extLst>
              <a:ext uri="{FF2B5EF4-FFF2-40B4-BE49-F238E27FC236}">
                <a16:creationId xmlns:a16="http://schemas.microsoft.com/office/drawing/2014/main" id="{09426D93-5F73-58EE-3474-18BA68037196}"/>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19</a:t>
            </a:fld>
            <a:endParaRPr lang="en-US" sz="1100" dirty="0">
              <a:solidFill>
                <a:srgbClr val="FFFF00"/>
              </a:solidFill>
            </a:endParaRPr>
          </a:p>
        </p:txBody>
      </p:sp>
      <p:sp>
        <p:nvSpPr>
          <p:cNvPr id="19" name="Date Placeholder 3">
            <a:extLst>
              <a:ext uri="{FF2B5EF4-FFF2-40B4-BE49-F238E27FC236}">
                <a16:creationId xmlns:a16="http://schemas.microsoft.com/office/drawing/2014/main" id="{4B095473-9C16-409F-EE88-ECE751D39F01}"/>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2"/>
      <p:custData r:id="rId3"/>
      <p:tags r:id="rId4"/>
    </p:custDataLst>
    <p:extLst>
      <p:ext uri="{BB962C8B-B14F-4D97-AF65-F5344CB8AC3E}">
        <p14:creationId xmlns:p14="http://schemas.microsoft.com/office/powerpoint/2010/main" val="1035471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childTnLst>
                                </p:cTn>
                              </p:par>
                              <p:par>
                                <p:cTn id="21" presetID="53" presetClass="exit" presetSubtype="32" fill="hold" grpId="1" nodeType="withEffect">
                                  <p:stCondLst>
                                    <p:cond delay="0"/>
                                  </p:stCondLst>
                                  <p:childTnLst>
                                    <p:anim calcmode="lin" valueType="num">
                                      <p:cBhvr>
                                        <p:cTn id="22" dur="500"/>
                                        <p:tgtEl>
                                          <p:spTgt spid="36"/>
                                        </p:tgtEl>
                                        <p:attrNameLst>
                                          <p:attrName>ppt_w</p:attrName>
                                        </p:attrNameLst>
                                      </p:cBhvr>
                                      <p:tavLst>
                                        <p:tav tm="0">
                                          <p:val>
                                            <p:strVal val="ppt_w"/>
                                          </p:val>
                                        </p:tav>
                                        <p:tav tm="100000">
                                          <p:val>
                                            <p:fltVal val="0"/>
                                          </p:val>
                                        </p:tav>
                                      </p:tavLst>
                                    </p:anim>
                                    <p:anim calcmode="lin" valueType="num">
                                      <p:cBhvr>
                                        <p:cTn id="23" dur="500"/>
                                        <p:tgtEl>
                                          <p:spTgt spid="36"/>
                                        </p:tgtEl>
                                        <p:attrNameLst>
                                          <p:attrName>ppt_h</p:attrName>
                                        </p:attrNameLst>
                                      </p:cBhvr>
                                      <p:tavLst>
                                        <p:tav tm="0">
                                          <p:val>
                                            <p:strVal val="ppt_h"/>
                                          </p:val>
                                        </p:tav>
                                        <p:tav tm="100000">
                                          <p:val>
                                            <p:fltVal val="0"/>
                                          </p:val>
                                        </p:tav>
                                      </p:tavLst>
                                    </p:anim>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37"/>
                                        </p:tgtEl>
                                        <p:attrNameLst>
                                          <p:attrName>ppt_w</p:attrName>
                                        </p:attrNameLst>
                                      </p:cBhvr>
                                      <p:tavLst>
                                        <p:tav tm="0">
                                          <p:val>
                                            <p:strVal val="ppt_w"/>
                                          </p:val>
                                        </p:tav>
                                        <p:tav tm="100000">
                                          <p:val>
                                            <p:fltVal val="0"/>
                                          </p:val>
                                        </p:tav>
                                      </p:tavLst>
                                    </p:anim>
                                    <p:anim calcmode="lin" valueType="num">
                                      <p:cBhvr>
                                        <p:cTn id="28" dur="500"/>
                                        <p:tgtEl>
                                          <p:spTgt spid="37"/>
                                        </p:tgtEl>
                                        <p:attrNameLst>
                                          <p:attrName>ppt_h</p:attrName>
                                        </p:attrNameLst>
                                      </p:cBhvr>
                                      <p:tavLst>
                                        <p:tav tm="0">
                                          <p:val>
                                            <p:strVal val="ppt_h"/>
                                          </p:val>
                                        </p:tav>
                                        <p:tav tm="100000">
                                          <p:val>
                                            <p:fltVal val="0"/>
                                          </p:val>
                                        </p:tav>
                                      </p:tavLst>
                                    </p:anim>
                                    <p:animEffect transition="out" filter="fade">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xEl>
                                              <p:pRg st="5" end="5"/>
                                            </p:txEl>
                                          </p:spTgt>
                                        </p:tgtEl>
                                        <p:attrNameLst>
                                          <p:attrName>style.visibility</p:attrName>
                                        </p:attrNameLst>
                                      </p:cBhvr>
                                      <p:to>
                                        <p:strVal val="visible"/>
                                      </p:to>
                                    </p:set>
                                  </p:childTnLst>
                                </p:cTn>
                              </p:par>
                              <p:par>
                                <p:cTn id="41" presetID="53" presetClass="exit" presetSubtype="32" fill="hold" grpId="1" nodeType="withEffect">
                                  <p:stCondLst>
                                    <p:cond delay="0"/>
                                  </p:stCondLst>
                                  <p:childTnLst>
                                    <p:anim calcmode="lin" valueType="num">
                                      <p:cBhvr>
                                        <p:cTn id="42" dur="500"/>
                                        <p:tgtEl>
                                          <p:spTgt spid="38"/>
                                        </p:tgtEl>
                                        <p:attrNameLst>
                                          <p:attrName>ppt_w</p:attrName>
                                        </p:attrNameLst>
                                      </p:cBhvr>
                                      <p:tavLst>
                                        <p:tav tm="0">
                                          <p:val>
                                            <p:strVal val="ppt_w"/>
                                          </p:val>
                                        </p:tav>
                                        <p:tav tm="100000">
                                          <p:val>
                                            <p:fltVal val="0"/>
                                          </p:val>
                                        </p:tav>
                                      </p:tavLst>
                                    </p:anim>
                                    <p:anim calcmode="lin" valueType="num">
                                      <p:cBhvr>
                                        <p:cTn id="43" dur="500"/>
                                        <p:tgtEl>
                                          <p:spTgt spid="38"/>
                                        </p:tgtEl>
                                        <p:attrNameLst>
                                          <p:attrName>ppt_h</p:attrName>
                                        </p:attrNameLst>
                                      </p:cBhvr>
                                      <p:tavLst>
                                        <p:tav tm="0">
                                          <p:val>
                                            <p:strVal val="ppt_h"/>
                                          </p:val>
                                        </p:tav>
                                        <p:tav tm="100000">
                                          <p:val>
                                            <p:fltVal val="0"/>
                                          </p:val>
                                        </p:tav>
                                      </p:tavLst>
                                    </p:anim>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53" presetClass="exit" presetSubtype="32" fill="hold" grpId="1" nodeType="withEffect">
                                  <p:stCondLst>
                                    <p:cond delay="0"/>
                                  </p:stCondLst>
                                  <p:childTnLst>
                                    <p:anim calcmode="lin" valueType="num">
                                      <p:cBhvr>
                                        <p:cTn id="47" dur="500"/>
                                        <p:tgtEl>
                                          <p:spTgt spid="15"/>
                                        </p:tgtEl>
                                        <p:attrNameLst>
                                          <p:attrName>ppt_w</p:attrName>
                                        </p:attrNameLst>
                                      </p:cBhvr>
                                      <p:tavLst>
                                        <p:tav tm="0">
                                          <p:val>
                                            <p:strVal val="ppt_w"/>
                                          </p:val>
                                        </p:tav>
                                        <p:tav tm="100000">
                                          <p:val>
                                            <p:fltVal val="0"/>
                                          </p:val>
                                        </p:tav>
                                      </p:tavLst>
                                    </p:anim>
                                    <p:anim calcmode="lin" valueType="num">
                                      <p:cBhvr>
                                        <p:cTn id="48" dur="500"/>
                                        <p:tgtEl>
                                          <p:spTgt spid="15"/>
                                        </p:tgtEl>
                                        <p:attrNameLst>
                                          <p:attrName>ppt_h</p:attrName>
                                        </p:attrNameLst>
                                      </p:cBhvr>
                                      <p:tavLst>
                                        <p:tav tm="0">
                                          <p:val>
                                            <p:strVal val="ppt_h"/>
                                          </p:val>
                                        </p:tav>
                                        <p:tav tm="100000">
                                          <p:val>
                                            <p:fltVal val="0"/>
                                          </p:val>
                                        </p:tav>
                                      </p:tavLst>
                                    </p:anim>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1">
                                            <p:txEl>
                                              <p:pRg st="7" end="7"/>
                                            </p:txEl>
                                          </p:spTgt>
                                        </p:tgtEl>
                                        <p:attrNameLst>
                                          <p:attrName>style.visibility</p:attrName>
                                        </p:attrNameLst>
                                      </p:cBhvr>
                                      <p:to>
                                        <p:strVal val="visible"/>
                                      </p:to>
                                    </p:set>
                                  </p:childTnLst>
                                </p:cTn>
                              </p:par>
                              <p:par>
                                <p:cTn id="58" presetID="53" presetClass="exit" presetSubtype="32" fill="hold" grpId="1" nodeType="withEffect">
                                  <p:stCondLst>
                                    <p:cond delay="0"/>
                                  </p:stCondLst>
                                  <p:childTnLst>
                                    <p:anim calcmode="lin" valueType="num">
                                      <p:cBhvr>
                                        <p:cTn id="59" dur="500"/>
                                        <p:tgtEl>
                                          <p:spTgt spid="39"/>
                                        </p:tgtEl>
                                        <p:attrNameLst>
                                          <p:attrName>ppt_w</p:attrName>
                                        </p:attrNameLst>
                                      </p:cBhvr>
                                      <p:tavLst>
                                        <p:tav tm="0">
                                          <p:val>
                                            <p:strVal val="ppt_w"/>
                                          </p:val>
                                        </p:tav>
                                        <p:tav tm="100000">
                                          <p:val>
                                            <p:fltVal val="0"/>
                                          </p:val>
                                        </p:tav>
                                      </p:tavLst>
                                    </p:anim>
                                    <p:anim calcmode="lin" valueType="num">
                                      <p:cBhvr>
                                        <p:cTn id="60" dur="500"/>
                                        <p:tgtEl>
                                          <p:spTgt spid="39"/>
                                        </p:tgtEl>
                                        <p:attrNameLst>
                                          <p:attrName>ppt_h</p:attrName>
                                        </p:attrNameLst>
                                      </p:cBhvr>
                                      <p:tavLst>
                                        <p:tav tm="0">
                                          <p:val>
                                            <p:strVal val="ppt_h"/>
                                          </p:val>
                                        </p:tav>
                                        <p:tav tm="100000">
                                          <p:val>
                                            <p:fltVal val="0"/>
                                          </p:val>
                                        </p:tav>
                                      </p:tavLst>
                                    </p:anim>
                                    <p:animEffect transition="out" filter="fade">
                                      <p:cBhvr>
                                        <p:cTn id="61" dur="500"/>
                                        <p:tgtEl>
                                          <p:spTgt spid="39"/>
                                        </p:tgtEl>
                                      </p:cBhvr>
                                    </p:animEffect>
                                    <p:set>
                                      <p:cBhvr>
                                        <p:cTn id="62" dur="1" fill="hold">
                                          <p:stCondLst>
                                            <p:cond delay="499"/>
                                          </p:stCondLst>
                                        </p:cTn>
                                        <p:tgtEl>
                                          <p:spTgt spid="39"/>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xEl>
                                              <p:pRg st="9" end="9"/>
                                            </p:txEl>
                                          </p:spTgt>
                                        </p:tgtEl>
                                        <p:attrNameLst>
                                          <p:attrName>style.visibility</p:attrName>
                                        </p:attrNameLst>
                                      </p:cBhvr>
                                      <p:to>
                                        <p:strVal val="visible"/>
                                      </p:to>
                                    </p:set>
                                  </p:childTnLst>
                                </p:cTn>
                              </p:par>
                              <p:par>
                                <p:cTn id="70" presetID="53" presetClass="exit" presetSubtype="32" fill="hold" grpId="1" nodeType="withEffect">
                                  <p:stCondLst>
                                    <p:cond delay="0"/>
                                  </p:stCondLst>
                                  <p:childTnLst>
                                    <p:anim calcmode="lin" valueType="num">
                                      <p:cBhvr>
                                        <p:cTn id="71" dur="500"/>
                                        <p:tgtEl>
                                          <p:spTgt spid="24"/>
                                        </p:tgtEl>
                                        <p:attrNameLst>
                                          <p:attrName>ppt_w</p:attrName>
                                        </p:attrNameLst>
                                      </p:cBhvr>
                                      <p:tavLst>
                                        <p:tav tm="0">
                                          <p:val>
                                            <p:strVal val="ppt_w"/>
                                          </p:val>
                                        </p:tav>
                                        <p:tav tm="100000">
                                          <p:val>
                                            <p:fltVal val="0"/>
                                          </p:val>
                                        </p:tav>
                                      </p:tavLst>
                                    </p:anim>
                                    <p:anim calcmode="lin" valueType="num">
                                      <p:cBhvr>
                                        <p:cTn id="72" dur="500"/>
                                        <p:tgtEl>
                                          <p:spTgt spid="24"/>
                                        </p:tgtEl>
                                        <p:attrNameLst>
                                          <p:attrName>ppt_h</p:attrName>
                                        </p:attrNameLst>
                                      </p:cBhvr>
                                      <p:tavLst>
                                        <p:tav tm="0">
                                          <p:val>
                                            <p:strVal val="ppt_h"/>
                                          </p:val>
                                        </p:tav>
                                        <p:tav tm="100000">
                                          <p:val>
                                            <p:fltVal val="0"/>
                                          </p:val>
                                        </p:tav>
                                      </p:tavLst>
                                    </p:anim>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1" grpId="0" uiExpand="1" build="p" animBg="1"/>
      <p:bldP spid="24" grpId="0" animBg="1"/>
      <p:bldP spid="24" grpId="1" animBg="1"/>
      <p:bldP spid="35" grpId="0"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a:t>
            </a:fld>
            <a:endParaRPr lang="en-GB" dirty="0"/>
          </a:p>
        </p:txBody>
      </p:sp>
      <p:sp>
        <p:nvSpPr>
          <p:cNvPr id="5" name="Date Placeholder 1">
            <a:extLst>
              <a:ext uri="{FF2B5EF4-FFF2-40B4-BE49-F238E27FC236}">
                <a16:creationId xmlns:a16="http://schemas.microsoft.com/office/drawing/2014/main" id="{CE6C2A1B-569A-18E1-0F50-80FDEF62D399}"/>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1B3EB5FF-D49F-77F9-BBBF-90244EFF7894}"/>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a:t>
            </a:fld>
            <a:endParaRPr lang="en-GB" dirty="0"/>
          </a:p>
        </p:txBody>
      </p:sp>
      <p:sp>
        <p:nvSpPr>
          <p:cNvPr id="8" name="Content Placeholder 8">
            <a:extLst>
              <a:ext uri="{FF2B5EF4-FFF2-40B4-BE49-F238E27FC236}">
                <a16:creationId xmlns:a16="http://schemas.microsoft.com/office/drawing/2014/main" id="{02ACE3AC-E3B6-BF53-9BFF-EC233D281F8A}"/>
              </a:ext>
            </a:extLst>
          </p:cNvPr>
          <p:cNvSpPr txBox="1">
            <a:spLocks/>
          </p:cNvSpPr>
          <p:nvPr/>
        </p:nvSpPr>
        <p:spPr>
          <a:xfrm>
            <a:off x="839733" y="2130228"/>
            <a:ext cx="5925669" cy="3477875"/>
          </a:xfrm>
          <a:prstGeom prst="rect">
            <a:avLst/>
          </a:prstGeom>
          <a:solidFill>
            <a:schemeClr val="accent3">
              <a:lumMod val="20000"/>
              <a:lumOff val="80000"/>
            </a:schemeClr>
          </a:solidFill>
          <a:ln w="19050">
            <a:solidFill>
              <a:srgbClr val="990000"/>
            </a:solidFill>
          </a:ln>
        </p:spPr>
        <p:txBody>
          <a:bodyPr wrap="square" rtlCol="0">
            <a:spAutoFit/>
          </a:bodyPr>
          <a:lstStyle>
            <a:defPPr>
              <a:defRPr lang="en-US"/>
            </a:defPPr>
            <a:lvl1pPr marL="342900" indent="-342900">
              <a:buFont typeface="Wingdings" panose="05000000000000000000" pitchFamily="2" charset="2"/>
              <a:buChar char="Ø"/>
              <a:defRPr sz="2400"/>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a:lstStyle>
          <a:p>
            <a:endParaRPr lang="en-US" sz="2000" dirty="0"/>
          </a:p>
          <a:p>
            <a:r>
              <a:rPr lang="en-US" sz="2000" dirty="0"/>
              <a:t>Goes live – November 1, 2024</a:t>
            </a:r>
            <a:br>
              <a:rPr lang="en-US" sz="2000" dirty="0"/>
            </a:br>
            <a:endParaRPr lang="en-US" sz="2000" dirty="0"/>
          </a:p>
          <a:p>
            <a:r>
              <a:rPr lang="en-US" sz="2000" dirty="0"/>
              <a:t>Still accessible through: </a:t>
            </a:r>
            <a:r>
              <a:rPr lang="en-US" sz="2000" dirty="0">
                <a:hlinkClick r:id="rId6">
                  <a:extLst>
                    <a:ext uri="{A12FA001-AC4F-418D-AE19-62706E023703}">
                      <ahyp:hlinkClr xmlns:ahyp="http://schemas.microsoft.com/office/drawing/2018/hyperlinkcolor" val="tx"/>
                    </a:ext>
                  </a:extLst>
                </a:hlinkClick>
              </a:rPr>
              <a:t>https://www.med.upenn.edu</a:t>
            </a:r>
            <a:br>
              <a:rPr lang="en-US" sz="2000" dirty="0"/>
            </a:br>
            <a:endParaRPr lang="en-US" sz="2000" dirty="0"/>
          </a:p>
          <a:p>
            <a:r>
              <a:rPr lang="en-US" sz="2000" dirty="0"/>
              <a:t>Allocates CO</a:t>
            </a:r>
            <a:r>
              <a:rPr lang="en-US" sz="2000" baseline="-25000" dirty="0"/>
              <a:t>2</a:t>
            </a:r>
            <a:r>
              <a:rPr lang="en-US" sz="2000" dirty="0"/>
              <a:t> &amp; glasswash charges to accounts</a:t>
            </a:r>
            <a:br>
              <a:rPr lang="en-US" sz="2000" dirty="0"/>
            </a:br>
            <a:endParaRPr lang="en-US" sz="2000" dirty="0"/>
          </a:p>
          <a:p>
            <a:r>
              <a:rPr lang="en-US" sz="2000" dirty="0"/>
              <a:t>Posts charges on the 15th of each month</a:t>
            </a:r>
          </a:p>
          <a:p>
            <a:pPr marL="0" indent="0">
              <a:buNone/>
            </a:pPr>
            <a:endParaRPr lang="en-US" sz="2000" dirty="0"/>
          </a:p>
        </p:txBody>
      </p:sp>
      <p:sp>
        <p:nvSpPr>
          <p:cNvPr id="12" name="TextBox 11">
            <a:extLst>
              <a:ext uri="{FF2B5EF4-FFF2-40B4-BE49-F238E27FC236}">
                <a16:creationId xmlns:a16="http://schemas.microsoft.com/office/drawing/2014/main" id="{344FD381-CD01-CDAA-9F28-54C6A85E83E9}"/>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Intro 1</a:t>
            </a:r>
          </a:p>
        </p:txBody>
      </p:sp>
      <p:sp>
        <p:nvSpPr>
          <p:cNvPr id="14" name="Date Placeholder 3">
            <a:extLst>
              <a:ext uri="{FF2B5EF4-FFF2-40B4-BE49-F238E27FC236}">
                <a16:creationId xmlns:a16="http://schemas.microsoft.com/office/drawing/2014/main" id="{ABB2D7E2-4420-83E6-B052-8E049B4A97F4}"/>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5" name="Slide Number Placeholder 4">
            <a:extLst>
              <a:ext uri="{FF2B5EF4-FFF2-40B4-BE49-F238E27FC236}">
                <a16:creationId xmlns:a16="http://schemas.microsoft.com/office/drawing/2014/main" id="{B944C15A-0E2A-F83D-559A-9F1CFDC6CB37}"/>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2</a:t>
            </a:fld>
            <a:endParaRPr lang="en-US" sz="1100" dirty="0">
              <a:solidFill>
                <a:srgbClr val="FFFF00"/>
              </a:solidFill>
            </a:endParaRPr>
          </a:p>
        </p:txBody>
      </p:sp>
      <p:sp>
        <p:nvSpPr>
          <p:cNvPr id="16" name="Date Placeholder 3">
            <a:extLst>
              <a:ext uri="{FF2B5EF4-FFF2-40B4-BE49-F238E27FC236}">
                <a16:creationId xmlns:a16="http://schemas.microsoft.com/office/drawing/2014/main" id="{89EAADA4-2792-18EB-024C-9D873831BC11}"/>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grpSp>
        <p:nvGrpSpPr>
          <p:cNvPr id="17" name="Group 16">
            <a:extLst>
              <a:ext uri="{FF2B5EF4-FFF2-40B4-BE49-F238E27FC236}">
                <a16:creationId xmlns:a16="http://schemas.microsoft.com/office/drawing/2014/main" id="{C4AFB843-42BA-C052-3FEA-F89C1A54B606}"/>
              </a:ext>
            </a:extLst>
          </p:cNvPr>
          <p:cNvGrpSpPr/>
          <p:nvPr/>
        </p:nvGrpSpPr>
        <p:grpSpPr>
          <a:xfrm>
            <a:off x="7433085" y="1433174"/>
            <a:ext cx="4335262" cy="4771600"/>
            <a:chOff x="838200" y="928796"/>
            <a:chExt cx="4335262" cy="4771600"/>
          </a:xfrm>
        </p:grpSpPr>
        <p:pic>
          <p:nvPicPr>
            <p:cNvPr id="18" name="Picture 17" descr="A screenshot of a computer&#10;&#10;Description automatically generated">
              <a:extLst>
                <a:ext uri="{FF2B5EF4-FFF2-40B4-BE49-F238E27FC236}">
                  <a16:creationId xmlns:a16="http://schemas.microsoft.com/office/drawing/2014/main" id="{05428ABC-D9E1-C2E5-1A88-FF65A9C3B1FC}"/>
                </a:ext>
              </a:extLst>
            </p:cNvPr>
            <p:cNvPicPr>
              <a:picLocks noChangeAspect="1"/>
            </p:cNvPicPr>
            <p:nvPr/>
          </p:nvPicPr>
          <p:blipFill rotWithShape="1">
            <a:blip r:embed="rId7">
              <a:extLst>
                <a:ext uri="{28A0092B-C50C-407E-A947-70E740481C1C}">
                  <a14:useLocalDpi xmlns:a14="http://schemas.microsoft.com/office/drawing/2010/main" val="0"/>
                </a:ext>
              </a:extLst>
            </a:blip>
            <a:srcRect r="64442" b="14643"/>
            <a:stretch/>
          </p:blipFill>
          <p:spPr>
            <a:xfrm>
              <a:off x="838200" y="928796"/>
              <a:ext cx="4335262" cy="4771600"/>
            </a:xfrm>
            <a:prstGeom prst="rect">
              <a:avLst/>
            </a:prstGeom>
            <a:ln w="25400">
              <a:solidFill>
                <a:srgbClr val="990000"/>
              </a:solidFill>
            </a:ln>
          </p:spPr>
        </p:pic>
        <p:pic>
          <p:nvPicPr>
            <p:cNvPr id="19" name="Picture 18" descr="A screenshot of a computer&#10;&#10;Description automatically generated">
              <a:extLst>
                <a:ext uri="{FF2B5EF4-FFF2-40B4-BE49-F238E27FC236}">
                  <a16:creationId xmlns:a16="http://schemas.microsoft.com/office/drawing/2014/main" id="{A9F7B930-9F17-2813-FC3C-70217BCE4A27}"/>
                </a:ext>
              </a:extLst>
            </p:cNvPr>
            <p:cNvPicPr>
              <a:picLocks noChangeAspect="1"/>
            </p:cNvPicPr>
            <p:nvPr/>
          </p:nvPicPr>
          <p:blipFill rotWithShape="1">
            <a:blip r:embed="rId7">
              <a:extLst>
                <a:ext uri="{28A0092B-C50C-407E-A947-70E740481C1C}">
                  <a14:useLocalDpi xmlns:a14="http://schemas.microsoft.com/office/drawing/2010/main" val="0"/>
                </a:ext>
              </a:extLst>
            </a:blip>
            <a:srcRect l="69029" t="21860" b="14643"/>
            <a:stretch/>
          </p:blipFill>
          <p:spPr>
            <a:xfrm>
              <a:off x="1397492" y="2150814"/>
              <a:ext cx="3775970" cy="3549582"/>
            </a:xfrm>
            <a:prstGeom prst="rect">
              <a:avLst/>
            </a:prstGeom>
            <a:ln w="25400">
              <a:noFill/>
            </a:ln>
          </p:spPr>
        </p:pic>
        <p:sp>
          <p:nvSpPr>
            <p:cNvPr id="20" name="Star: 5 Points 19">
              <a:extLst>
                <a:ext uri="{FF2B5EF4-FFF2-40B4-BE49-F238E27FC236}">
                  <a16:creationId xmlns:a16="http://schemas.microsoft.com/office/drawing/2014/main" id="{E582DE5E-3686-535E-1B20-4AA1F1B46E22}"/>
                </a:ext>
              </a:extLst>
            </p:cNvPr>
            <p:cNvSpPr/>
            <p:nvPr/>
          </p:nvSpPr>
          <p:spPr>
            <a:xfrm>
              <a:off x="1566169" y="3304419"/>
              <a:ext cx="124288" cy="124289"/>
            </a:xfrm>
            <a:prstGeom prst="star5">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21" name="Arrow: Right 20">
              <a:extLst>
                <a:ext uri="{FF2B5EF4-FFF2-40B4-BE49-F238E27FC236}">
                  <a16:creationId xmlns:a16="http://schemas.microsoft.com/office/drawing/2014/main" id="{A3A066A3-3D16-3B66-FCA3-2CD95CF68164}"/>
                </a:ext>
              </a:extLst>
            </p:cNvPr>
            <p:cNvSpPr/>
            <p:nvPr/>
          </p:nvSpPr>
          <p:spPr>
            <a:xfrm rot="19380000">
              <a:off x="853848" y="3555059"/>
              <a:ext cx="696335" cy="208935"/>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2" name="Rectangle 21">
            <a:extLst>
              <a:ext uri="{FF2B5EF4-FFF2-40B4-BE49-F238E27FC236}">
                <a16:creationId xmlns:a16="http://schemas.microsoft.com/office/drawing/2014/main" id="{4DDBDE34-9BE4-B3A4-429F-79A9BDC20564}"/>
              </a:ext>
            </a:extLst>
          </p:cNvPr>
          <p:cNvSpPr/>
          <p:nvPr/>
        </p:nvSpPr>
        <p:spPr>
          <a:xfrm>
            <a:off x="8161054" y="4019107"/>
            <a:ext cx="2737318" cy="1893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24" name="Title 7">
            <a:extLst>
              <a:ext uri="{FF2B5EF4-FFF2-40B4-BE49-F238E27FC236}">
                <a16:creationId xmlns:a16="http://schemas.microsoft.com/office/drawing/2014/main" id="{E3F9460A-96D3-57C0-F910-53A1470DAEBE}"/>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25" name="Straight Connector 24">
            <a:extLst>
              <a:ext uri="{FF2B5EF4-FFF2-40B4-BE49-F238E27FC236}">
                <a16:creationId xmlns:a16="http://schemas.microsoft.com/office/drawing/2014/main" id="{30897FD6-1334-B2B8-86F4-F1D4DABE3446}"/>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ustDataLst>
      <p:custData r:id="rId1"/>
      <p:custData r:id="rId2"/>
      <p:tags r:id="rId3"/>
    </p:custDataLst>
    <p:extLst>
      <p:ext uri="{BB962C8B-B14F-4D97-AF65-F5344CB8AC3E}">
        <p14:creationId xmlns:p14="http://schemas.microsoft.com/office/powerpoint/2010/main" val="13457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678A57E7-5AFF-B642-CA8A-B86C09D6B8D4}"/>
              </a:ext>
            </a:extLst>
          </p:cNvPr>
          <p:cNvPicPr>
            <a:picLocks noChangeAspect="1"/>
          </p:cNvPicPr>
          <p:nvPr/>
        </p:nvPicPr>
        <p:blipFill>
          <a:blip r:embed="rId6"/>
          <a:stretch>
            <a:fillRect/>
          </a:stretch>
        </p:blipFill>
        <p:spPr>
          <a:xfrm>
            <a:off x="5965040" y="1189839"/>
            <a:ext cx="5952744" cy="5013036"/>
          </a:xfrm>
          <a:prstGeom prst="rect">
            <a:avLst/>
          </a:prstGeom>
          <a:ln w="19050">
            <a:solidFill>
              <a:srgbClr val="990000"/>
            </a:solidFill>
          </a:ln>
          <a:scene3d>
            <a:camera prst="perspectiveLeft">
              <a:rot lat="0" lon="1800000" rev="0"/>
            </a:camera>
            <a:lightRig rig="threePt" dir="t"/>
          </a:scene3d>
        </p:spPr>
      </p:pic>
      <p:cxnSp>
        <p:nvCxnSpPr>
          <p:cNvPr id="11" name="Straight Connector 10">
            <a:extLst>
              <a:ext uri="{FF2B5EF4-FFF2-40B4-BE49-F238E27FC236}">
                <a16:creationId xmlns:a16="http://schemas.microsoft.com/office/drawing/2014/main" id="{F1D6DDFD-9553-BA2A-8A88-638FB1CF3827}"/>
              </a:ext>
            </a:extLst>
          </p:cNvPr>
          <p:cNvCxnSpPr>
            <a:cxnSpLocks/>
          </p:cNvCxnSpPr>
          <p:nvPr/>
        </p:nvCxnSpPr>
        <p:spPr>
          <a:xfrm flipH="1">
            <a:off x="8636869" y="5467350"/>
            <a:ext cx="2990339" cy="266871"/>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CD67D9-A946-E43F-3B08-3DAFD7E1070B}"/>
              </a:ext>
            </a:extLst>
          </p:cNvPr>
          <p:cNvCxnSpPr>
            <a:cxnSpLocks/>
          </p:cNvCxnSpPr>
          <p:nvPr/>
        </p:nvCxnSpPr>
        <p:spPr>
          <a:xfrm flipH="1" flipV="1">
            <a:off x="8636869" y="4244553"/>
            <a:ext cx="2991532" cy="584622"/>
          </a:xfrm>
          <a:prstGeom prst="line">
            <a:avLst/>
          </a:prstGeom>
          <a:ln w="1905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20</a:t>
            </a:fld>
            <a:endParaRPr lang="en-GB" dirty="0"/>
          </a:p>
        </p:txBody>
      </p:sp>
      <p:sp>
        <p:nvSpPr>
          <p:cNvPr id="10" name="TextBox 9">
            <a:extLst>
              <a:ext uri="{FF2B5EF4-FFF2-40B4-BE49-F238E27FC236}">
                <a16:creationId xmlns:a16="http://schemas.microsoft.com/office/drawing/2014/main" id="{F9DF23E9-8CE7-BA38-EB82-CD96A1B06577}"/>
              </a:ext>
            </a:extLst>
          </p:cNvPr>
          <p:cNvSpPr txBox="1"/>
          <p:nvPr/>
        </p:nvSpPr>
        <p:spPr>
          <a:xfrm>
            <a:off x="269723" y="921931"/>
            <a:ext cx="3291952" cy="375205"/>
          </a:xfrm>
          <a:prstGeom prst="rect">
            <a:avLst/>
          </a:prstGeom>
          <a:noFill/>
        </p:spPr>
        <p:txBody>
          <a:bodyPr wrap="square" rtlCol="0">
            <a:spAutoFit/>
          </a:bodyPr>
          <a:lstStyle/>
          <a:p>
            <a:r>
              <a:rPr lang="en-US" dirty="0">
                <a:solidFill>
                  <a:schemeClr val="bg1"/>
                </a:solidFill>
              </a:rPr>
              <a:t>Account Allocations</a:t>
            </a:r>
          </a:p>
        </p:txBody>
      </p:sp>
      <p:sp>
        <p:nvSpPr>
          <p:cNvPr id="13" name="Speech Bubble: Rectangle 12">
            <a:extLst>
              <a:ext uri="{FF2B5EF4-FFF2-40B4-BE49-F238E27FC236}">
                <a16:creationId xmlns:a16="http://schemas.microsoft.com/office/drawing/2014/main" id="{7F0E8FB6-2CD1-8E45-37DE-B35945F301A3}"/>
              </a:ext>
            </a:extLst>
          </p:cNvPr>
          <p:cNvSpPr/>
          <p:nvPr/>
        </p:nvSpPr>
        <p:spPr>
          <a:xfrm>
            <a:off x="582661" y="1911315"/>
            <a:ext cx="5680014" cy="1631216"/>
          </a:xfrm>
          <a:prstGeom prst="wedgeRectCallout">
            <a:avLst>
              <a:gd name="adj1" fmla="val -8458"/>
              <a:gd name="adj2" fmla="val 43493"/>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r>
              <a:rPr lang="en-US" sz="2000" dirty="0">
                <a:solidFill>
                  <a:schemeClr val="tx1"/>
                </a:solidFill>
              </a:rPr>
              <a:t>Based on allocations you provide</a:t>
            </a:r>
          </a:p>
          <a:p>
            <a:pPr marL="342900" indent="-342900">
              <a:buFont typeface="Wingdings" panose="05000000000000000000" pitchFamily="2" charset="2"/>
              <a:buChar char="Ø"/>
            </a:pPr>
            <a:endParaRPr lang="en-US" sz="2000" dirty="0">
              <a:solidFill>
                <a:schemeClr val="tx1"/>
              </a:solidFill>
            </a:endParaRPr>
          </a:p>
          <a:p>
            <a:pPr marL="342900" indent="-342900">
              <a:buFont typeface="Wingdings" panose="05000000000000000000" pitchFamily="2" charset="2"/>
              <a:buChar char="Ø"/>
            </a:pPr>
            <a:r>
              <a:rPr lang="en-US" sz="2000" dirty="0">
                <a:solidFill>
                  <a:schemeClr val="tx1"/>
                </a:solidFill>
              </a:rPr>
              <a:t>In case of expired accounts, charges post to Suspense, and the invoice provides notification</a:t>
            </a:r>
          </a:p>
        </p:txBody>
      </p:sp>
      <p:grpSp>
        <p:nvGrpSpPr>
          <p:cNvPr id="39" name="Group 38">
            <a:extLst>
              <a:ext uri="{FF2B5EF4-FFF2-40B4-BE49-F238E27FC236}">
                <a16:creationId xmlns:a16="http://schemas.microsoft.com/office/drawing/2014/main" id="{3B225475-5F86-386F-6E37-DCCFCC10D2A7}"/>
              </a:ext>
            </a:extLst>
          </p:cNvPr>
          <p:cNvGrpSpPr/>
          <p:nvPr/>
        </p:nvGrpSpPr>
        <p:grpSpPr>
          <a:xfrm>
            <a:off x="269723" y="4254078"/>
            <a:ext cx="8368339" cy="1470618"/>
            <a:chOff x="269723" y="4206625"/>
            <a:chExt cx="8368339" cy="1336925"/>
          </a:xfrm>
        </p:grpSpPr>
        <p:pic>
          <p:nvPicPr>
            <p:cNvPr id="17" name="Picture 16">
              <a:extLst>
                <a:ext uri="{FF2B5EF4-FFF2-40B4-BE49-F238E27FC236}">
                  <a16:creationId xmlns:a16="http://schemas.microsoft.com/office/drawing/2014/main" id="{73225303-36E5-70B4-BCCC-299774960F95}"/>
                </a:ext>
              </a:extLst>
            </p:cNvPr>
            <p:cNvPicPr>
              <a:picLocks noChangeAspect="1"/>
            </p:cNvPicPr>
            <p:nvPr/>
          </p:nvPicPr>
          <p:blipFill rotWithShape="1">
            <a:blip r:embed="rId7"/>
            <a:srcRect l="14553" t="72542" r="63125" b="16614"/>
            <a:stretch/>
          </p:blipFill>
          <p:spPr>
            <a:xfrm>
              <a:off x="270917" y="4206625"/>
              <a:ext cx="8367145" cy="1336925"/>
            </a:xfrm>
            <a:prstGeom prst="rect">
              <a:avLst/>
            </a:prstGeom>
            <a:ln w="15875">
              <a:solidFill>
                <a:srgbClr val="990000"/>
              </a:solidFill>
            </a:ln>
          </p:spPr>
        </p:pic>
        <p:pic>
          <p:nvPicPr>
            <p:cNvPr id="38" name="Picture 37">
              <a:extLst>
                <a:ext uri="{FF2B5EF4-FFF2-40B4-BE49-F238E27FC236}">
                  <a16:creationId xmlns:a16="http://schemas.microsoft.com/office/drawing/2014/main" id="{DC065BE4-936A-7277-FAC5-3D8C2B64C3A2}"/>
                </a:ext>
              </a:extLst>
            </p:cNvPr>
            <p:cNvPicPr>
              <a:picLocks noChangeAspect="1"/>
            </p:cNvPicPr>
            <p:nvPr/>
          </p:nvPicPr>
          <p:blipFill rotWithShape="1">
            <a:blip r:embed="rId6"/>
            <a:srcRect t="65972" b="15972"/>
            <a:stretch/>
          </p:blipFill>
          <p:spPr>
            <a:xfrm>
              <a:off x="269723" y="4206625"/>
              <a:ext cx="8367146" cy="1323485"/>
            </a:xfrm>
            <a:prstGeom prst="rect">
              <a:avLst/>
            </a:prstGeom>
          </p:spPr>
        </p:pic>
      </p:grpSp>
      <p:pic>
        <p:nvPicPr>
          <p:cNvPr id="24" name="Picture 23">
            <a:extLst>
              <a:ext uri="{FF2B5EF4-FFF2-40B4-BE49-F238E27FC236}">
                <a16:creationId xmlns:a16="http://schemas.microsoft.com/office/drawing/2014/main" id="{F3F68598-31C7-537A-5056-97A2F18074F5}"/>
              </a:ext>
            </a:extLst>
          </p:cNvPr>
          <p:cNvPicPr>
            <a:picLocks noChangeAspect="1"/>
          </p:cNvPicPr>
          <p:nvPr/>
        </p:nvPicPr>
        <p:blipFill rotWithShape="1">
          <a:blip r:embed="rId8"/>
          <a:srcRect l="30379" t="82524" r="49194" b="13632"/>
          <a:stretch/>
        </p:blipFill>
        <p:spPr>
          <a:xfrm>
            <a:off x="1447149" y="5033602"/>
            <a:ext cx="1830279" cy="182988"/>
          </a:xfrm>
          <a:prstGeom prst="rect">
            <a:avLst/>
          </a:prstGeom>
        </p:spPr>
      </p:pic>
      <p:sp>
        <p:nvSpPr>
          <p:cNvPr id="6" name="Title 7">
            <a:extLst>
              <a:ext uri="{FF2B5EF4-FFF2-40B4-BE49-F238E27FC236}">
                <a16:creationId xmlns:a16="http://schemas.microsoft.com/office/drawing/2014/main" id="{4F521BC3-7D10-432B-9A9E-6BECCF75A659}"/>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7" name="Straight Connector 6">
            <a:extLst>
              <a:ext uri="{FF2B5EF4-FFF2-40B4-BE49-F238E27FC236}">
                <a16:creationId xmlns:a16="http://schemas.microsoft.com/office/drawing/2014/main" id="{FCDE6507-7140-9F4B-0A11-4D971C200B0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26DDD9-73B5-1F13-0EAB-5228E3340AD4}"/>
              </a:ext>
            </a:extLst>
          </p:cNvPr>
          <p:cNvSpPr txBox="1"/>
          <p:nvPr/>
        </p:nvSpPr>
        <p:spPr>
          <a:xfrm>
            <a:off x="9508210" y="487387"/>
            <a:ext cx="2269662" cy="369332"/>
          </a:xfrm>
          <a:prstGeom prst="rect">
            <a:avLst/>
          </a:prstGeom>
          <a:noFill/>
        </p:spPr>
        <p:txBody>
          <a:bodyPr wrap="square" rtlCol="0">
            <a:spAutoFit/>
          </a:bodyPr>
          <a:lstStyle/>
          <a:p>
            <a:pPr algn="r"/>
            <a:r>
              <a:rPr lang="en-US" dirty="0">
                <a:solidFill>
                  <a:srgbClr val="FFFF00"/>
                </a:solidFill>
              </a:rPr>
              <a:t>Invoice Review 10</a:t>
            </a:r>
          </a:p>
        </p:txBody>
      </p:sp>
      <p:sp>
        <p:nvSpPr>
          <p:cNvPr id="25" name="Date Placeholder 3">
            <a:extLst>
              <a:ext uri="{FF2B5EF4-FFF2-40B4-BE49-F238E27FC236}">
                <a16:creationId xmlns:a16="http://schemas.microsoft.com/office/drawing/2014/main" id="{DDBB99A6-E809-21A9-758B-368F6B11BAE7}"/>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6" name="Slide Number Placeholder 4">
            <a:extLst>
              <a:ext uri="{FF2B5EF4-FFF2-40B4-BE49-F238E27FC236}">
                <a16:creationId xmlns:a16="http://schemas.microsoft.com/office/drawing/2014/main" id="{37A04948-C23C-39B8-708E-B81830BFB243}"/>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20</a:t>
            </a:fld>
            <a:endParaRPr lang="en-US" sz="1100" dirty="0">
              <a:solidFill>
                <a:srgbClr val="FFFF00"/>
              </a:solidFill>
            </a:endParaRPr>
          </a:p>
        </p:txBody>
      </p:sp>
      <p:sp>
        <p:nvSpPr>
          <p:cNvPr id="27" name="Date Placeholder 3">
            <a:extLst>
              <a:ext uri="{FF2B5EF4-FFF2-40B4-BE49-F238E27FC236}">
                <a16:creationId xmlns:a16="http://schemas.microsoft.com/office/drawing/2014/main" id="{7BA3A163-96BE-4D3F-4FD4-DFD7AC094E0C}"/>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
        <p:nvSpPr>
          <p:cNvPr id="8" name="Arrow: Right 7">
            <a:extLst>
              <a:ext uri="{FF2B5EF4-FFF2-40B4-BE49-F238E27FC236}">
                <a16:creationId xmlns:a16="http://schemas.microsoft.com/office/drawing/2014/main" id="{2064B304-B942-A98A-17F5-B6EC22186643}"/>
              </a:ext>
            </a:extLst>
          </p:cNvPr>
          <p:cNvSpPr/>
          <p:nvPr/>
        </p:nvSpPr>
        <p:spPr>
          <a:xfrm rot="10800000">
            <a:off x="3367150" y="4889458"/>
            <a:ext cx="1033426" cy="471275"/>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rot lat="0" lon="1800000" rev="0"/>
              </a:camera>
              <a:lightRig rig="threePt" dir="t"/>
            </a:scene3d>
          </a:bodyPr>
          <a:lstStyle/>
          <a:p>
            <a:pPr algn="ctr"/>
            <a:endParaRPr lang="en-US" dirty="0">
              <a:solidFill>
                <a:schemeClr val="bg1"/>
              </a:solidFill>
            </a:endParaRPr>
          </a:p>
        </p:txBody>
      </p:sp>
    </p:spTree>
    <p:custDataLst>
      <p:custData r:id="rId1"/>
      <p:custData r:id="rId2"/>
      <p:tags r:id="rId3"/>
    </p:custDataLst>
    <p:extLst>
      <p:ext uri="{BB962C8B-B14F-4D97-AF65-F5344CB8AC3E}">
        <p14:creationId xmlns:p14="http://schemas.microsoft.com/office/powerpoint/2010/main" val="35560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8D59E784-9C8B-161F-6D4D-8A50565D391A}"/>
              </a:ext>
            </a:extLst>
          </p:cNvPr>
          <p:cNvCxnSpPr>
            <a:cxnSpLocks/>
          </p:cNvCxnSpPr>
          <p:nvPr/>
        </p:nvCxnSpPr>
        <p:spPr>
          <a:xfrm flipH="1" flipV="1">
            <a:off x="5772675" y="2773426"/>
            <a:ext cx="1270382" cy="2272089"/>
          </a:xfrm>
          <a:prstGeom prst="line">
            <a:avLst/>
          </a:prstGeom>
          <a:ln w="19050">
            <a:solidFill>
              <a:srgbClr val="990000"/>
            </a:solidFill>
          </a:ln>
          <a:effectLst>
            <a:glow rad="19050">
              <a:schemeClr val="bg1">
                <a:lumMod val="95000"/>
                <a:alpha val="15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F0720A-B3F2-E304-F66A-D81E541A82D3}"/>
              </a:ext>
            </a:extLst>
          </p:cNvPr>
          <p:cNvCxnSpPr>
            <a:cxnSpLocks/>
          </p:cNvCxnSpPr>
          <p:nvPr/>
        </p:nvCxnSpPr>
        <p:spPr>
          <a:xfrm flipH="1" flipV="1">
            <a:off x="5772675" y="4604697"/>
            <a:ext cx="1270382" cy="1152350"/>
          </a:xfrm>
          <a:prstGeom prst="line">
            <a:avLst/>
          </a:prstGeom>
          <a:ln w="19050">
            <a:solidFill>
              <a:srgbClr val="990000"/>
            </a:solidFill>
          </a:ln>
          <a:effectLst>
            <a:glow rad="19050">
              <a:schemeClr val="bg1">
                <a:lumMod val="95000"/>
                <a:alpha val="15000"/>
              </a:schemeClr>
            </a:glow>
          </a:effectLst>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E896A02-4A94-E9A1-8A24-4CD9257E21A8}"/>
              </a:ext>
            </a:extLst>
          </p:cNvPr>
          <p:cNvPicPr>
            <a:picLocks noChangeAspect="1"/>
          </p:cNvPicPr>
          <p:nvPr/>
        </p:nvPicPr>
        <p:blipFill>
          <a:blip r:embed="rId6"/>
          <a:stretch>
            <a:fillRect/>
          </a:stretch>
        </p:blipFill>
        <p:spPr>
          <a:xfrm>
            <a:off x="6473354" y="1256514"/>
            <a:ext cx="5368230" cy="4710596"/>
          </a:xfrm>
          <a:prstGeom prst="rect">
            <a:avLst/>
          </a:prstGeom>
          <a:ln w="19050">
            <a:solidFill>
              <a:srgbClr val="990000"/>
            </a:solidFill>
          </a:ln>
          <a:scene3d>
            <a:camera prst="perspectiveLeft">
              <a:rot lat="0" lon="1800000" rev="0"/>
            </a:camera>
            <a:lightRig rig="threePt" dir="t"/>
          </a:scene3d>
        </p:spPr>
      </p:pic>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21</a:t>
            </a:fld>
            <a:endParaRPr lang="en-GB" dirty="0"/>
          </a:p>
        </p:txBody>
      </p:sp>
      <p:sp>
        <p:nvSpPr>
          <p:cNvPr id="5" name="Title 7">
            <a:extLst>
              <a:ext uri="{FF2B5EF4-FFF2-40B4-BE49-F238E27FC236}">
                <a16:creationId xmlns:a16="http://schemas.microsoft.com/office/drawing/2014/main" id="{DE33CD7D-0117-4983-15EF-F854A79E345F}"/>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0" name="Straight Connector 9">
            <a:extLst>
              <a:ext uri="{FF2B5EF4-FFF2-40B4-BE49-F238E27FC236}">
                <a16:creationId xmlns:a16="http://schemas.microsoft.com/office/drawing/2014/main" id="{FC6CF6BA-1CEA-6118-AB0E-2686F022F129}"/>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FBA681D-D2AC-04B0-4DE5-4643770174B5}"/>
              </a:ext>
            </a:extLst>
          </p:cNvPr>
          <p:cNvSpPr txBox="1"/>
          <p:nvPr/>
        </p:nvSpPr>
        <p:spPr>
          <a:xfrm>
            <a:off x="390531" y="940025"/>
            <a:ext cx="5020181" cy="375205"/>
          </a:xfrm>
          <a:prstGeom prst="rect">
            <a:avLst/>
          </a:prstGeom>
          <a:noFill/>
        </p:spPr>
        <p:txBody>
          <a:bodyPr wrap="square" rtlCol="0">
            <a:spAutoFit/>
          </a:bodyPr>
          <a:lstStyle/>
          <a:p>
            <a:r>
              <a:rPr lang="en-US" dirty="0">
                <a:solidFill>
                  <a:schemeClr val="bg1"/>
                </a:solidFill>
              </a:rPr>
              <a:t>Bottom of Invoice:  Where to get help</a:t>
            </a:r>
          </a:p>
        </p:txBody>
      </p:sp>
      <p:sp>
        <p:nvSpPr>
          <p:cNvPr id="6" name="TextBox 5">
            <a:extLst>
              <a:ext uri="{FF2B5EF4-FFF2-40B4-BE49-F238E27FC236}">
                <a16:creationId xmlns:a16="http://schemas.microsoft.com/office/drawing/2014/main" id="{E4806847-C473-F7FD-CE5D-CA7D0717E3FD}"/>
              </a:ext>
            </a:extLst>
          </p:cNvPr>
          <p:cNvSpPr txBox="1"/>
          <p:nvPr/>
        </p:nvSpPr>
        <p:spPr>
          <a:xfrm>
            <a:off x="9601200" y="487387"/>
            <a:ext cx="2176672" cy="369332"/>
          </a:xfrm>
          <a:prstGeom prst="rect">
            <a:avLst/>
          </a:prstGeom>
          <a:noFill/>
        </p:spPr>
        <p:txBody>
          <a:bodyPr wrap="square" rtlCol="0">
            <a:spAutoFit/>
          </a:bodyPr>
          <a:lstStyle/>
          <a:p>
            <a:pPr algn="r"/>
            <a:r>
              <a:rPr lang="en-US" dirty="0">
                <a:solidFill>
                  <a:srgbClr val="FFFF00"/>
                </a:solidFill>
              </a:rPr>
              <a:t>Invoice Review 11</a:t>
            </a:r>
          </a:p>
        </p:txBody>
      </p:sp>
      <p:sp>
        <p:nvSpPr>
          <p:cNvPr id="7" name="TextBox 6">
            <a:extLst>
              <a:ext uri="{FF2B5EF4-FFF2-40B4-BE49-F238E27FC236}">
                <a16:creationId xmlns:a16="http://schemas.microsoft.com/office/drawing/2014/main" id="{66104236-59BE-401F-E949-80C9197B0391}"/>
              </a:ext>
            </a:extLst>
          </p:cNvPr>
          <p:cNvSpPr txBox="1"/>
          <p:nvPr/>
        </p:nvSpPr>
        <p:spPr>
          <a:xfrm>
            <a:off x="404445" y="2773426"/>
            <a:ext cx="5368230" cy="1831271"/>
          </a:xfrm>
          <a:prstGeom prst="rect">
            <a:avLst/>
          </a:prstGeom>
          <a:solidFill>
            <a:schemeClr val="bg1"/>
          </a:solidFill>
          <a:ln w="22225">
            <a:solidFill>
              <a:srgbClr val="990000"/>
            </a:solidFill>
          </a:ln>
        </p:spPr>
        <p:txBody>
          <a:bodyPr wrap="square" rtlCol="0">
            <a:spAutoFit/>
          </a:bodyPr>
          <a:lstStyle/>
          <a:p>
            <a:r>
              <a:rPr lang="en-US" sz="1000" b="1" dirty="0">
                <a:latin typeface="Arial" panose="020B0604020202020204" pitchFamily="34" charset="0"/>
                <a:cs typeface="Arial" panose="020B0604020202020204" pitchFamily="34" charset="0"/>
              </a:rPr>
              <a:t>   </a:t>
            </a:r>
          </a:p>
          <a:p>
            <a:r>
              <a:rPr lang="en-US" sz="1600" b="1" dirty="0">
                <a:latin typeface="Arial" panose="020B0604020202020204" pitchFamily="34" charset="0"/>
                <a:cs typeface="Arial" panose="020B0604020202020204" pitchFamily="34" charset="0"/>
              </a:rPr>
              <a:t>   Please direct questions to:</a:t>
            </a:r>
          </a:p>
          <a:p>
            <a:endParaRPr lang="en-US" sz="700" b="1" dirty="0"/>
          </a:p>
          <a:p>
            <a:r>
              <a:rPr lang="en-US" sz="1400" dirty="0"/>
              <a:t>   </a:t>
            </a:r>
            <a:r>
              <a:rPr lang="en-US" sz="1400" dirty="0">
                <a:hlinkClick r:id="rId7"/>
              </a:rPr>
              <a:t>SPO-Finance@pennmedicine.upenn.edu</a:t>
            </a:r>
            <a:endParaRPr lang="en-US" sz="1400" dirty="0"/>
          </a:p>
          <a:p>
            <a:r>
              <a:rPr lang="en-US" sz="1400" dirty="0"/>
              <a:t>   Space Planning &amp; Operations</a:t>
            </a:r>
          </a:p>
          <a:p>
            <a:r>
              <a:rPr lang="en-US" sz="1400" dirty="0"/>
              <a:t>   Perelman School of Medicine</a:t>
            </a:r>
          </a:p>
          <a:p>
            <a:r>
              <a:rPr lang="en-US" sz="1400" dirty="0"/>
              <a:t>   University of Pennsylvania</a:t>
            </a:r>
          </a:p>
          <a:p>
            <a:r>
              <a:rPr lang="en-US" sz="1400" dirty="0"/>
              <a:t>   Tel: 215-573-8854</a:t>
            </a:r>
          </a:p>
          <a:p>
            <a:endParaRPr lang="en-US" sz="1050" b="1" dirty="0"/>
          </a:p>
        </p:txBody>
      </p:sp>
      <p:sp>
        <p:nvSpPr>
          <p:cNvPr id="19" name="Date Placeholder 3">
            <a:extLst>
              <a:ext uri="{FF2B5EF4-FFF2-40B4-BE49-F238E27FC236}">
                <a16:creationId xmlns:a16="http://schemas.microsoft.com/office/drawing/2014/main" id="{89AB887F-805F-1F5B-0B36-A93327722BD3}"/>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0" name="Slide Number Placeholder 4">
            <a:extLst>
              <a:ext uri="{FF2B5EF4-FFF2-40B4-BE49-F238E27FC236}">
                <a16:creationId xmlns:a16="http://schemas.microsoft.com/office/drawing/2014/main" id="{A361B7AC-C27F-60D4-ADF9-873028AB50CE}"/>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21</a:t>
            </a:fld>
            <a:endParaRPr lang="en-US" sz="1100" dirty="0">
              <a:solidFill>
                <a:srgbClr val="FFFF00"/>
              </a:solidFill>
            </a:endParaRPr>
          </a:p>
        </p:txBody>
      </p:sp>
      <p:sp>
        <p:nvSpPr>
          <p:cNvPr id="21" name="Date Placeholder 3">
            <a:extLst>
              <a:ext uri="{FF2B5EF4-FFF2-40B4-BE49-F238E27FC236}">
                <a16:creationId xmlns:a16="http://schemas.microsoft.com/office/drawing/2014/main" id="{A8424E11-814D-E5A6-D7B9-C1899A3A83CF}"/>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4277474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5709C-7E3F-1617-EDBA-08A1E0299601}"/>
              </a:ext>
            </a:extLst>
          </p:cNvPr>
          <p:cNvSpPr>
            <a:spLocks noGrp="1"/>
          </p:cNvSpPr>
          <p:nvPr>
            <p:ph type="body" idx="1"/>
          </p:nvPr>
        </p:nvSpPr>
        <p:spPr>
          <a:xfrm>
            <a:off x="2924588" y="2934000"/>
            <a:ext cx="6342825" cy="990000"/>
          </a:xfrm>
        </p:spPr>
        <p:txBody>
          <a:bodyPr/>
          <a:lstStyle/>
          <a:p>
            <a:r>
              <a:rPr lang="en-US" dirty="0"/>
              <a:t>Questions?</a:t>
            </a:r>
          </a:p>
        </p:txBody>
      </p:sp>
      <p:sp>
        <p:nvSpPr>
          <p:cNvPr id="2" name="Title 7">
            <a:extLst>
              <a:ext uri="{FF2B5EF4-FFF2-40B4-BE49-F238E27FC236}">
                <a16:creationId xmlns:a16="http://schemas.microsoft.com/office/drawing/2014/main" id="{AA482CDC-2791-A209-D7AB-3E8189AE0477}"/>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4" name="Straight Connector 3">
            <a:extLst>
              <a:ext uri="{FF2B5EF4-FFF2-40B4-BE49-F238E27FC236}">
                <a16:creationId xmlns:a16="http://schemas.microsoft.com/office/drawing/2014/main" id="{38534696-9A3A-8B4D-7A1C-60F6E261DEF8}"/>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939BA2E-01E5-8251-467F-F102F512D247}"/>
              </a:ext>
            </a:extLst>
          </p:cNvPr>
          <p:cNvPicPr>
            <a:picLocks noChangeAspect="1"/>
          </p:cNvPicPr>
          <p:nvPr/>
        </p:nvPicPr>
        <p:blipFill>
          <a:blip r:embed="rId4"/>
          <a:stretch>
            <a:fillRect/>
          </a:stretch>
        </p:blipFill>
        <p:spPr>
          <a:xfrm>
            <a:off x="0" y="-7434"/>
            <a:ext cx="12192000" cy="48719"/>
          </a:xfrm>
          <a:prstGeom prst="rect">
            <a:avLst/>
          </a:prstGeom>
        </p:spPr>
      </p:pic>
      <p:sp>
        <p:nvSpPr>
          <p:cNvPr id="10" name="Date Placeholder 3">
            <a:extLst>
              <a:ext uri="{FF2B5EF4-FFF2-40B4-BE49-F238E27FC236}">
                <a16:creationId xmlns:a16="http://schemas.microsoft.com/office/drawing/2014/main" id="{5DD43E7E-E6FA-0485-4BFA-7D15E06433F9}"/>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1" name="Slide Number Placeholder 4">
            <a:extLst>
              <a:ext uri="{FF2B5EF4-FFF2-40B4-BE49-F238E27FC236}">
                <a16:creationId xmlns:a16="http://schemas.microsoft.com/office/drawing/2014/main" id="{E2EFB57A-102A-231D-B511-47B7C928B8BF}"/>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22</a:t>
            </a:fld>
            <a:endParaRPr lang="en-US" sz="1100" dirty="0">
              <a:solidFill>
                <a:srgbClr val="FFFF00"/>
              </a:solidFill>
            </a:endParaRPr>
          </a:p>
        </p:txBody>
      </p:sp>
      <p:sp>
        <p:nvSpPr>
          <p:cNvPr id="12" name="Date Placeholder 3">
            <a:extLst>
              <a:ext uri="{FF2B5EF4-FFF2-40B4-BE49-F238E27FC236}">
                <a16:creationId xmlns:a16="http://schemas.microsoft.com/office/drawing/2014/main" id="{EFAF526F-07BA-54F1-FBFC-8DEFF1A213BE}"/>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tags r:id="rId1"/>
    </p:custDataLst>
    <p:extLst>
      <p:ext uri="{BB962C8B-B14F-4D97-AF65-F5344CB8AC3E}">
        <p14:creationId xmlns:p14="http://schemas.microsoft.com/office/powerpoint/2010/main" val="169422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23</a:t>
            </a:fld>
            <a:endParaRPr lang="en-GB" dirty="0"/>
          </a:p>
        </p:txBody>
      </p:sp>
    </p:spTree>
    <p:custDataLst>
      <p:custData r:id="rId1"/>
      <p:custData r:id="rId2"/>
      <p:tags r:id="rId3"/>
    </p:custDataLst>
    <p:extLst>
      <p:ext uri="{BB962C8B-B14F-4D97-AF65-F5344CB8AC3E}">
        <p14:creationId xmlns:p14="http://schemas.microsoft.com/office/powerpoint/2010/main" val="292584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3</a:t>
            </a:fld>
            <a:endParaRPr lang="en-GB" dirty="0"/>
          </a:p>
        </p:txBody>
      </p:sp>
      <p:sp>
        <p:nvSpPr>
          <p:cNvPr id="5" name="Date Placeholder 1">
            <a:extLst>
              <a:ext uri="{FF2B5EF4-FFF2-40B4-BE49-F238E27FC236}">
                <a16:creationId xmlns:a16="http://schemas.microsoft.com/office/drawing/2014/main" id="{31A13738-1D7E-8BF3-F1F2-9B5C1EF37AA0}"/>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ABDED2E6-45D4-9781-F76B-CA87BD2D1D98}"/>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3</a:t>
            </a:fld>
            <a:endParaRPr lang="en-GB" dirty="0"/>
          </a:p>
        </p:txBody>
      </p:sp>
      <p:cxnSp>
        <p:nvCxnSpPr>
          <p:cNvPr id="7" name="Straight Connector 6">
            <a:extLst>
              <a:ext uri="{FF2B5EF4-FFF2-40B4-BE49-F238E27FC236}">
                <a16:creationId xmlns:a16="http://schemas.microsoft.com/office/drawing/2014/main" id="{1DEE4384-A173-8716-92F0-3295D12CD3F1}"/>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3F0885-9CB3-CF69-FA88-10426FA23D4F}"/>
              </a:ext>
            </a:extLst>
          </p:cNvPr>
          <p:cNvSpPr txBox="1"/>
          <p:nvPr/>
        </p:nvSpPr>
        <p:spPr>
          <a:xfrm>
            <a:off x="4622351" y="2539231"/>
            <a:ext cx="6435509" cy="2677656"/>
          </a:xfrm>
          <a:prstGeom prst="rect">
            <a:avLst/>
          </a:prstGeom>
          <a:solidFill>
            <a:schemeClr val="accent3">
              <a:lumMod val="20000"/>
              <a:lumOff val="80000"/>
            </a:schemeClr>
          </a:solidFill>
          <a:ln w="19050">
            <a:solidFill>
              <a:srgbClr val="990000"/>
            </a:solidFill>
          </a:ln>
        </p:spPr>
        <p:txBody>
          <a:bodyPr wrap="square" rtlCol="0">
            <a:spAutoFit/>
          </a:bodyPr>
          <a:lstStyle>
            <a:defPPr>
              <a:defRPr lang="en-US"/>
            </a:defPPr>
            <a:lvl1pPr marL="342900" indent="-342900">
              <a:buFont typeface="Wingdings" panose="05000000000000000000" pitchFamily="2" charset="2"/>
              <a:buChar char="Ø"/>
              <a:defRPr sz="2400"/>
            </a:lvl1pPr>
          </a:lstStyle>
          <a:p>
            <a:endParaRPr lang="en-US" dirty="0"/>
          </a:p>
          <a:p>
            <a:pPr marL="742950" lvl="1" indent="-285750">
              <a:buFont typeface="Wingdings" panose="05000000000000000000" pitchFamily="2" charset="2"/>
              <a:buChar char="Ø"/>
            </a:pPr>
            <a:r>
              <a:rPr lang="en-US" sz="2400" dirty="0"/>
              <a:t>Notifications for expiring accounts</a:t>
            </a:r>
            <a:br>
              <a:rPr lang="en-US" sz="2400" dirty="0"/>
            </a:br>
            <a:endParaRPr lang="en-US" sz="2400" dirty="0"/>
          </a:p>
          <a:p>
            <a:pPr marL="742950" lvl="1" indent="-285750">
              <a:buFont typeface="Wingdings" panose="05000000000000000000" pitchFamily="2" charset="2"/>
              <a:buChar char="Ø"/>
            </a:pPr>
            <a:r>
              <a:rPr lang="en-US" sz="2400" dirty="0"/>
              <a:t>Detailed invoices for glasswash &amp; CO</a:t>
            </a:r>
            <a:r>
              <a:rPr lang="en-US" sz="2400" baseline="-25000" dirty="0"/>
              <a:t>2</a:t>
            </a:r>
            <a:br>
              <a:rPr lang="en-US" sz="2400" dirty="0"/>
            </a:br>
            <a:endParaRPr lang="en-US" sz="2400" dirty="0"/>
          </a:p>
          <a:p>
            <a:pPr marL="742950" lvl="1" indent="-285750">
              <a:buFont typeface="Wingdings" panose="05000000000000000000" pitchFamily="2" charset="2"/>
              <a:buChar char="Ø"/>
            </a:pPr>
            <a:r>
              <a:rPr lang="en-US" sz="2400" dirty="0"/>
              <a:t>Ability to see past invoices</a:t>
            </a:r>
          </a:p>
          <a:p>
            <a:pPr lvl="1"/>
            <a:endParaRPr lang="en-US" sz="2400" dirty="0"/>
          </a:p>
        </p:txBody>
      </p:sp>
      <p:sp>
        <p:nvSpPr>
          <p:cNvPr id="14" name="Explosion: 8 Points 13">
            <a:extLst>
              <a:ext uri="{FF2B5EF4-FFF2-40B4-BE49-F238E27FC236}">
                <a16:creationId xmlns:a16="http://schemas.microsoft.com/office/drawing/2014/main" id="{C39DAF87-631D-13E6-910D-A22C91A9915D}"/>
              </a:ext>
            </a:extLst>
          </p:cNvPr>
          <p:cNvSpPr/>
          <p:nvPr/>
        </p:nvSpPr>
        <p:spPr>
          <a:xfrm rot="20656039">
            <a:off x="986537" y="1540360"/>
            <a:ext cx="3433665" cy="1965454"/>
          </a:xfrm>
          <a:prstGeom prst="irregularSeal1">
            <a:avLst/>
          </a:prstGeom>
          <a:gradFill>
            <a:gsLst>
              <a:gs pos="82000">
                <a:srgbClr val="C00000">
                  <a:lumMod val="100000"/>
                </a:srgbClr>
              </a:gs>
              <a:gs pos="52000">
                <a:schemeClr val="accent1"/>
              </a:gs>
              <a:gs pos="100000">
                <a:schemeClr val="accent3"/>
              </a:gs>
            </a:gsLst>
            <a:lin ang="8100000" scaled="1"/>
          </a:gradFill>
          <a:ln w="15875">
            <a:solidFill>
              <a:srgbClr val="FFC000"/>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sp3d extrusionH="57150">
              <a:bevelT w="38100" h="38100" prst="relaxedInset"/>
            </a:sp3d>
          </a:bodyPr>
          <a:lstStyle/>
          <a:p>
            <a:pPr algn="ctr"/>
            <a:r>
              <a:rPr lang="en-US" sz="3200" b="1" dirty="0">
                <a:solidFill>
                  <a:schemeClr val="accent1">
                    <a:lumMod val="25000"/>
                    <a:lumOff val="75000"/>
                  </a:schemeClr>
                </a:solidFill>
                <a:latin typeface="+mj-lt"/>
              </a:rPr>
              <a:t>NEW!!</a:t>
            </a:r>
          </a:p>
        </p:txBody>
      </p:sp>
      <p:sp>
        <p:nvSpPr>
          <p:cNvPr id="17" name="Title 7">
            <a:extLst>
              <a:ext uri="{FF2B5EF4-FFF2-40B4-BE49-F238E27FC236}">
                <a16:creationId xmlns:a16="http://schemas.microsoft.com/office/drawing/2014/main" id="{D4ECC5A9-B21E-3B7A-B398-E266393CE787}"/>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21" name="Straight Connector 20">
            <a:extLst>
              <a:ext uri="{FF2B5EF4-FFF2-40B4-BE49-F238E27FC236}">
                <a16:creationId xmlns:a16="http://schemas.microsoft.com/office/drawing/2014/main" id="{FEAA11C2-63BF-89F2-7B8D-F264A83158F7}"/>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916A09-BBA9-5418-07B5-C17B5C30615F}"/>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Intro 2</a:t>
            </a:r>
          </a:p>
        </p:txBody>
      </p:sp>
      <p:sp>
        <p:nvSpPr>
          <p:cNvPr id="9" name="Date Placeholder 3">
            <a:extLst>
              <a:ext uri="{FF2B5EF4-FFF2-40B4-BE49-F238E27FC236}">
                <a16:creationId xmlns:a16="http://schemas.microsoft.com/office/drawing/2014/main" id="{24633F3F-2AA0-3C0F-0C75-399AF38052E6}"/>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0" name="Slide Number Placeholder 4">
            <a:extLst>
              <a:ext uri="{FF2B5EF4-FFF2-40B4-BE49-F238E27FC236}">
                <a16:creationId xmlns:a16="http://schemas.microsoft.com/office/drawing/2014/main" id="{28EF6E8A-87EF-410E-544D-28373E4BE499}"/>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3</a:t>
            </a:fld>
            <a:endParaRPr lang="en-US" sz="1100" dirty="0">
              <a:solidFill>
                <a:srgbClr val="FFFF00"/>
              </a:solidFill>
            </a:endParaRPr>
          </a:p>
        </p:txBody>
      </p:sp>
      <p:sp>
        <p:nvSpPr>
          <p:cNvPr id="12" name="Date Placeholder 3">
            <a:extLst>
              <a:ext uri="{FF2B5EF4-FFF2-40B4-BE49-F238E27FC236}">
                <a16:creationId xmlns:a16="http://schemas.microsoft.com/office/drawing/2014/main" id="{18D7CF24-D3A9-7AF3-81D4-53E25C07B0C3}"/>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15740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79E504E-2F92-2B81-C94B-7ED522098505}"/>
              </a:ext>
            </a:extLst>
          </p:cNvPr>
          <p:cNvSpPr txBox="1"/>
          <p:nvPr/>
        </p:nvSpPr>
        <p:spPr>
          <a:xfrm>
            <a:off x="3768199" y="1506804"/>
            <a:ext cx="8085868" cy="4755148"/>
          </a:xfrm>
          <a:prstGeom prst="rect">
            <a:avLst/>
          </a:prstGeom>
          <a:solidFill>
            <a:schemeClr val="bg1"/>
          </a:solidFill>
          <a:ln w="28575">
            <a:solidFill>
              <a:srgbClr val="C00000"/>
            </a:solidFill>
          </a:ln>
        </p:spPr>
        <p:txBody>
          <a:bodyPr wrap="none" rtlCol="0">
            <a:spAutoFit/>
          </a:bodyPr>
          <a:lstStyle/>
          <a:p>
            <a:r>
              <a:rPr lang="en-US" sz="1100" dirty="0"/>
              <a:t>From: PMACS Team &lt;</a:t>
            </a:r>
            <a:r>
              <a:rPr lang="en-US" sz="1100" u="sng" dirty="0">
                <a:solidFill>
                  <a:srgbClr val="0070C0"/>
                </a:solidFill>
              </a:rPr>
              <a:t>donotreply@pennmedicine.upenn.edu</a:t>
            </a:r>
            <a:r>
              <a:rPr lang="en-US" sz="1100" dirty="0"/>
              <a:t>&gt;</a:t>
            </a:r>
            <a:endParaRPr lang="en-US" sz="1100" dirty="0">
              <a:solidFill>
                <a:srgbClr val="0070C0"/>
              </a:solidFill>
            </a:endParaRPr>
          </a:p>
          <a:p>
            <a:r>
              <a:rPr lang="en-US" sz="1100" dirty="0"/>
              <a:t>Sent: Thursday, July 25, 2024 9:30 AM</a:t>
            </a:r>
          </a:p>
          <a:p>
            <a:r>
              <a:rPr lang="en-US" sz="1100" dirty="0"/>
              <a:t>To: </a:t>
            </a:r>
            <a:r>
              <a:rPr lang="en-US" sz="1100" dirty="0">
                <a:solidFill>
                  <a:srgbClr val="0070C0"/>
                </a:solidFill>
                <a:hlinkClick r:id="rId6">
                  <a:extLst>
                    <a:ext uri="{A12FA001-AC4F-418D-AE19-62706E023703}">
                      <ahyp:hlinkClr xmlns:ahyp="http://schemas.microsoft.com/office/drawing/2018/hyperlinkcolor" val="tx"/>
                    </a:ext>
                  </a:extLst>
                </a:hlinkClick>
              </a:rPr>
              <a:t>angie.craig@emailaddress.edu</a:t>
            </a:r>
            <a:endParaRPr lang="en-US" sz="1100" dirty="0">
              <a:solidFill>
                <a:srgbClr val="0070C0"/>
              </a:solidFill>
            </a:endParaRPr>
          </a:p>
          <a:p>
            <a:r>
              <a:rPr lang="en-US" sz="1100" dirty="0"/>
              <a:t>Subject: SCTR Lab Services Billing - PI Account Expirations</a:t>
            </a:r>
          </a:p>
          <a:p>
            <a:endParaRPr lang="en-US" sz="1100" dirty="0"/>
          </a:p>
          <a:p>
            <a:r>
              <a:rPr lang="en-US" sz="1100" dirty="0"/>
              <a:t>Angela Craig,</a:t>
            </a:r>
          </a:p>
          <a:p>
            <a:endParaRPr lang="en-US" sz="1100" dirty="0"/>
          </a:p>
          <a:p>
            <a:r>
              <a:rPr lang="en-US" sz="1100" dirty="0"/>
              <a:t>There are 2 PIs in SCTR Lab Services Billing who are associate with you and have expired/expiring accounts in use for billing. </a:t>
            </a:r>
          </a:p>
          <a:p>
            <a:r>
              <a:rPr lang="en-US" sz="1100" dirty="0"/>
              <a:t>They are listed below.</a:t>
            </a:r>
          </a:p>
          <a:p>
            <a:endParaRPr lang="en-US" sz="1100" dirty="0"/>
          </a:p>
          <a:p>
            <a:r>
              <a:rPr lang="en-US" sz="1100" u="sng" dirty="0">
                <a:solidFill>
                  <a:srgbClr val="0070C0"/>
                </a:solidFill>
              </a:rPr>
              <a:t>Manage PI Accounts in SCTR Lab Services Billing</a:t>
            </a:r>
          </a:p>
          <a:p>
            <a:endParaRPr lang="en-US" sz="1100" dirty="0"/>
          </a:p>
          <a:p>
            <a:r>
              <a:rPr lang="en-US" sz="1400" b="1" dirty="0"/>
              <a:t> John G Adams</a:t>
            </a:r>
          </a:p>
          <a:p>
            <a:br>
              <a:rPr lang="en-US" sz="1100" dirty="0"/>
            </a:br>
            <a:r>
              <a:rPr lang="en-US" sz="1100" dirty="0"/>
              <a:t>Expired accounts:</a:t>
            </a:r>
          </a:p>
          <a:p>
            <a:pPr marL="285750" indent="-285750">
              <a:buFont typeface="Arial" panose="020B0604020202020204" pitchFamily="34" charset="0"/>
              <a:buChar char="•"/>
            </a:pPr>
            <a:r>
              <a:rPr lang="en-US" sz="1100" dirty="0"/>
              <a:t>1234-123456-1234</a:t>
            </a:r>
          </a:p>
          <a:p>
            <a:pPr marL="285750" indent="-285750">
              <a:buFont typeface="Arial" panose="020B0604020202020204" pitchFamily="34" charset="0"/>
              <a:buChar char="•"/>
            </a:pPr>
            <a:endParaRPr lang="en-US" sz="1100" dirty="0"/>
          </a:p>
          <a:p>
            <a:r>
              <a:rPr lang="en-US" sz="1400" dirty="0"/>
              <a:t> </a:t>
            </a:r>
            <a:r>
              <a:rPr lang="en-US" sz="1400" b="1" dirty="0"/>
              <a:t>Jane L Doe</a:t>
            </a:r>
          </a:p>
          <a:p>
            <a:endParaRPr lang="en-US" sz="1100" dirty="0"/>
          </a:p>
          <a:p>
            <a:r>
              <a:rPr lang="en-US" sz="1100" dirty="0"/>
              <a:t>Expired accounts:</a:t>
            </a:r>
          </a:p>
          <a:p>
            <a:pPr marL="285750" indent="-285750">
              <a:buFont typeface="Arial" panose="020B0604020202020204" pitchFamily="34" charset="0"/>
              <a:buChar char="•"/>
            </a:pPr>
            <a:r>
              <a:rPr lang="en-US" sz="1100" dirty="0"/>
              <a:t>1234-123456-1234</a:t>
            </a:r>
          </a:p>
          <a:p>
            <a:pPr marL="285750" indent="-285750">
              <a:buFont typeface="Arial" panose="020B0604020202020204" pitchFamily="34" charset="0"/>
              <a:buChar char="•"/>
            </a:pPr>
            <a:endParaRPr lang="en-US" sz="1100" dirty="0"/>
          </a:p>
          <a:p>
            <a:r>
              <a:rPr lang="en-US" sz="1100" dirty="0"/>
              <a:t>____________________________________________</a:t>
            </a:r>
          </a:p>
          <a:p>
            <a:r>
              <a:rPr lang="en-US" sz="1100" dirty="0"/>
              <a:t>SCTR Lab Services Billing</a:t>
            </a:r>
          </a:p>
          <a:p>
            <a:r>
              <a:rPr lang="en-US" sz="1100" dirty="0">
                <a:hlinkClick r:id="rId7"/>
              </a:rPr>
              <a:t>SPO-Finance@pennmedicine.upenn.edu</a:t>
            </a:r>
            <a:r>
              <a:rPr lang="en-US" sz="1100" dirty="0"/>
              <a:t> </a:t>
            </a:r>
          </a:p>
          <a:p>
            <a:r>
              <a:rPr lang="en-US" sz="1100" dirty="0"/>
              <a:t>(215) 898-2876</a:t>
            </a:r>
          </a:p>
          <a:p>
            <a:r>
              <a:rPr lang="en-US" sz="1100" dirty="0"/>
              <a:t>Alketa Ndoka, Associate Director, Business Operations</a:t>
            </a:r>
          </a:p>
        </p:txBody>
      </p:sp>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4</a:t>
            </a:fld>
            <a:endParaRPr lang="en-GB" dirty="0"/>
          </a:p>
        </p:txBody>
      </p:sp>
      <p:sp>
        <p:nvSpPr>
          <p:cNvPr id="5" name="Date Placeholder 1">
            <a:extLst>
              <a:ext uri="{FF2B5EF4-FFF2-40B4-BE49-F238E27FC236}">
                <a16:creationId xmlns:a16="http://schemas.microsoft.com/office/drawing/2014/main" id="{198B3DF8-1114-0E7A-C0F7-0C72384124DC}"/>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E46CD143-08EA-5908-E6C3-C599D55DA3CC}"/>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4</a:t>
            </a:fld>
            <a:endParaRPr lang="en-GB" dirty="0"/>
          </a:p>
        </p:txBody>
      </p:sp>
      <p:cxnSp>
        <p:nvCxnSpPr>
          <p:cNvPr id="11" name="Straight Connector 10">
            <a:extLst>
              <a:ext uri="{FF2B5EF4-FFF2-40B4-BE49-F238E27FC236}">
                <a16:creationId xmlns:a16="http://schemas.microsoft.com/office/drawing/2014/main" id="{D4A1CF41-F34E-7E6E-8705-56305604D7B2}"/>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03516C7-93B3-F110-0D09-74B5CC01929F}"/>
              </a:ext>
            </a:extLst>
          </p:cNvPr>
          <p:cNvGrpSpPr/>
          <p:nvPr/>
        </p:nvGrpSpPr>
        <p:grpSpPr>
          <a:xfrm>
            <a:off x="7783079" y="3289761"/>
            <a:ext cx="3743510" cy="757020"/>
            <a:chOff x="5029782" y="3265486"/>
            <a:chExt cx="3743510" cy="757020"/>
          </a:xfrm>
        </p:grpSpPr>
        <p:sp>
          <p:nvSpPr>
            <p:cNvPr id="13" name="Speech Bubble: Rectangle with Corners Rounded 12">
              <a:extLst>
                <a:ext uri="{FF2B5EF4-FFF2-40B4-BE49-F238E27FC236}">
                  <a16:creationId xmlns:a16="http://schemas.microsoft.com/office/drawing/2014/main" id="{F9262758-91DE-28E4-CF46-C46E182148A0}"/>
                </a:ext>
              </a:extLst>
            </p:cNvPr>
            <p:cNvSpPr/>
            <p:nvPr/>
          </p:nvSpPr>
          <p:spPr>
            <a:xfrm>
              <a:off x="5114471" y="3265486"/>
              <a:ext cx="3658821" cy="757020"/>
            </a:xfrm>
            <a:prstGeom prst="wedgeRoundRectCallout">
              <a:avLst>
                <a:gd name="adj1" fmla="val -117393"/>
                <a:gd name="adj2" fmla="val 6598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14" name="Speech Bubble: Rectangle with Corners Rounded 13">
              <a:extLst>
                <a:ext uri="{FF2B5EF4-FFF2-40B4-BE49-F238E27FC236}">
                  <a16:creationId xmlns:a16="http://schemas.microsoft.com/office/drawing/2014/main" id="{F7FF13DF-6A45-D8EC-4880-5C955022EB9B}"/>
                </a:ext>
              </a:extLst>
            </p:cNvPr>
            <p:cNvSpPr/>
            <p:nvPr/>
          </p:nvSpPr>
          <p:spPr>
            <a:xfrm>
              <a:off x="5029782" y="3265486"/>
              <a:ext cx="3743510" cy="757020"/>
            </a:xfrm>
            <a:prstGeom prst="wedgeRoundRectCallout">
              <a:avLst>
                <a:gd name="adj1" fmla="val -112232"/>
                <a:gd name="adj2" fmla="val 17364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Please take action! Here you see your list of expired accounts under a specific PI</a:t>
              </a:r>
            </a:p>
          </p:txBody>
        </p:sp>
      </p:grpSp>
      <p:sp>
        <p:nvSpPr>
          <p:cNvPr id="15" name="TextBox 14">
            <a:extLst>
              <a:ext uri="{FF2B5EF4-FFF2-40B4-BE49-F238E27FC236}">
                <a16:creationId xmlns:a16="http://schemas.microsoft.com/office/drawing/2014/main" id="{C3F7C34A-4A02-E5F8-562F-A1285BD6D988}"/>
              </a:ext>
            </a:extLst>
          </p:cNvPr>
          <p:cNvSpPr txBox="1"/>
          <p:nvPr/>
        </p:nvSpPr>
        <p:spPr>
          <a:xfrm>
            <a:off x="447260" y="1552691"/>
            <a:ext cx="2730703" cy="3785652"/>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r>
              <a:rPr lang="en-US" sz="2400" dirty="0"/>
              <a:t>Notification 30 days prior to expiration</a:t>
            </a: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r>
              <a:rPr lang="en-US" sz="2400" dirty="0"/>
              <a:t>Automatic email to Business Administrators</a:t>
            </a:r>
          </a:p>
          <a:p>
            <a:endParaRPr lang="en-US" sz="2400" dirty="0"/>
          </a:p>
          <a:p>
            <a:pPr marL="342900" indent="-342900">
              <a:buFont typeface="Wingdings" panose="05000000000000000000" pitchFamily="2" charset="2"/>
              <a:buChar char="Ø"/>
            </a:pPr>
            <a:r>
              <a:rPr lang="en-US" sz="2400" dirty="0"/>
              <a:t>Automated in new system </a:t>
            </a:r>
          </a:p>
        </p:txBody>
      </p:sp>
      <p:sp>
        <p:nvSpPr>
          <p:cNvPr id="19" name="TextBox 18">
            <a:extLst>
              <a:ext uri="{FF2B5EF4-FFF2-40B4-BE49-F238E27FC236}">
                <a16:creationId xmlns:a16="http://schemas.microsoft.com/office/drawing/2014/main" id="{07817AAF-FC35-AAB3-F9E8-40FEBE17A935}"/>
              </a:ext>
            </a:extLst>
          </p:cNvPr>
          <p:cNvSpPr txBox="1"/>
          <p:nvPr/>
        </p:nvSpPr>
        <p:spPr>
          <a:xfrm>
            <a:off x="3832212" y="1194722"/>
            <a:ext cx="1130118" cy="246221"/>
          </a:xfrm>
          <a:prstGeom prst="rect">
            <a:avLst/>
          </a:prstGeom>
          <a:noFill/>
        </p:spPr>
        <p:txBody>
          <a:bodyPr wrap="none" lIns="0" tIns="0" rIns="0" bIns="0" rtlCol="0">
            <a:spAutoFit/>
          </a:bodyPr>
          <a:lstStyle/>
          <a:p>
            <a:pPr algn="l"/>
            <a:r>
              <a:rPr lang="en-US" sz="1600" i="1" dirty="0">
                <a:solidFill>
                  <a:schemeClr val="accent2">
                    <a:lumMod val="20000"/>
                    <a:lumOff val="80000"/>
                  </a:schemeClr>
                </a:solidFill>
                <a:latin typeface="+mj-lt"/>
              </a:rPr>
              <a:t>for example:</a:t>
            </a:r>
          </a:p>
        </p:txBody>
      </p:sp>
      <p:sp>
        <p:nvSpPr>
          <p:cNvPr id="9" name="Speech Bubble: Rectangle with Corners Rounded 8">
            <a:extLst>
              <a:ext uri="{FF2B5EF4-FFF2-40B4-BE49-F238E27FC236}">
                <a16:creationId xmlns:a16="http://schemas.microsoft.com/office/drawing/2014/main" id="{7DB6B8B8-B3B4-CC83-64B6-A5F03E2E721B}"/>
              </a:ext>
            </a:extLst>
          </p:cNvPr>
          <p:cNvSpPr/>
          <p:nvPr/>
        </p:nvSpPr>
        <p:spPr>
          <a:xfrm>
            <a:off x="8017334" y="2390505"/>
            <a:ext cx="3110211" cy="757020"/>
          </a:xfrm>
          <a:prstGeom prst="wedgeRoundRectCallout">
            <a:avLst>
              <a:gd name="adj1" fmla="val -78175"/>
              <a:gd name="adj2" fmla="val 63198"/>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a:t>Click this link in the email to manage your PI Accounts</a:t>
            </a:r>
          </a:p>
        </p:txBody>
      </p:sp>
      <p:sp>
        <p:nvSpPr>
          <p:cNvPr id="28" name="Title 7">
            <a:extLst>
              <a:ext uri="{FF2B5EF4-FFF2-40B4-BE49-F238E27FC236}">
                <a16:creationId xmlns:a16="http://schemas.microsoft.com/office/drawing/2014/main" id="{BDFA7745-DBDB-DC6E-6074-F3C691B9768B}"/>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29" name="Straight Connector 28">
            <a:extLst>
              <a:ext uri="{FF2B5EF4-FFF2-40B4-BE49-F238E27FC236}">
                <a16:creationId xmlns:a16="http://schemas.microsoft.com/office/drawing/2014/main" id="{87F1DBA2-ADFD-D971-1E6D-FB546E5474D7}"/>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8E7E0B-DC85-755D-7F67-B85FA4674056}"/>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Intro 3</a:t>
            </a:r>
          </a:p>
        </p:txBody>
      </p:sp>
      <p:sp>
        <p:nvSpPr>
          <p:cNvPr id="8" name="Date Placeholder 3">
            <a:extLst>
              <a:ext uri="{FF2B5EF4-FFF2-40B4-BE49-F238E27FC236}">
                <a16:creationId xmlns:a16="http://schemas.microsoft.com/office/drawing/2014/main" id="{904BCC2E-27CF-FCEB-4846-65ED3075B08E}"/>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0" name="Slide Number Placeholder 4">
            <a:extLst>
              <a:ext uri="{FF2B5EF4-FFF2-40B4-BE49-F238E27FC236}">
                <a16:creationId xmlns:a16="http://schemas.microsoft.com/office/drawing/2014/main" id="{D80C304B-D72D-8CB7-5C36-4808EB40F7C7}"/>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4</a:t>
            </a:fld>
            <a:endParaRPr lang="en-US" sz="1100" dirty="0">
              <a:solidFill>
                <a:srgbClr val="FFFF00"/>
              </a:solidFill>
            </a:endParaRPr>
          </a:p>
        </p:txBody>
      </p:sp>
      <p:sp>
        <p:nvSpPr>
          <p:cNvPr id="17" name="Date Placeholder 3">
            <a:extLst>
              <a:ext uri="{FF2B5EF4-FFF2-40B4-BE49-F238E27FC236}">
                <a16:creationId xmlns:a16="http://schemas.microsoft.com/office/drawing/2014/main" id="{FD505E10-4281-2C9C-058D-09F07C97CA0A}"/>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31404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par>
                                <p:cTn id="13" presetID="22" presetClass="exit" presetSubtype="8" fill="hold" nodeType="withEffect">
                                  <p:stCondLst>
                                    <p:cond delay="0"/>
                                  </p:stCondLst>
                                  <p:childTnLst>
                                    <p:animEffect transition="out" filter="wipe(left)">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5</a:t>
            </a:fld>
            <a:endParaRPr lang="en-GB" dirty="0"/>
          </a:p>
        </p:txBody>
      </p:sp>
      <p:sp>
        <p:nvSpPr>
          <p:cNvPr id="8" name="TextBox 7">
            <a:extLst>
              <a:ext uri="{FF2B5EF4-FFF2-40B4-BE49-F238E27FC236}">
                <a16:creationId xmlns:a16="http://schemas.microsoft.com/office/drawing/2014/main" id="{90C65914-BFCD-7C3F-E463-369FE18C8696}"/>
              </a:ext>
            </a:extLst>
          </p:cNvPr>
          <p:cNvSpPr txBox="1"/>
          <p:nvPr/>
        </p:nvSpPr>
        <p:spPr>
          <a:xfrm>
            <a:off x="1285369" y="1989415"/>
            <a:ext cx="5728491" cy="3323987"/>
          </a:xfrm>
          <a:prstGeom prst="rect">
            <a:avLst/>
          </a:prstGeom>
          <a:noFill/>
        </p:spPr>
        <p:txBody>
          <a:bodyPr wrap="square">
            <a:spAutoFit/>
          </a:bodyPr>
          <a:lstStyle/>
          <a:p>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Navigate to:</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https://www.med.upenn.edu</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Click on SCTR Lab Service Billing</a:t>
            </a:r>
          </a:p>
          <a:p>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It will open up the list of PIs that  </a:t>
            </a:r>
          </a:p>
          <a:p>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you manage…</a:t>
            </a:r>
          </a:p>
          <a:p>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AA85A419-814A-FFC8-E58A-F13F2D463B07}"/>
              </a:ext>
            </a:extLst>
          </p:cNvPr>
          <p:cNvGrpSpPr/>
          <p:nvPr/>
        </p:nvGrpSpPr>
        <p:grpSpPr>
          <a:xfrm>
            <a:off x="6183603" y="1989415"/>
            <a:ext cx="5358917" cy="3549266"/>
            <a:chOff x="6596116" y="2773680"/>
            <a:chExt cx="5358917" cy="3549266"/>
          </a:xfrm>
        </p:grpSpPr>
        <p:pic>
          <p:nvPicPr>
            <p:cNvPr id="10" name="Picture 9">
              <a:extLst>
                <a:ext uri="{FF2B5EF4-FFF2-40B4-BE49-F238E27FC236}">
                  <a16:creationId xmlns:a16="http://schemas.microsoft.com/office/drawing/2014/main" id="{29E986A6-3B87-ADC3-142A-A0D26E3F2202}"/>
                </a:ext>
              </a:extLst>
            </p:cNvPr>
            <p:cNvPicPr>
              <a:picLocks noChangeAspect="1"/>
            </p:cNvPicPr>
            <p:nvPr/>
          </p:nvPicPr>
          <p:blipFill rotWithShape="1">
            <a:blip r:embed="rId7"/>
            <a:srcRect l="31385" t="29063"/>
            <a:stretch/>
          </p:blipFill>
          <p:spPr>
            <a:xfrm>
              <a:off x="8204063" y="2773680"/>
              <a:ext cx="3750970" cy="3549266"/>
            </a:xfrm>
            <a:prstGeom prst="rect">
              <a:avLst/>
            </a:prstGeom>
            <a:ln w="28575">
              <a:solidFill>
                <a:srgbClr val="990000"/>
              </a:solidFill>
            </a:ln>
          </p:spPr>
        </p:pic>
        <p:sp>
          <p:nvSpPr>
            <p:cNvPr id="11" name="Star: 5 Points 10">
              <a:extLst>
                <a:ext uri="{FF2B5EF4-FFF2-40B4-BE49-F238E27FC236}">
                  <a16:creationId xmlns:a16="http://schemas.microsoft.com/office/drawing/2014/main" id="{E1D9470E-45AF-7C40-FFE4-8FA65502A408}"/>
                </a:ext>
              </a:extLst>
            </p:cNvPr>
            <p:cNvSpPr/>
            <p:nvPr/>
          </p:nvSpPr>
          <p:spPr>
            <a:xfrm>
              <a:off x="8507560" y="4121593"/>
              <a:ext cx="186812" cy="151080"/>
            </a:xfrm>
            <a:prstGeom prst="star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Arrow: Right 11">
              <a:extLst>
                <a:ext uri="{FF2B5EF4-FFF2-40B4-BE49-F238E27FC236}">
                  <a16:creationId xmlns:a16="http://schemas.microsoft.com/office/drawing/2014/main" id="{1C3D2DEB-15BA-765C-2AF4-236A1B66882C}"/>
                </a:ext>
              </a:extLst>
            </p:cNvPr>
            <p:cNvSpPr/>
            <p:nvPr/>
          </p:nvSpPr>
          <p:spPr>
            <a:xfrm rot="206909">
              <a:off x="6596116" y="4068098"/>
              <a:ext cx="1843703" cy="234924"/>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8F0F6886-5A34-C3E0-C348-BAA66C31EDC3}"/>
                </a:ext>
              </a:extLst>
            </p:cNvPr>
            <p:cNvSpPr/>
            <p:nvPr/>
          </p:nvSpPr>
          <p:spPr>
            <a:xfrm>
              <a:off x="8507560" y="4358640"/>
              <a:ext cx="2587160" cy="47752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4" name="Oval 13">
            <a:extLst>
              <a:ext uri="{FF2B5EF4-FFF2-40B4-BE49-F238E27FC236}">
                <a16:creationId xmlns:a16="http://schemas.microsoft.com/office/drawing/2014/main" id="{5BF07500-4B45-7544-2799-52A3DC42B0DA}"/>
              </a:ext>
            </a:extLst>
          </p:cNvPr>
          <p:cNvSpPr/>
          <p:nvPr/>
        </p:nvSpPr>
        <p:spPr>
          <a:xfrm>
            <a:off x="596899" y="1886353"/>
            <a:ext cx="670560" cy="670560"/>
          </a:xfrm>
          <a:prstGeom prst="ellipse">
            <a:avLst/>
          </a:prstGeom>
          <a:solidFill>
            <a:srgbClr val="EE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15" name="Oval 14">
            <a:extLst>
              <a:ext uri="{FF2B5EF4-FFF2-40B4-BE49-F238E27FC236}">
                <a16:creationId xmlns:a16="http://schemas.microsoft.com/office/drawing/2014/main" id="{BBE0A6B0-0802-6ED9-8756-7B067C9E720E}"/>
              </a:ext>
            </a:extLst>
          </p:cNvPr>
          <p:cNvSpPr/>
          <p:nvPr/>
        </p:nvSpPr>
        <p:spPr>
          <a:xfrm>
            <a:off x="1054099" y="3002048"/>
            <a:ext cx="670560" cy="670560"/>
          </a:xfrm>
          <a:prstGeom prst="ellipse">
            <a:avLst/>
          </a:prstGeom>
          <a:solidFill>
            <a:srgbClr val="EE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sp>
        <p:nvSpPr>
          <p:cNvPr id="16" name="Oval 15">
            <a:extLst>
              <a:ext uri="{FF2B5EF4-FFF2-40B4-BE49-F238E27FC236}">
                <a16:creationId xmlns:a16="http://schemas.microsoft.com/office/drawing/2014/main" id="{EE730CBC-B20F-0EF3-DF1A-C3D61D9204CE}"/>
              </a:ext>
            </a:extLst>
          </p:cNvPr>
          <p:cNvSpPr/>
          <p:nvPr/>
        </p:nvSpPr>
        <p:spPr>
          <a:xfrm>
            <a:off x="1602739" y="4198991"/>
            <a:ext cx="670560" cy="670560"/>
          </a:xfrm>
          <a:prstGeom prst="ellipse">
            <a:avLst/>
          </a:prstGeom>
          <a:solidFill>
            <a:srgbClr val="EEF2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3</a:t>
            </a:r>
          </a:p>
        </p:txBody>
      </p:sp>
      <p:sp>
        <p:nvSpPr>
          <p:cNvPr id="17" name="Title 7">
            <a:extLst>
              <a:ext uri="{FF2B5EF4-FFF2-40B4-BE49-F238E27FC236}">
                <a16:creationId xmlns:a16="http://schemas.microsoft.com/office/drawing/2014/main" id="{2704B802-67A0-3AAC-41AA-1116DD1630F1}"/>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8" name="Straight Connector 17">
            <a:extLst>
              <a:ext uri="{FF2B5EF4-FFF2-40B4-BE49-F238E27FC236}">
                <a16:creationId xmlns:a16="http://schemas.microsoft.com/office/drawing/2014/main" id="{258DFD9B-D866-D5E4-E83D-B6BD972671C4}"/>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70B85E-9A91-F401-DDDC-8CB992334855}"/>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1</a:t>
            </a:r>
          </a:p>
        </p:txBody>
      </p:sp>
      <p:sp>
        <p:nvSpPr>
          <p:cNvPr id="19" name="Date Placeholder 3">
            <a:extLst>
              <a:ext uri="{FF2B5EF4-FFF2-40B4-BE49-F238E27FC236}">
                <a16:creationId xmlns:a16="http://schemas.microsoft.com/office/drawing/2014/main" id="{065B27E8-9AFA-B992-2072-A1F917E428F3}"/>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0" name="Slide Number Placeholder 4">
            <a:extLst>
              <a:ext uri="{FF2B5EF4-FFF2-40B4-BE49-F238E27FC236}">
                <a16:creationId xmlns:a16="http://schemas.microsoft.com/office/drawing/2014/main" id="{530866F4-73AA-8463-BE9B-EDDFA7EB534A}"/>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5</a:t>
            </a:fld>
            <a:endParaRPr lang="en-US" sz="1100" dirty="0">
              <a:solidFill>
                <a:srgbClr val="FFFF00"/>
              </a:solidFill>
            </a:endParaRPr>
          </a:p>
        </p:txBody>
      </p:sp>
      <p:sp>
        <p:nvSpPr>
          <p:cNvPr id="21" name="Date Placeholder 3">
            <a:extLst>
              <a:ext uri="{FF2B5EF4-FFF2-40B4-BE49-F238E27FC236}">
                <a16:creationId xmlns:a16="http://schemas.microsoft.com/office/drawing/2014/main" id="{DD0095C2-0F27-7421-F01C-978AEC6FEA93}"/>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169077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AD999D-28AB-9B6D-7E9D-E7A9321A5741}"/>
              </a:ext>
            </a:extLst>
          </p:cNvPr>
          <p:cNvSpPr>
            <a:spLocks noGrp="1"/>
          </p:cNvSpPr>
          <p:nvPr>
            <p:ph type="body" sz="quarter" idx="24"/>
          </p:nvPr>
        </p:nvSpPr>
        <p:spPr/>
        <p:txBody>
          <a:bodyPr/>
          <a:lstStyle/>
          <a:p>
            <a:endParaRPr lang="en-US" dirty="0"/>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6</a:t>
            </a:fld>
            <a:endParaRPr lang="en-GB" dirty="0"/>
          </a:p>
        </p:txBody>
      </p:sp>
      <p:sp>
        <p:nvSpPr>
          <p:cNvPr id="5" name="Date Placeholder 1">
            <a:extLst>
              <a:ext uri="{FF2B5EF4-FFF2-40B4-BE49-F238E27FC236}">
                <a16:creationId xmlns:a16="http://schemas.microsoft.com/office/drawing/2014/main" id="{198B3DF8-1114-0E7A-C0F7-0C72384124DC}"/>
              </a:ext>
            </a:extLst>
          </p:cNvPr>
          <p:cNvSpPr txBox="1">
            <a:spLocks/>
          </p:cNvSpPr>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October 28, 2024</a:t>
            </a:fld>
            <a:endParaRPr lang="en-GB" dirty="0"/>
          </a:p>
        </p:txBody>
      </p:sp>
      <p:sp>
        <p:nvSpPr>
          <p:cNvPr id="6" name="Slide Number Placeholder 3">
            <a:extLst>
              <a:ext uri="{FF2B5EF4-FFF2-40B4-BE49-F238E27FC236}">
                <a16:creationId xmlns:a16="http://schemas.microsoft.com/office/drawing/2014/main" id="{E46CD143-08EA-5908-E6C3-C599D55DA3CC}"/>
              </a:ext>
            </a:extLst>
          </p:cNvPr>
          <p:cNvSpPr txBox="1">
            <a:spLocks/>
          </p:cNvSpPr>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6</a:t>
            </a:fld>
            <a:endParaRPr lang="en-GB" dirty="0"/>
          </a:p>
        </p:txBody>
      </p:sp>
      <p:cxnSp>
        <p:nvCxnSpPr>
          <p:cNvPr id="11" name="Straight Connector 10">
            <a:extLst>
              <a:ext uri="{FF2B5EF4-FFF2-40B4-BE49-F238E27FC236}">
                <a16:creationId xmlns:a16="http://schemas.microsoft.com/office/drawing/2014/main" id="{D4A1CF41-F34E-7E6E-8705-56305604D7B2}"/>
              </a:ext>
            </a:extLst>
          </p:cNvPr>
          <p:cNvCxnSpPr/>
          <p:nvPr/>
        </p:nvCxnSpPr>
        <p:spPr>
          <a:xfrm>
            <a:off x="337933" y="1281600"/>
            <a:ext cx="1143993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3F7C34A-4A02-E5F8-562F-A1285BD6D988}"/>
              </a:ext>
            </a:extLst>
          </p:cNvPr>
          <p:cNvSpPr txBox="1"/>
          <p:nvPr/>
        </p:nvSpPr>
        <p:spPr>
          <a:xfrm>
            <a:off x="455211" y="2127427"/>
            <a:ext cx="2561754" cy="3816429"/>
          </a:xfrm>
          <a:prstGeom prst="rect">
            <a:avLst/>
          </a:prstGeom>
          <a:solidFill>
            <a:schemeClr val="accent3">
              <a:lumMod val="20000"/>
              <a:lumOff val="80000"/>
            </a:schemeClr>
          </a:solidFill>
          <a:ln w="19050">
            <a:solidFill>
              <a:srgbClr val="990000"/>
            </a:solidFill>
          </a:ln>
        </p:spPr>
        <p:txBody>
          <a:bodyPr wrap="square" rtlCol="0">
            <a:spAutoFit/>
          </a:bodyPr>
          <a:lstStyle/>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en-US" sz="2200" dirty="0"/>
              <a:t>PI’s rolling up to a BA appear on the PI Listing </a:t>
            </a:r>
          </a:p>
          <a:p>
            <a:pPr marL="342900" indent="-342900">
              <a:buFont typeface="Wingdings" panose="05000000000000000000" pitchFamily="2" charset="2"/>
              <a:buChar char="Ø"/>
            </a:pPr>
            <a:endParaRPr lang="en-US" sz="2200" dirty="0"/>
          </a:p>
          <a:p>
            <a:pPr marL="342900" indent="-342900">
              <a:buFont typeface="Wingdings" panose="05000000000000000000" pitchFamily="2" charset="2"/>
              <a:buChar char="Ø"/>
            </a:pPr>
            <a:r>
              <a:rPr lang="en-US" sz="2200" dirty="0"/>
              <a:t>Select the PI you want to update by clicking on “Accounts”</a:t>
            </a:r>
          </a:p>
          <a:p>
            <a:endParaRPr lang="en-US" sz="2200" dirty="0"/>
          </a:p>
        </p:txBody>
      </p:sp>
      <p:sp>
        <p:nvSpPr>
          <p:cNvPr id="19" name="TextBox 18">
            <a:extLst>
              <a:ext uri="{FF2B5EF4-FFF2-40B4-BE49-F238E27FC236}">
                <a16:creationId xmlns:a16="http://schemas.microsoft.com/office/drawing/2014/main" id="{07817AAF-FC35-AAB3-F9E8-40FEBE17A935}"/>
              </a:ext>
            </a:extLst>
          </p:cNvPr>
          <p:cNvSpPr txBox="1"/>
          <p:nvPr/>
        </p:nvSpPr>
        <p:spPr>
          <a:xfrm>
            <a:off x="3234372" y="1702933"/>
            <a:ext cx="1130118" cy="246221"/>
          </a:xfrm>
          <a:prstGeom prst="rect">
            <a:avLst/>
          </a:prstGeom>
          <a:noFill/>
        </p:spPr>
        <p:txBody>
          <a:bodyPr wrap="none" lIns="0" tIns="0" rIns="0" bIns="0" rtlCol="0">
            <a:spAutoFit/>
          </a:bodyPr>
          <a:lstStyle/>
          <a:p>
            <a:pPr algn="l"/>
            <a:r>
              <a:rPr lang="en-US" sz="1600" i="1" dirty="0">
                <a:solidFill>
                  <a:schemeClr val="accent2">
                    <a:lumMod val="20000"/>
                    <a:lumOff val="80000"/>
                  </a:schemeClr>
                </a:solidFill>
                <a:latin typeface="+mj-lt"/>
              </a:rPr>
              <a:t>for example:</a:t>
            </a:r>
          </a:p>
        </p:txBody>
      </p:sp>
      <p:pic>
        <p:nvPicPr>
          <p:cNvPr id="27" name="Picture 26">
            <a:extLst>
              <a:ext uri="{FF2B5EF4-FFF2-40B4-BE49-F238E27FC236}">
                <a16:creationId xmlns:a16="http://schemas.microsoft.com/office/drawing/2014/main" id="{0BFAD070-BE96-260D-EFF9-6472196F554B}"/>
              </a:ext>
            </a:extLst>
          </p:cNvPr>
          <p:cNvPicPr>
            <a:picLocks noChangeAspect="1"/>
          </p:cNvPicPr>
          <p:nvPr/>
        </p:nvPicPr>
        <p:blipFill>
          <a:blip r:embed="rId6"/>
          <a:stretch>
            <a:fillRect/>
          </a:stretch>
        </p:blipFill>
        <p:spPr>
          <a:xfrm>
            <a:off x="3234372" y="1967147"/>
            <a:ext cx="8652827" cy="4136991"/>
          </a:xfrm>
          <a:prstGeom prst="rect">
            <a:avLst/>
          </a:prstGeom>
          <a:ln w="28575">
            <a:solidFill>
              <a:srgbClr val="990000"/>
            </a:solidFill>
          </a:ln>
        </p:spPr>
      </p:pic>
      <p:sp>
        <p:nvSpPr>
          <p:cNvPr id="28" name="Arrow: Right 27">
            <a:extLst>
              <a:ext uri="{FF2B5EF4-FFF2-40B4-BE49-F238E27FC236}">
                <a16:creationId xmlns:a16="http://schemas.microsoft.com/office/drawing/2014/main" id="{32E3CC55-DE7B-B79E-369C-FDE90E74DC1F}"/>
              </a:ext>
            </a:extLst>
          </p:cNvPr>
          <p:cNvSpPr/>
          <p:nvPr/>
        </p:nvSpPr>
        <p:spPr>
          <a:xfrm rot="5400000">
            <a:off x="10531262" y="2812010"/>
            <a:ext cx="745607" cy="264689"/>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scene3d>
              <a:camera prst="orthographicFront">
                <a:rot lat="0" lon="1800000" rev="0"/>
              </a:camera>
              <a:lightRig rig="threePt" dir="t"/>
            </a:scene3d>
          </a:bodyPr>
          <a:lstStyle/>
          <a:p>
            <a:pPr algn="ctr"/>
            <a:endParaRPr lang="en-US" dirty="0">
              <a:solidFill>
                <a:schemeClr val="bg1"/>
              </a:solidFill>
            </a:endParaRPr>
          </a:p>
        </p:txBody>
      </p:sp>
      <p:sp>
        <p:nvSpPr>
          <p:cNvPr id="30" name="Oval 29">
            <a:extLst>
              <a:ext uri="{FF2B5EF4-FFF2-40B4-BE49-F238E27FC236}">
                <a16:creationId xmlns:a16="http://schemas.microsoft.com/office/drawing/2014/main" id="{DAF57154-62FA-BC48-B1D4-896F95AC4B0C}"/>
              </a:ext>
            </a:extLst>
          </p:cNvPr>
          <p:cNvSpPr/>
          <p:nvPr/>
        </p:nvSpPr>
        <p:spPr>
          <a:xfrm>
            <a:off x="10625405" y="4014376"/>
            <a:ext cx="606136" cy="292802"/>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7" name="Title 7">
            <a:extLst>
              <a:ext uri="{FF2B5EF4-FFF2-40B4-BE49-F238E27FC236}">
                <a16:creationId xmlns:a16="http://schemas.microsoft.com/office/drawing/2014/main" id="{31B24CFA-F2CC-BE77-A9B8-912AF3FC12D8}"/>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9" name="Straight Connector 8">
            <a:extLst>
              <a:ext uri="{FF2B5EF4-FFF2-40B4-BE49-F238E27FC236}">
                <a16:creationId xmlns:a16="http://schemas.microsoft.com/office/drawing/2014/main" id="{FE6BB3EB-34D3-BBA0-F6EC-CB9D7C3E3707}"/>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9A7A0E-9FFE-5FE0-ABB5-4CAC84714F7B}"/>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2</a:t>
            </a:r>
          </a:p>
        </p:txBody>
      </p:sp>
      <p:sp>
        <p:nvSpPr>
          <p:cNvPr id="13" name="Date Placeholder 3">
            <a:extLst>
              <a:ext uri="{FF2B5EF4-FFF2-40B4-BE49-F238E27FC236}">
                <a16:creationId xmlns:a16="http://schemas.microsoft.com/office/drawing/2014/main" id="{BE987F86-05BB-5A70-D698-1BED5EB8866B}"/>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17" name="Slide Number Placeholder 4">
            <a:extLst>
              <a:ext uri="{FF2B5EF4-FFF2-40B4-BE49-F238E27FC236}">
                <a16:creationId xmlns:a16="http://schemas.microsoft.com/office/drawing/2014/main" id="{800F7992-6325-8D55-DEED-697645D44DCB}"/>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6</a:t>
            </a:fld>
            <a:endParaRPr lang="en-US" sz="1100" dirty="0">
              <a:solidFill>
                <a:srgbClr val="FFFF00"/>
              </a:solidFill>
            </a:endParaRPr>
          </a:p>
        </p:txBody>
      </p:sp>
      <p:sp>
        <p:nvSpPr>
          <p:cNvPr id="18" name="Date Placeholder 3">
            <a:extLst>
              <a:ext uri="{FF2B5EF4-FFF2-40B4-BE49-F238E27FC236}">
                <a16:creationId xmlns:a16="http://schemas.microsoft.com/office/drawing/2014/main" id="{35D89D32-C496-5033-2A32-3289BF935AF1}"/>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custData r:id="rId1"/>
      <p:custData r:id="rId2"/>
      <p:tags r:id="rId3"/>
    </p:custDataLst>
    <p:extLst>
      <p:ext uri="{BB962C8B-B14F-4D97-AF65-F5344CB8AC3E}">
        <p14:creationId xmlns:p14="http://schemas.microsoft.com/office/powerpoint/2010/main" val="242985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0C8F2-A4C0-8C6B-8541-0EBD5D01FF5C}"/>
              </a:ext>
            </a:extLst>
          </p:cNvPr>
          <p:cNvSpPr>
            <a:spLocks noGrp="1"/>
          </p:cNvSpPr>
          <p:nvPr>
            <p:ph type="body" sz="quarter" idx="24"/>
          </p:nvPr>
        </p:nvSpPr>
        <p:spPr/>
        <p:txBody>
          <a:bodyPr/>
          <a:lstStyle/>
          <a:p>
            <a:endParaRPr lang="en-US" dirty="0"/>
          </a:p>
        </p:txBody>
      </p:sp>
      <p:sp>
        <p:nvSpPr>
          <p:cNvPr id="10" name="TextBox 9">
            <a:extLst>
              <a:ext uri="{FF2B5EF4-FFF2-40B4-BE49-F238E27FC236}">
                <a16:creationId xmlns:a16="http://schemas.microsoft.com/office/drawing/2014/main" id="{86B17FCB-734C-051F-4685-3CD828EE357B}"/>
              </a:ext>
            </a:extLst>
          </p:cNvPr>
          <p:cNvSpPr txBox="1"/>
          <p:nvPr/>
        </p:nvSpPr>
        <p:spPr>
          <a:xfrm>
            <a:off x="288425" y="1116929"/>
            <a:ext cx="3291952" cy="375205"/>
          </a:xfrm>
          <a:prstGeom prst="rect">
            <a:avLst/>
          </a:prstGeom>
          <a:noFill/>
        </p:spPr>
        <p:txBody>
          <a:bodyPr wrap="square" rtlCol="0">
            <a:spAutoFit/>
          </a:bodyPr>
          <a:lstStyle/>
          <a:p>
            <a:r>
              <a:rPr lang="en-US" dirty="0">
                <a:solidFill>
                  <a:schemeClr val="bg1"/>
                </a:solidFill>
              </a:rPr>
              <a:t>To remove expired account</a:t>
            </a:r>
          </a:p>
        </p:txBody>
      </p:sp>
      <p:grpSp>
        <p:nvGrpSpPr>
          <p:cNvPr id="11" name="Group 10">
            <a:extLst>
              <a:ext uri="{FF2B5EF4-FFF2-40B4-BE49-F238E27FC236}">
                <a16:creationId xmlns:a16="http://schemas.microsoft.com/office/drawing/2014/main" id="{7D361EEB-BEE5-6797-13C1-7A752791D637}"/>
              </a:ext>
            </a:extLst>
          </p:cNvPr>
          <p:cNvGrpSpPr/>
          <p:nvPr/>
        </p:nvGrpSpPr>
        <p:grpSpPr>
          <a:xfrm>
            <a:off x="977435" y="1655424"/>
            <a:ext cx="5162109" cy="4254528"/>
            <a:chOff x="933891" y="1441560"/>
            <a:chExt cx="5423604" cy="4446620"/>
          </a:xfrm>
          <a:scene3d>
            <a:camera prst="perspectiveRight">
              <a:rot lat="0" lon="20400000" rev="216000"/>
            </a:camera>
            <a:lightRig rig="threePt" dir="t"/>
          </a:scene3d>
        </p:grpSpPr>
        <p:pic>
          <p:nvPicPr>
            <p:cNvPr id="12" name="Picture 11" descr="A screenshot of a computer&#10;&#10;Description automatically generated">
              <a:extLst>
                <a:ext uri="{FF2B5EF4-FFF2-40B4-BE49-F238E27FC236}">
                  <a16:creationId xmlns:a16="http://schemas.microsoft.com/office/drawing/2014/main" id="{70683032-63C1-C1BF-36C7-DCCA3BF93534}"/>
                </a:ext>
              </a:extLst>
            </p:cNvPr>
            <p:cNvPicPr>
              <a:picLocks noChangeAspect="1"/>
            </p:cNvPicPr>
            <p:nvPr/>
          </p:nvPicPr>
          <p:blipFill rotWithShape="1">
            <a:blip r:embed="rId4">
              <a:extLst>
                <a:ext uri="{28A0092B-C50C-407E-A947-70E740481C1C}">
                  <a14:useLocalDpi xmlns:a14="http://schemas.microsoft.com/office/drawing/2010/main" val="0"/>
                </a:ext>
              </a:extLst>
            </a:blip>
            <a:srcRect r="8520" b="5145"/>
            <a:stretch/>
          </p:blipFill>
          <p:spPr>
            <a:xfrm>
              <a:off x="933891" y="1441560"/>
              <a:ext cx="5423604" cy="4446620"/>
            </a:xfrm>
            <a:prstGeom prst="rect">
              <a:avLst/>
            </a:prstGeom>
          </p:spPr>
        </p:pic>
        <p:sp>
          <p:nvSpPr>
            <p:cNvPr id="13" name="Rectangle 12">
              <a:extLst>
                <a:ext uri="{FF2B5EF4-FFF2-40B4-BE49-F238E27FC236}">
                  <a16:creationId xmlns:a16="http://schemas.microsoft.com/office/drawing/2014/main" id="{B52A0938-3A46-EDDB-4658-0A5A5CC89D97}"/>
                </a:ext>
              </a:extLst>
            </p:cNvPr>
            <p:cNvSpPr/>
            <p:nvPr/>
          </p:nvSpPr>
          <p:spPr>
            <a:xfrm>
              <a:off x="1880253" y="2046859"/>
              <a:ext cx="894119" cy="21750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800" dirty="0">
                  <a:solidFill>
                    <a:schemeClr val="bg1">
                      <a:lumMod val="50000"/>
                    </a:schemeClr>
                  </a:solidFill>
                </a:rPr>
                <a:t>John G. Adams</a:t>
              </a:r>
            </a:p>
          </p:txBody>
        </p:sp>
        <p:sp>
          <p:nvSpPr>
            <p:cNvPr id="14" name="Rectangle 13">
              <a:extLst>
                <a:ext uri="{FF2B5EF4-FFF2-40B4-BE49-F238E27FC236}">
                  <a16:creationId xmlns:a16="http://schemas.microsoft.com/office/drawing/2014/main" id="{60E6B016-B846-1D8E-E5CC-6848E2268043}"/>
                </a:ext>
              </a:extLst>
            </p:cNvPr>
            <p:cNvSpPr/>
            <p:nvPr/>
          </p:nvSpPr>
          <p:spPr>
            <a:xfrm>
              <a:off x="1763300" y="2492777"/>
              <a:ext cx="1357164" cy="21750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dirty="0">
                  <a:solidFill>
                    <a:schemeClr val="tx1">
                      <a:lumMod val="95000"/>
                      <a:lumOff val="5000"/>
                    </a:schemeClr>
                  </a:solidFill>
                </a:rPr>
                <a:t>XYZ</a:t>
              </a:r>
            </a:p>
          </p:txBody>
        </p:sp>
      </p:grpSp>
      <p:pic>
        <p:nvPicPr>
          <p:cNvPr id="15" name="Picture 14" descr="A screenshot of a computer&#10;&#10;Description automatically generated">
            <a:extLst>
              <a:ext uri="{FF2B5EF4-FFF2-40B4-BE49-F238E27FC236}">
                <a16:creationId xmlns:a16="http://schemas.microsoft.com/office/drawing/2014/main" id="{3F0415A7-E62F-0A7C-F01C-702EFE885CC3}"/>
              </a:ext>
            </a:extLst>
          </p:cNvPr>
          <p:cNvPicPr>
            <a:picLocks noChangeAspect="1"/>
          </p:cNvPicPr>
          <p:nvPr/>
        </p:nvPicPr>
        <p:blipFill rotWithShape="1">
          <a:blip r:embed="rId5">
            <a:extLst>
              <a:ext uri="{28A0092B-C50C-407E-A947-70E740481C1C}">
                <a14:useLocalDpi xmlns:a14="http://schemas.microsoft.com/office/drawing/2010/main" val="0"/>
              </a:ext>
            </a:extLst>
          </a:blip>
          <a:srcRect l="9797" t="29223" r="8520" b="40590"/>
          <a:stretch/>
        </p:blipFill>
        <p:spPr>
          <a:xfrm>
            <a:off x="3222635" y="1468266"/>
            <a:ext cx="6371660" cy="1883658"/>
          </a:xfrm>
          <a:prstGeom prst="rect">
            <a:avLst/>
          </a:prstGeom>
          <a:ln w="19050">
            <a:solidFill>
              <a:srgbClr val="990000"/>
            </a:solidFill>
          </a:ln>
        </p:spPr>
      </p:pic>
      <p:cxnSp>
        <p:nvCxnSpPr>
          <p:cNvPr id="16" name="Straight Arrow Connector 15">
            <a:extLst>
              <a:ext uri="{FF2B5EF4-FFF2-40B4-BE49-F238E27FC236}">
                <a16:creationId xmlns:a16="http://schemas.microsoft.com/office/drawing/2014/main" id="{40051CFB-1C63-5D16-3AFC-F9C0043EF103}"/>
              </a:ext>
            </a:extLst>
          </p:cNvPr>
          <p:cNvCxnSpPr>
            <a:cxnSpLocks/>
          </p:cNvCxnSpPr>
          <p:nvPr/>
        </p:nvCxnSpPr>
        <p:spPr>
          <a:xfrm flipV="1">
            <a:off x="1554630" y="1467864"/>
            <a:ext cx="1648036" cy="1772597"/>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E2F8642-CB47-5CED-3655-ABC402AD92D0}"/>
              </a:ext>
            </a:extLst>
          </p:cNvPr>
          <p:cNvCxnSpPr>
            <a:cxnSpLocks/>
          </p:cNvCxnSpPr>
          <p:nvPr/>
        </p:nvCxnSpPr>
        <p:spPr>
          <a:xfrm flipV="1">
            <a:off x="1678233" y="3374605"/>
            <a:ext cx="1544402" cy="1132992"/>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41D55A73-BA50-18F4-C3B4-5F83FF48B03E}"/>
              </a:ext>
            </a:extLst>
          </p:cNvPr>
          <p:cNvSpPr/>
          <p:nvPr/>
        </p:nvSpPr>
        <p:spPr>
          <a:xfrm>
            <a:off x="9614264" y="1246255"/>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20" name="TextBox 19">
            <a:extLst>
              <a:ext uri="{FF2B5EF4-FFF2-40B4-BE49-F238E27FC236}">
                <a16:creationId xmlns:a16="http://schemas.microsoft.com/office/drawing/2014/main" id="{BE297820-E97E-DA27-6D4B-07907D1F3AB5}"/>
              </a:ext>
            </a:extLst>
          </p:cNvPr>
          <p:cNvSpPr txBox="1"/>
          <p:nvPr/>
        </p:nvSpPr>
        <p:spPr>
          <a:xfrm>
            <a:off x="6931484" y="4150926"/>
            <a:ext cx="4202146" cy="261610"/>
          </a:xfrm>
          <a:prstGeom prst="rect">
            <a:avLst/>
          </a:prstGeom>
          <a:noFill/>
        </p:spPr>
        <p:txBody>
          <a:bodyPr wrap="square" lIns="0" tIns="0" rIns="0" bIns="0" rtlCol="0">
            <a:spAutoFit/>
          </a:bodyPr>
          <a:lstStyle/>
          <a:p>
            <a:pPr algn="l"/>
            <a:r>
              <a:rPr lang="en-US" sz="1700" dirty="0">
                <a:solidFill>
                  <a:schemeClr val="bg1">
                    <a:lumMod val="95000"/>
                  </a:schemeClr>
                </a:solidFill>
                <a:latin typeface="+mj-lt"/>
              </a:rPr>
              <a:t>Click on “Confirm” to remove</a:t>
            </a:r>
          </a:p>
        </p:txBody>
      </p:sp>
      <p:sp>
        <p:nvSpPr>
          <p:cNvPr id="21" name="TextBox 20">
            <a:extLst>
              <a:ext uri="{FF2B5EF4-FFF2-40B4-BE49-F238E27FC236}">
                <a16:creationId xmlns:a16="http://schemas.microsoft.com/office/drawing/2014/main" id="{1901538D-376F-06FA-BF9C-2CDAA6C07B54}"/>
              </a:ext>
            </a:extLst>
          </p:cNvPr>
          <p:cNvSpPr txBox="1"/>
          <p:nvPr/>
        </p:nvSpPr>
        <p:spPr>
          <a:xfrm>
            <a:off x="9776197" y="1763976"/>
            <a:ext cx="2241037" cy="784830"/>
          </a:xfrm>
          <a:prstGeom prst="rect">
            <a:avLst/>
          </a:prstGeom>
          <a:noFill/>
        </p:spPr>
        <p:txBody>
          <a:bodyPr wrap="square" lIns="0" tIns="0" rIns="0" bIns="0" rtlCol="0">
            <a:spAutoFit/>
          </a:bodyPr>
          <a:lstStyle/>
          <a:p>
            <a:pPr algn="l"/>
            <a:r>
              <a:rPr lang="en-US" sz="1700" dirty="0">
                <a:solidFill>
                  <a:schemeClr val="bg1">
                    <a:lumMod val="95000"/>
                  </a:schemeClr>
                </a:solidFill>
                <a:latin typeface="+mj-lt"/>
              </a:rPr>
              <a:t>Click on “Remove” to select the account you want to remove</a:t>
            </a:r>
          </a:p>
        </p:txBody>
      </p:sp>
      <p:sp>
        <p:nvSpPr>
          <p:cNvPr id="22" name="Oval 21">
            <a:extLst>
              <a:ext uri="{FF2B5EF4-FFF2-40B4-BE49-F238E27FC236}">
                <a16:creationId xmlns:a16="http://schemas.microsoft.com/office/drawing/2014/main" id="{8112CC92-2BB1-87C3-F0E1-938355806DC6}"/>
              </a:ext>
            </a:extLst>
          </p:cNvPr>
          <p:cNvSpPr/>
          <p:nvPr/>
        </p:nvSpPr>
        <p:spPr>
          <a:xfrm>
            <a:off x="6336175" y="4007550"/>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grpSp>
        <p:nvGrpSpPr>
          <p:cNvPr id="28" name="Group 27">
            <a:extLst>
              <a:ext uri="{FF2B5EF4-FFF2-40B4-BE49-F238E27FC236}">
                <a16:creationId xmlns:a16="http://schemas.microsoft.com/office/drawing/2014/main" id="{8DCB5530-79C2-5E3F-3C15-C2E7B85964DC}"/>
              </a:ext>
            </a:extLst>
          </p:cNvPr>
          <p:cNvGrpSpPr/>
          <p:nvPr/>
        </p:nvGrpSpPr>
        <p:grpSpPr>
          <a:xfrm>
            <a:off x="6417176" y="4507597"/>
            <a:ext cx="5566971" cy="1525091"/>
            <a:chOff x="4533746" y="4616912"/>
            <a:chExt cx="5566971" cy="1525091"/>
          </a:xfrm>
        </p:grpSpPr>
        <p:pic>
          <p:nvPicPr>
            <p:cNvPr id="24" name="Picture 23">
              <a:extLst>
                <a:ext uri="{FF2B5EF4-FFF2-40B4-BE49-F238E27FC236}">
                  <a16:creationId xmlns:a16="http://schemas.microsoft.com/office/drawing/2014/main" id="{C72B844D-6C86-B659-F9E2-E6F8CF9BEF54}"/>
                </a:ext>
              </a:extLst>
            </p:cNvPr>
            <p:cNvPicPr>
              <a:picLocks noChangeAspect="1"/>
            </p:cNvPicPr>
            <p:nvPr/>
          </p:nvPicPr>
          <p:blipFill rotWithShape="1">
            <a:blip r:embed="rId6"/>
            <a:srcRect t="3931" r="25610"/>
            <a:stretch/>
          </p:blipFill>
          <p:spPr>
            <a:xfrm>
              <a:off x="4533746" y="4663142"/>
              <a:ext cx="5566971" cy="1478861"/>
            </a:xfrm>
            <a:prstGeom prst="rect">
              <a:avLst/>
            </a:prstGeom>
            <a:ln w="12700">
              <a:noFill/>
            </a:ln>
          </p:spPr>
        </p:pic>
        <p:pic>
          <p:nvPicPr>
            <p:cNvPr id="26" name="Picture 25">
              <a:extLst>
                <a:ext uri="{FF2B5EF4-FFF2-40B4-BE49-F238E27FC236}">
                  <a16:creationId xmlns:a16="http://schemas.microsoft.com/office/drawing/2014/main" id="{613AAC78-6CA7-2C3C-A495-9F705FA7D4FF}"/>
                </a:ext>
              </a:extLst>
            </p:cNvPr>
            <p:cNvPicPr>
              <a:picLocks noChangeAspect="1"/>
            </p:cNvPicPr>
            <p:nvPr/>
          </p:nvPicPr>
          <p:blipFill rotWithShape="1">
            <a:blip r:embed="rId6"/>
            <a:srcRect l="71570"/>
            <a:stretch/>
          </p:blipFill>
          <p:spPr>
            <a:xfrm>
              <a:off x="7973147" y="4616912"/>
              <a:ext cx="2127570" cy="1501272"/>
            </a:xfrm>
            <a:prstGeom prst="rect">
              <a:avLst/>
            </a:prstGeom>
            <a:ln w="12700">
              <a:noFill/>
            </a:ln>
          </p:spPr>
        </p:pic>
        <p:sp>
          <p:nvSpPr>
            <p:cNvPr id="27" name="TextBox 26">
              <a:extLst>
                <a:ext uri="{FF2B5EF4-FFF2-40B4-BE49-F238E27FC236}">
                  <a16:creationId xmlns:a16="http://schemas.microsoft.com/office/drawing/2014/main" id="{C96F0C4A-34A9-FCD4-1C8A-93F1AB8D9CE7}"/>
                </a:ext>
              </a:extLst>
            </p:cNvPr>
            <p:cNvSpPr txBox="1"/>
            <p:nvPr/>
          </p:nvSpPr>
          <p:spPr>
            <a:xfrm>
              <a:off x="6608618" y="5288972"/>
              <a:ext cx="1192634" cy="169277"/>
            </a:xfrm>
            <a:prstGeom prst="rect">
              <a:avLst/>
            </a:prstGeom>
            <a:solidFill>
              <a:schemeClr val="bg1"/>
            </a:solidFill>
            <a:ln w="12700">
              <a:noFill/>
            </a:ln>
          </p:spPr>
          <p:txBody>
            <a:bodyPr wrap="none" lIns="0" tIns="0" rIns="0" bIns="0" rtlCol="0">
              <a:spAutoFit/>
            </a:bodyPr>
            <a:lstStyle/>
            <a:p>
              <a:pPr algn="l"/>
              <a:r>
                <a:rPr lang="en-US" sz="1100" b="1" dirty="0">
                  <a:solidFill>
                    <a:schemeClr val="accent1"/>
                  </a:solidFill>
                  <a:latin typeface="+mj-lt"/>
                </a:rPr>
                <a:t>1234-123456-5678</a:t>
              </a:r>
            </a:p>
          </p:txBody>
        </p:sp>
      </p:grpSp>
      <p:sp>
        <p:nvSpPr>
          <p:cNvPr id="18" name="Oval 17">
            <a:extLst>
              <a:ext uri="{FF2B5EF4-FFF2-40B4-BE49-F238E27FC236}">
                <a16:creationId xmlns:a16="http://schemas.microsoft.com/office/drawing/2014/main" id="{02AC84D4-5EE6-0ECF-B9E7-BFA94FD87021}"/>
              </a:ext>
            </a:extLst>
          </p:cNvPr>
          <p:cNvSpPr/>
          <p:nvPr/>
        </p:nvSpPr>
        <p:spPr>
          <a:xfrm>
            <a:off x="8523905" y="2487828"/>
            <a:ext cx="715629" cy="422990"/>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23" name="Oval 22">
            <a:extLst>
              <a:ext uri="{FF2B5EF4-FFF2-40B4-BE49-F238E27FC236}">
                <a16:creationId xmlns:a16="http://schemas.microsoft.com/office/drawing/2014/main" id="{CD68D7E8-A69E-E84B-126D-CB191F22707D}"/>
              </a:ext>
            </a:extLst>
          </p:cNvPr>
          <p:cNvSpPr/>
          <p:nvPr/>
        </p:nvSpPr>
        <p:spPr>
          <a:xfrm>
            <a:off x="11133630" y="5497093"/>
            <a:ext cx="883604" cy="574928"/>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25" name="Title 7">
            <a:extLst>
              <a:ext uri="{FF2B5EF4-FFF2-40B4-BE49-F238E27FC236}">
                <a16:creationId xmlns:a16="http://schemas.microsoft.com/office/drawing/2014/main" id="{BEF9C6A8-D37E-6ACB-858B-4478E30CF32A}"/>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29" name="Straight Connector 28">
            <a:extLst>
              <a:ext uri="{FF2B5EF4-FFF2-40B4-BE49-F238E27FC236}">
                <a16:creationId xmlns:a16="http://schemas.microsoft.com/office/drawing/2014/main" id="{653AAFD6-2E6F-6F1A-D238-8DAF89438A51}"/>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9EE3C6-433D-7FA4-6551-00396C971270}"/>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3</a:t>
            </a:r>
          </a:p>
        </p:txBody>
      </p:sp>
      <p:sp>
        <p:nvSpPr>
          <p:cNvPr id="33" name="Date Placeholder 3">
            <a:extLst>
              <a:ext uri="{FF2B5EF4-FFF2-40B4-BE49-F238E27FC236}">
                <a16:creationId xmlns:a16="http://schemas.microsoft.com/office/drawing/2014/main" id="{1A052EF8-27AE-2F61-E405-9844E3124BF8}"/>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34" name="Slide Number Placeholder 4">
            <a:extLst>
              <a:ext uri="{FF2B5EF4-FFF2-40B4-BE49-F238E27FC236}">
                <a16:creationId xmlns:a16="http://schemas.microsoft.com/office/drawing/2014/main" id="{66D26691-FC1A-572F-1E28-65B8508E54F3}"/>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7</a:t>
            </a:fld>
            <a:endParaRPr lang="en-US" sz="1100" dirty="0">
              <a:solidFill>
                <a:srgbClr val="FFFF00"/>
              </a:solidFill>
            </a:endParaRPr>
          </a:p>
        </p:txBody>
      </p:sp>
      <p:sp>
        <p:nvSpPr>
          <p:cNvPr id="35" name="Date Placeholder 3">
            <a:extLst>
              <a:ext uri="{FF2B5EF4-FFF2-40B4-BE49-F238E27FC236}">
                <a16:creationId xmlns:a16="http://schemas.microsoft.com/office/drawing/2014/main" id="{8CAA9B04-1F8F-5E21-5AB8-833284539490}"/>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Tree>
    <p:custDataLst>
      <p:tags r:id="rId1"/>
    </p:custDataLst>
    <p:extLst>
      <p:ext uri="{BB962C8B-B14F-4D97-AF65-F5344CB8AC3E}">
        <p14:creationId xmlns:p14="http://schemas.microsoft.com/office/powerpoint/2010/main" val="12267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18"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0C8F2-A4C0-8C6B-8541-0EBD5D01FF5C}"/>
              </a:ext>
            </a:extLst>
          </p:cNvPr>
          <p:cNvSpPr>
            <a:spLocks noGrp="1"/>
          </p:cNvSpPr>
          <p:nvPr>
            <p:ph type="body" sz="quarter" idx="24"/>
          </p:nvPr>
        </p:nvSpPr>
        <p:spPr/>
        <p:txBody>
          <a:bodyPr/>
          <a:lstStyle/>
          <a:p>
            <a:endParaRPr lang="en-US" dirty="0"/>
          </a:p>
        </p:txBody>
      </p:sp>
      <p:sp>
        <p:nvSpPr>
          <p:cNvPr id="10" name="TextBox 9">
            <a:extLst>
              <a:ext uri="{FF2B5EF4-FFF2-40B4-BE49-F238E27FC236}">
                <a16:creationId xmlns:a16="http://schemas.microsoft.com/office/drawing/2014/main" id="{86B17FCB-734C-051F-4685-3CD828EE357B}"/>
              </a:ext>
            </a:extLst>
          </p:cNvPr>
          <p:cNvSpPr txBox="1"/>
          <p:nvPr/>
        </p:nvSpPr>
        <p:spPr>
          <a:xfrm>
            <a:off x="353741" y="1196101"/>
            <a:ext cx="3291952" cy="375205"/>
          </a:xfrm>
          <a:prstGeom prst="rect">
            <a:avLst/>
          </a:prstGeom>
          <a:noFill/>
        </p:spPr>
        <p:txBody>
          <a:bodyPr wrap="square" rtlCol="0">
            <a:spAutoFit/>
          </a:bodyPr>
          <a:lstStyle/>
          <a:p>
            <a:r>
              <a:rPr lang="en-US" dirty="0">
                <a:solidFill>
                  <a:schemeClr val="bg1"/>
                </a:solidFill>
              </a:rPr>
              <a:t>To add new account</a:t>
            </a:r>
          </a:p>
        </p:txBody>
      </p:sp>
      <p:grpSp>
        <p:nvGrpSpPr>
          <p:cNvPr id="15" name="Group 14">
            <a:extLst>
              <a:ext uri="{FF2B5EF4-FFF2-40B4-BE49-F238E27FC236}">
                <a16:creationId xmlns:a16="http://schemas.microsoft.com/office/drawing/2014/main" id="{74D59273-A32E-B55B-0B35-C481B2D8DFCF}"/>
              </a:ext>
            </a:extLst>
          </p:cNvPr>
          <p:cNvGrpSpPr/>
          <p:nvPr/>
        </p:nvGrpSpPr>
        <p:grpSpPr>
          <a:xfrm>
            <a:off x="933891" y="1633652"/>
            <a:ext cx="5162109" cy="4254528"/>
            <a:chOff x="933891" y="1441560"/>
            <a:chExt cx="5423604" cy="4446620"/>
          </a:xfrm>
          <a:scene3d>
            <a:camera prst="perspectiveRight">
              <a:rot lat="0" lon="20400000" rev="216000"/>
            </a:camera>
            <a:lightRig rig="threePt" dir="t"/>
          </a:scene3d>
        </p:grpSpPr>
        <p:pic>
          <p:nvPicPr>
            <p:cNvPr id="12" name="Picture 11" descr="A screenshot of a computer&#10;&#10;Description automatically generated">
              <a:extLst>
                <a:ext uri="{FF2B5EF4-FFF2-40B4-BE49-F238E27FC236}">
                  <a16:creationId xmlns:a16="http://schemas.microsoft.com/office/drawing/2014/main" id="{A6F915F7-2869-CBDC-8655-795F449ABD45}"/>
                </a:ext>
              </a:extLst>
            </p:cNvPr>
            <p:cNvPicPr>
              <a:picLocks noChangeAspect="1"/>
            </p:cNvPicPr>
            <p:nvPr/>
          </p:nvPicPr>
          <p:blipFill rotWithShape="1">
            <a:blip r:embed="rId4">
              <a:extLst>
                <a:ext uri="{28A0092B-C50C-407E-A947-70E740481C1C}">
                  <a14:useLocalDpi xmlns:a14="http://schemas.microsoft.com/office/drawing/2010/main" val="0"/>
                </a:ext>
              </a:extLst>
            </a:blip>
            <a:srcRect r="8520" b="5145"/>
            <a:stretch/>
          </p:blipFill>
          <p:spPr>
            <a:xfrm>
              <a:off x="933891" y="1441560"/>
              <a:ext cx="5423604" cy="4446620"/>
            </a:xfrm>
            <a:prstGeom prst="rect">
              <a:avLst/>
            </a:prstGeom>
          </p:spPr>
        </p:pic>
        <p:sp>
          <p:nvSpPr>
            <p:cNvPr id="13" name="Rectangle 12">
              <a:extLst>
                <a:ext uri="{FF2B5EF4-FFF2-40B4-BE49-F238E27FC236}">
                  <a16:creationId xmlns:a16="http://schemas.microsoft.com/office/drawing/2014/main" id="{8478E905-DB65-CA9D-5646-0547DFB47E6C}"/>
                </a:ext>
              </a:extLst>
            </p:cNvPr>
            <p:cNvSpPr/>
            <p:nvPr/>
          </p:nvSpPr>
          <p:spPr>
            <a:xfrm>
              <a:off x="1880253" y="2046859"/>
              <a:ext cx="894119" cy="21750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800" dirty="0">
                  <a:solidFill>
                    <a:schemeClr val="bg1">
                      <a:lumMod val="50000"/>
                    </a:schemeClr>
                  </a:solidFill>
                </a:rPr>
                <a:t>John G. Adams</a:t>
              </a:r>
            </a:p>
          </p:txBody>
        </p:sp>
        <p:sp>
          <p:nvSpPr>
            <p:cNvPr id="14" name="Rectangle 13">
              <a:extLst>
                <a:ext uri="{FF2B5EF4-FFF2-40B4-BE49-F238E27FC236}">
                  <a16:creationId xmlns:a16="http://schemas.microsoft.com/office/drawing/2014/main" id="{E4BA0135-58F8-4AD2-EF25-21A073A2FD55}"/>
                </a:ext>
              </a:extLst>
            </p:cNvPr>
            <p:cNvSpPr/>
            <p:nvPr/>
          </p:nvSpPr>
          <p:spPr>
            <a:xfrm>
              <a:off x="1763300" y="2492777"/>
              <a:ext cx="1357164" cy="217504"/>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dirty="0">
                  <a:solidFill>
                    <a:schemeClr val="tx1">
                      <a:lumMod val="95000"/>
                      <a:lumOff val="5000"/>
                    </a:schemeClr>
                  </a:solidFill>
                </a:rPr>
                <a:t>XYZ</a:t>
              </a:r>
            </a:p>
          </p:txBody>
        </p:sp>
      </p:grpSp>
      <p:sp>
        <p:nvSpPr>
          <p:cNvPr id="16" name="Rectangle 15">
            <a:extLst>
              <a:ext uri="{FF2B5EF4-FFF2-40B4-BE49-F238E27FC236}">
                <a16:creationId xmlns:a16="http://schemas.microsoft.com/office/drawing/2014/main" id="{1CA82348-D55F-F15F-DEE7-CA9B608A1639}"/>
              </a:ext>
            </a:extLst>
          </p:cNvPr>
          <p:cNvSpPr/>
          <p:nvPr/>
        </p:nvSpPr>
        <p:spPr>
          <a:xfrm>
            <a:off x="9021682" y="4047921"/>
            <a:ext cx="2940626" cy="168331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pPr>
            <a:r>
              <a:rPr lang="en-US" sz="1600" dirty="0">
                <a:solidFill>
                  <a:schemeClr val="tx1"/>
                </a:solidFill>
                <a:latin typeface="+mj-lt"/>
              </a:rPr>
              <a:t>Add 4060-014001-0911</a:t>
            </a:r>
          </a:p>
          <a:p>
            <a:pPr algn="ctr">
              <a:lnSpc>
                <a:spcPct val="150000"/>
              </a:lnSpc>
            </a:pPr>
            <a:r>
              <a:rPr lang="en-US" sz="1600" dirty="0">
                <a:solidFill>
                  <a:schemeClr val="tx1"/>
                </a:solidFill>
                <a:latin typeface="+mj-lt"/>
              </a:rPr>
              <a:t>Add 4006-123456-0911</a:t>
            </a:r>
          </a:p>
          <a:p>
            <a:pPr algn="ctr">
              <a:lnSpc>
                <a:spcPct val="150000"/>
              </a:lnSpc>
            </a:pPr>
            <a:r>
              <a:rPr lang="en-US" sz="1600" dirty="0">
                <a:solidFill>
                  <a:schemeClr val="tx1"/>
                </a:solidFill>
                <a:latin typeface="+mj-lt"/>
              </a:rPr>
              <a:t>Add 4082-123456-0911</a:t>
            </a:r>
            <a:r>
              <a:rPr lang="en-US" sz="1600" dirty="0">
                <a:latin typeface="+mj-lt"/>
              </a:rPr>
              <a:t> </a:t>
            </a:r>
          </a:p>
        </p:txBody>
      </p:sp>
      <p:sp>
        <p:nvSpPr>
          <p:cNvPr id="17" name="Rectangle 16">
            <a:extLst>
              <a:ext uri="{FF2B5EF4-FFF2-40B4-BE49-F238E27FC236}">
                <a16:creationId xmlns:a16="http://schemas.microsoft.com/office/drawing/2014/main" id="{8FB98274-7B96-44BF-086D-FA5DDBA59417}"/>
              </a:ext>
            </a:extLst>
          </p:cNvPr>
          <p:cNvSpPr/>
          <p:nvPr/>
        </p:nvSpPr>
        <p:spPr>
          <a:xfrm>
            <a:off x="9021682" y="4691575"/>
            <a:ext cx="2930236" cy="446808"/>
          </a:xfrm>
          <a:prstGeom prst="rect">
            <a:avLst/>
          </a:prstGeom>
          <a:solidFill>
            <a:schemeClr val="bg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pic>
        <p:nvPicPr>
          <p:cNvPr id="19" name="Picture 18" descr="A screenshot of a computer&#10;&#10;Description automatically generated">
            <a:extLst>
              <a:ext uri="{FF2B5EF4-FFF2-40B4-BE49-F238E27FC236}">
                <a16:creationId xmlns:a16="http://schemas.microsoft.com/office/drawing/2014/main" id="{1919A2EC-9BD7-7531-72D3-BC66EA6AC15A}"/>
              </a:ext>
            </a:extLst>
          </p:cNvPr>
          <p:cNvPicPr>
            <a:picLocks noChangeAspect="1"/>
          </p:cNvPicPr>
          <p:nvPr/>
        </p:nvPicPr>
        <p:blipFill rotWithShape="1">
          <a:blip r:embed="rId5">
            <a:extLst>
              <a:ext uri="{28A0092B-C50C-407E-A947-70E740481C1C}">
                <a14:useLocalDpi xmlns:a14="http://schemas.microsoft.com/office/drawing/2010/main" val="0"/>
              </a:ext>
            </a:extLst>
          </a:blip>
          <a:srcRect l="9797" t="29223" r="8520" b="40590"/>
          <a:stretch/>
        </p:blipFill>
        <p:spPr>
          <a:xfrm>
            <a:off x="3179091" y="1446494"/>
            <a:ext cx="6371660" cy="1883658"/>
          </a:xfrm>
          <a:prstGeom prst="rect">
            <a:avLst/>
          </a:prstGeom>
          <a:ln w="19050">
            <a:solidFill>
              <a:srgbClr val="990000"/>
            </a:solidFill>
          </a:ln>
        </p:spPr>
      </p:pic>
      <p:cxnSp>
        <p:nvCxnSpPr>
          <p:cNvPr id="23" name="Straight Arrow Connector 22">
            <a:extLst>
              <a:ext uri="{FF2B5EF4-FFF2-40B4-BE49-F238E27FC236}">
                <a16:creationId xmlns:a16="http://schemas.microsoft.com/office/drawing/2014/main" id="{979EAAF8-1750-3FBA-0DB2-E74C5DD65DCB}"/>
              </a:ext>
            </a:extLst>
          </p:cNvPr>
          <p:cNvCxnSpPr>
            <a:cxnSpLocks/>
          </p:cNvCxnSpPr>
          <p:nvPr/>
        </p:nvCxnSpPr>
        <p:spPr>
          <a:xfrm flipV="1">
            <a:off x="1531055" y="1433746"/>
            <a:ext cx="1648036" cy="1772597"/>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B4529E83-6FF4-93D4-B804-1A47FA99375C}"/>
              </a:ext>
            </a:extLst>
          </p:cNvPr>
          <p:cNvCxnSpPr>
            <a:cxnSpLocks/>
          </p:cNvCxnSpPr>
          <p:nvPr/>
        </p:nvCxnSpPr>
        <p:spPr>
          <a:xfrm flipV="1">
            <a:off x="1634689" y="3330152"/>
            <a:ext cx="1544402" cy="1132992"/>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5E307CC6-D032-4275-37E8-C57DB7AB7706}"/>
              </a:ext>
            </a:extLst>
          </p:cNvPr>
          <p:cNvSpPr/>
          <p:nvPr/>
        </p:nvSpPr>
        <p:spPr>
          <a:xfrm>
            <a:off x="9614264" y="1246255"/>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34" name="TextBox 33">
            <a:extLst>
              <a:ext uri="{FF2B5EF4-FFF2-40B4-BE49-F238E27FC236}">
                <a16:creationId xmlns:a16="http://schemas.microsoft.com/office/drawing/2014/main" id="{1FDE8945-0A85-1BFB-B214-18FA7DADB896}"/>
              </a:ext>
            </a:extLst>
          </p:cNvPr>
          <p:cNvSpPr txBox="1"/>
          <p:nvPr/>
        </p:nvSpPr>
        <p:spPr>
          <a:xfrm>
            <a:off x="6906750" y="4607421"/>
            <a:ext cx="1833251" cy="1046440"/>
          </a:xfrm>
          <a:prstGeom prst="rect">
            <a:avLst/>
          </a:prstGeom>
          <a:noFill/>
        </p:spPr>
        <p:txBody>
          <a:bodyPr wrap="square" lIns="0" tIns="0" rIns="0" bIns="0" rtlCol="0">
            <a:spAutoFit/>
          </a:bodyPr>
          <a:lstStyle/>
          <a:p>
            <a:pPr algn="l"/>
            <a:r>
              <a:rPr lang="en-US" sz="1700" dirty="0">
                <a:solidFill>
                  <a:schemeClr val="bg1">
                    <a:lumMod val="95000"/>
                  </a:schemeClr>
                </a:solidFill>
                <a:latin typeface="+mj-lt"/>
              </a:rPr>
              <a:t>Use the mouse to hover the gray bar over the account you’d like to add</a:t>
            </a:r>
          </a:p>
        </p:txBody>
      </p:sp>
      <p:sp>
        <p:nvSpPr>
          <p:cNvPr id="35" name="TextBox 34">
            <a:extLst>
              <a:ext uri="{FF2B5EF4-FFF2-40B4-BE49-F238E27FC236}">
                <a16:creationId xmlns:a16="http://schemas.microsoft.com/office/drawing/2014/main" id="{AD4FF0A9-6C19-DB0A-5F43-C2DF163EA34B}"/>
              </a:ext>
            </a:extLst>
          </p:cNvPr>
          <p:cNvSpPr txBox="1"/>
          <p:nvPr/>
        </p:nvSpPr>
        <p:spPr>
          <a:xfrm>
            <a:off x="9776197" y="1763976"/>
            <a:ext cx="2241037" cy="1046440"/>
          </a:xfrm>
          <a:prstGeom prst="rect">
            <a:avLst/>
          </a:prstGeom>
          <a:noFill/>
        </p:spPr>
        <p:txBody>
          <a:bodyPr wrap="square" lIns="0" tIns="0" rIns="0" bIns="0" rtlCol="0">
            <a:spAutoFit/>
          </a:bodyPr>
          <a:lstStyle/>
          <a:p>
            <a:pPr algn="l"/>
            <a:r>
              <a:rPr lang="en-US" sz="1700" dirty="0">
                <a:solidFill>
                  <a:schemeClr val="bg1">
                    <a:lumMod val="95000"/>
                  </a:schemeClr>
                </a:solidFill>
                <a:latin typeface="+mj-lt"/>
              </a:rPr>
              <a:t>Click on “Add Account” to see the list of your available codes (Org, Fund, Cref)</a:t>
            </a:r>
          </a:p>
        </p:txBody>
      </p:sp>
      <p:sp>
        <p:nvSpPr>
          <p:cNvPr id="36" name="Oval 35">
            <a:extLst>
              <a:ext uri="{FF2B5EF4-FFF2-40B4-BE49-F238E27FC236}">
                <a16:creationId xmlns:a16="http://schemas.microsoft.com/office/drawing/2014/main" id="{CF03425B-4561-6BBA-4F3E-86EABB5CC197}"/>
              </a:ext>
            </a:extLst>
          </p:cNvPr>
          <p:cNvSpPr/>
          <p:nvPr/>
        </p:nvSpPr>
        <p:spPr>
          <a:xfrm>
            <a:off x="6840342" y="4019925"/>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sp>
        <p:nvSpPr>
          <p:cNvPr id="37" name="Oval 36">
            <a:extLst>
              <a:ext uri="{FF2B5EF4-FFF2-40B4-BE49-F238E27FC236}">
                <a16:creationId xmlns:a16="http://schemas.microsoft.com/office/drawing/2014/main" id="{D7E0FC8E-0D93-3C0E-9F57-03411A9D200F}"/>
              </a:ext>
            </a:extLst>
          </p:cNvPr>
          <p:cNvSpPr/>
          <p:nvPr/>
        </p:nvSpPr>
        <p:spPr>
          <a:xfrm>
            <a:off x="8302185" y="1632388"/>
            <a:ext cx="1135729" cy="328686"/>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11" name="Title 7">
            <a:extLst>
              <a:ext uri="{FF2B5EF4-FFF2-40B4-BE49-F238E27FC236}">
                <a16:creationId xmlns:a16="http://schemas.microsoft.com/office/drawing/2014/main" id="{54EBFFD8-86C3-F9C8-13A6-27B15560116D}"/>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18" name="Straight Connector 17">
            <a:extLst>
              <a:ext uri="{FF2B5EF4-FFF2-40B4-BE49-F238E27FC236}">
                <a16:creationId xmlns:a16="http://schemas.microsoft.com/office/drawing/2014/main" id="{4DEFEFCF-4C72-FBA9-7B9F-FA95AD8A8571}"/>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6B45BD-843D-F2A5-952A-F6C1E8622B33}"/>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4</a:t>
            </a:r>
          </a:p>
        </p:txBody>
      </p:sp>
      <p:sp>
        <p:nvSpPr>
          <p:cNvPr id="24" name="Date Placeholder 3">
            <a:extLst>
              <a:ext uri="{FF2B5EF4-FFF2-40B4-BE49-F238E27FC236}">
                <a16:creationId xmlns:a16="http://schemas.microsoft.com/office/drawing/2014/main" id="{0CF1D5EA-DA3D-E1FB-F4F3-483F18906CBC}"/>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6" name="Slide Number Placeholder 4">
            <a:extLst>
              <a:ext uri="{FF2B5EF4-FFF2-40B4-BE49-F238E27FC236}">
                <a16:creationId xmlns:a16="http://schemas.microsoft.com/office/drawing/2014/main" id="{55F4A7AE-D979-7BBB-425D-A9BE1C7D836D}"/>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8</a:t>
            </a:fld>
            <a:endParaRPr lang="en-US" sz="1100" dirty="0">
              <a:solidFill>
                <a:srgbClr val="FFFF00"/>
              </a:solidFill>
            </a:endParaRPr>
          </a:p>
        </p:txBody>
      </p:sp>
      <p:sp>
        <p:nvSpPr>
          <p:cNvPr id="27" name="Date Placeholder 3">
            <a:extLst>
              <a:ext uri="{FF2B5EF4-FFF2-40B4-BE49-F238E27FC236}">
                <a16:creationId xmlns:a16="http://schemas.microsoft.com/office/drawing/2014/main" id="{52EF4FC2-A9D9-0D27-3E62-87EB180D2DDA}"/>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
        <p:nvSpPr>
          <p:cNvPr id="3" name="Rectangle 2">
            <a:extLst>
              <a:ext uri="{FF2B5EF4-FFF2-40B4-BE49-F238E27FC236}">
                <a16:creationId xmlns:a16="http://schemas.microsoft.com/office/drawing/2014/main" id="{D782EA7E-87A0-8071-FADE-976128CDF097}"/>
              </a:ext>
            </a:extLst>
          </p:cNvPr>
          <p:cNvSpPr/>
          <p:nvPr/>
        </p:nvSpPr>
        <p:spPr>
          <a:xfrm>
            <a:off x="6316805" y="2536740"/>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4" name="Rectangle 3">
            <a:extLst>
              <a:ext uri="{FF2B5EF4-FFF2-40B4-BE49-F238E27FC236}">
                <a16:creationId xmlns:a16="http://schemas.microsoft.com/office/drawing/2014/main" id="{BAFBD904-8873-8606-1678-B5E29244DF60}"/>
              </a:ext>
            </a:extLst>
          </p:cNvPr>
          <p:cNvSpPr/>
          <p:nvPr/>
        </p:nvSpPr>
        <p:spPr>
          <a:xfrm>
            <a:off x="3717448" y="3673477"/>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5" name="Rectangle 4">
            <a:extLst>
              <a:ext uri="{FF2B5EF4-FFF2-40B4-BE49-F238E27FC236}">
                <a16:creationId xmlns:a16="http://schemas.microsoft.com/office/drawing/2014/main" id="{E77ECB51-D9B0-5995-23E5-F00B7108B279}"/>
              </a:ext>
            </a:extLst>
          </p:cNvPr>
          <p:cNvSpPr/>
          <p:nvPr/>
        </p:nvSpPr>
        <p:spPr>
          <a:xfrm>
            <a:off x="3863669" y="5152249"/>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Tree>
    <p:custDataLst>
      <p:tags r:id="rId1"/>
    </p:custDataLst>
    <p:extLst>
      <p:ext uri="{BB962C8B-B14F-4D97-AF65-F5344CB8AC3E}">
        <p14:creationId xmlns:p14="http://schemas.microsoft.com/office/powerpoint/2010/main" val="321910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anim calcmode="lin" valueType="num">
                                      <p:cBhvr>
                                        <p:cTn id="8" dur="2000" fill="hold"/>
                                        <p:tgtEl>
                                          <p:spTgt spid="37"/>
                                        </p:tgtEl>
                                        <p:attrNameLst>
                                          <p:attrName>ppt_w</p:attrName>
                                        </p:attrNameLst>
                                      </p:cBhvr>
                                      <p:tavLst>
                                        <p:tav tm="0" fmla="#ppt_w*sin(2.5*pi*$)">
                                          <p:val>
                                            <p:fltVal val="0"/>
                                          </p:val>
                                        </p:tav>
                                        <p:tav tm="100000">
                                          <p:val>
                                            <p:fltVal val="1"/>
                                          </p:val>
                                        </p:tav>
                                      </p:tavLst>
                                    </p:anim>
                                    <p:anim calcmode="lin" valueType="num">
                                      <p:cBhvr>
                                        <p:cTn id="9"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15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4" grpId="0"/>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0C8F2-A4C0-8C6B-8541-0EBD5D01FF5C}"/>
              </a:ext>
            </a:extLst>
          </p:cNvPr>
          <p:cNvSpPr>
            <a:spLocks noGrp="1"/>
          </p:cNvSpPr>
          <p:nvPr>
            <p:ph type="body" sz="quarter" idx="24"/>
          </p:nvPr>
        </p:nvSpPr>
        <p:spPr/>
        <p:txBody>
          <a:bodyPr/>
          <a:lstStyle/>
          <a:p>
            <a:endParaRPr lang="en-US" dirty="0"/>
          </a:p>
        </p:txBody>
      </p:sp>
      <p:sp>
        <p:nvSpPr>
          <p:cNvPr id="10" name="TextBox 9">
            <a:extLst>
              <a:ext uri="{FF2B5EF4-FFF2-40B4-BE49-F238E27FC236}">
                <a16:creationId xmlns:a16="http://schemas.microsoft.com/office/drawing/2014/main" id="{86B17FCB-734C-051F-4685-3CD828EE357B}"/>
              </a:ext>
            </a:extLst>
          </p:cNvPr>
          <p:cNvSpPr txBox="1"/>
          <p:nvPr/>
        </p:nvSpPr>
        <p:spPr>
          <a:xfrm>
            <a:off x="272325" y="859041"/>
            <a:ext cx="3291952" cy="375205"/>
          </a:xfrm>
          <a:prstGeom prst="rect">
            <a:avLst/>
          </a:prstGeom>
          <a:noFill/>
        </p:spPr>
        <p:txBody>
          <a:bodyPr wrap="square" rtlCol="0">
            <a:spAutoFit/>
          </a:bodyPr>
          <a:lstStyle/>
          <a:p>
            <a:r>
              <a:rPr lang="en-US" dirty="0">
                <a:solidFill>
                  <a:schemeClr val="bg1"/>
                </a:solidFill>
              </a:rPr>
              <a:t>To modify allocation</a:t>
            </a:r>
          </a:p>
        </p:txBody>
      </p:sp>
      <p:pic>
        <p:nvPicPr>
          <p:cNvPr id="12" name="Picture 11" descr="A screenshot of a computer&#10;&#10;Description automatically generated">
            <a:extLst>
              <a:ext uri="{FF2B5EF4-FFF2-40B4-BE49-F238E27FC236}">
                <a16:creationId xmlns:a16="http://schemas.microsoft.com/office/drawing/2014/main" id="{78782F48-9B77-777D-0D69-29100E6CF9C9}"/>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8520" b="5145"/>
          <a:stretch/>
        </p:blipFill>
        <p:spPr>
          <a:xfrm>
            <a:off x="366042" y="1518189"/>
            <a:ext cx="5753514" cy="4696568"/>
          </a:xfrm>
          <a:prstGeom prst="rect">
            <a:avLst/>
          </a:prstGeom>
          <a:gradFill>
            <a:gsLst>
              <a:gs pos="77000">
                <a:srgbClr val="D4DFF1"/>
              </a:gs>
              <a:gs pos="37000">
                <a:schemeClr val="accent1">
                  <a:lumMod val="5000"/>
                  <a:lumOff val="95000"/>
                </a:schemeClr>
              </a:gs>
              <a:gs pos="74000">
                <a:schemeClr val="accent1">
                  <a:lumMod val="45000"/>
                  <a:lumOff val="55000"/>
                </a:schemeClr>
              </a:gs>
              <a:gs pos="50000">
                <a:schemeClr val="accent1">
                  <a:lumMod val="45000"/>
                  <a:lumOff val="55000"/>
                </a:schemeClr>
              </a:gs>
              <a:gs pos="100000">
                <a:schemeClr val="accent1">
                  <a:lumMod val="30000"/>
                  <a:lumOff val="70000"/>
                </a:schemeClr>
              </a:gs>
            </a:gsLst>
            <a:lin ang="5400000" scaled="1"/>
          </a:gradFill>
          <a:ln w="19050">
            <a:solidFill>
              <a:srgbClr val="990000"/>
            </a:solidFill>
          </a:ln>
          <a:effectLst>
            <a:softEdge rad="31750"/>
          </a:effectLst>
          <a:scene3d>
            <a:camera prst="perspectiveRight"/>
            <a:lightRig rig="threePt" dir="t"/>
          </a:scene3d>
        </p:spPr>
      </p:pic>
      <p:sp>
        <p:nvSpPr>
          <p:cNvPr id="14" name="Rectangle 13">
            <a:extLst>
              <a:ext uri="{FF2B5EF4-FFF2-40B4-BE49-F238E27FC236}">
                <a16:creationId xmlns:a16="http://schemas.microsoft.com/office/drawing/2014/main" id="{E9A0D8F6-28B9-7B00-D84F-9874EF1AD126}"/>
              </a:ext>
            </a:extLst>
          </p:cNvPr>
          <p:cNvSpPr/>
          <p:nvPr/>
        </p:nvSpPr>
        <p:spPr>
          <a:xfrm>
            <a:off x="1245903" y="2628496"/>
            <a:ext cx="1439718" cy="229730"/>
          </a:xfrm>
          <a:prstGeom prst="rect">
            <a:avLst/>
          </a:prstGeom>
          <a:solidFill>
            <a:srgbClr val="FFFFFF"/>
          </a:solidFill>
          <a:ln>
            <a:no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dirty="0">
                <a:solidFill>
                  <a:schemeClr val="tx1">
                    <a:lumMod val="95000"/>
                    <a:lumOff val="5000"/>
                  </a:schemeClr>
                </a:solidFill>
              </a:rPr>
              <a:t>XYZ</a:t>
            </a:r>
          </a:p>
        </p:txBody>
      </p:sp>
      <p:pic>
        <p:nvPicPr>
          <p:cNvPr id="3" name="Picture 2" descr="A screenshot of a computer">
            <a:extLst>
              <a:ext uri="{FF2B5EF4-FFF2-40B4-BE49-F238E27FC236}">
                <a16:creationId xmlns:a16="http://schemas.microsoft.com/office/drawing/2014/main" id="{D1E830B0-27BB-97F7-493E-490E80712E58}"/>
              </a:ext>
            </a:extLst>
          </p:cNvPr>
          <p:cNvPicPr>
            <a:picLocks noChangeAspect="1"/>
          </p:cNvPicPr>
          <p:nvPr/>
        </p:nvPicPr>
        <p:blipFill rotWithShape="1">
          <a:blip r:embed="rId4">
            <a:extLst>
              <a:ext uri="{28A0092B-C50C-407E-A947-70E740481C1C}">
                <a14:useLocalDpi xmlns:a14="http://schemas.microsoft.com/office/drawing/2010/main" val="0"/>
              </a:ext>
            </a:extLst>
          </a:blip>
          <a:srcRect l="9797" t="29223" r="8520" b="40590"/>
          <a:stretch/>
        </p:blipFill>
        <p:spPr>
          <a:xfrm>
            <a:off x="2744651" y="1509830"/>
            <a:ext cx="6371660" cy="1883658"/>
          </a:xfrm>
          <a:prstGeom prst="rect">
            <a:avLst/>
          </a:prstGeom>
          <a:ln w="19050">
            <a:solidFill>
              <a:srgbClr val="990000"/>
            </a:solidFill>
          </a:ln>
        </p:spPr>
      </p:pic>
      <p:cxnSp>
        <p:nvCxnSpPr>
          <p:cNvPr id="15" name="Straight Arrow Connector 14">
            <a:extLst>
              <a:ext uri="{FF2B5EF4-FFF2-40B4-BE49-F238E27FC236}">
                <a16:creationId xmlns:a16="http://schemas.microsoft.com/office/drawing/2014/main" id="{67432F9F-5A3D-D5D2-030C-9231A3E60C5E}"/>
              </a:ext>
            </a:extLst>
          </p:cNvPr>
          <p:cNvCxnSpPr>
            <a:cxnSpLocks/>
          </p:cNvCxnSpPr>
          <p:nvPr/>
        </p:nvCxnSpPr>
        <p:spPr>
          <a:xfrm flipV="1">
            <a:off x="1156705" y="3393488"/>
            <a:ext cx="1587946" cy="1111220"/>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6C8A16EC-E342-3D89-3ABE-E285F377CC65}"/>
              </a:ext>
            </a:extLst>
          </p:cNvPr>
          <p:cNvSpPr/>
          <p:nvPr/>
        </p:nvSpPr>
        <p:spPr>
          <a:xfrm>
            <a:off x="9281383" y="1661742"/>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17" name="TextBox 16">
            <a:extLst>
              <a:ext uri="{FF2B5EF4-FFF2-40B4-BE49-F238E27FC236}">
                <a16:creationId xmlns:a16="http://schemas.microsoft.com/office/drawing/2014/main" id="{560D0671-CCF8-9DFB-0E76-36549834CCBD}"/>
              </a:ext>
            </a:extLst>
          </p:cNvPr>
          <p:cNvSpPr txBox="1"/>
          <p:nvPr/>
        </p:nvSpPr>
        <p:spPr>
          <a:xfrm>
            <a:off x="9443316" y="2270481"/>
            <a:ext cx="2241037" cy="1308050"/>
          </a:xfrm>
          <a:prstGeom prst="rect">
            <a:avLst/>
          </a:prstGeom>
          <a:noFill/>
        </p:spPr>
        <p:txBody>
          <a:bodyPr wrap="square" lIns="0" tIns="0" rIns="0" bIns="0" rtlCol="0">
            <a:spAutoFit/>
          </a:bodyPr>
          <a:lstStyle/>
          <a:p>
            <a:pPr algn="l"/>
            <a:r>
              <a:rPr lang="en-US" sz="1700" dirty="0">
                <a:solidFill>
                  <a:schemeClr val="bg1">
                    <a:lumMod val="95000"/>
                  </a:schemeClr>
                </a:solidFill>
                <a:latin typeface="+mj-lt"/>
              </a:rPr>
              <a:t>To change the percentage: </a:t>
            </a:r>
          </a:p>
          <a:p>
            <a:pPr marL="285750" indent="-285750">
              <a:buFont typeface="Wingdings" panose="05000000000000000000" pitchFamily="2" charset="2"/>
              <a:buChar char="Ø"/>
            </a:pPr>
            <a:r>
              <a:rPr lang="en-US" sz="1700" dirty="0">
                <a:solidFill>
                  <a:schemeClr val="bg1">
                    <a:lumMod val="95000"/>
                  </a:schemeClr>
                </a:solidFill>
                <a:latin typeface="+mj-lt"/>
              </a:rPr>
              <a:t>Use the up/down toggle or</a:t>
            </a:r>
          </a:p>
          <a:p>
            <a:pPr marL="285750" indent="-285750" algn="l">
              <a:buFont typeface="Wingdings" panose="05000000000000000000" pitchFamily="2" charset="2"/>
              <a:buChar char="Ø"/>
            </a:pPr>
            <a:r>
              <a:rPr lang="en-US" sz="1700" dirty="0">
                <a:solidFill>
                  <a:schemeClr val="bg1">
                    <a:lumMod val="95000"/>
                  </a:schemeClr>
                </a:solidFill>
                <a:latin typeface="+mj-lt"/>
              </a:rPr>
              <a:t>Click and type</a:t>
            </a:r>
          </a:p>
        </p:txBody>
      </p:sp>
      <p:sp>
        <p:nvSpPr>
          <p:cNvPr id="18" name="Oval 17">
            <a:extLst>
              <a:ext uri="{FF2B5EF4-FFF2-40B4-BE49-F238E27FC236}">
                <a16:creationId xmlns:a16="http://schemas.microsoft.com/office/drawing/2014/main" id="{AD4F56E6-FDDE-6927-18A4-24C583ECADA7}"/>
              </a:ext>
            </a:extLst>
          </p:cNvPr>
          <p:cNvSpPr/>
          <p:nvPr/>
        </p:nvSpPr>
        <p:spPr>
          <a:xfrm>
            <a:off x="6446561" y="2504209"/>
            <a:ext cx="1260941" cy="515942"/>
          </a:xfrm>
          <a:prstGeom prst="ellipse">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19" name="Oval 18">
            <a:extLst>
              <a:ext uri="{FF2B5EF4-FFF2-40B4-BE49-F238E27FC236}">
                <a16:creationId xmlns:a16="http://schemas.microsoft.com/office/drawing/2014/main" id="{1A46AC1F-EEAB-46D8-07D4-CCC2F12EEDB2}"/>
              </a:ext>
            </a:extLst>
          </p:cNvPr>
          <p:cNvSpPr/>
          <p:nvPr/>
        </p:nvSpPr>
        <p:spPr>
          <a:xfrm>
            <a:off x="7162463" y="4387867"/>
            <a:ext cx="486453" cy="443219"/>
          </a:xfrm>
          <a:prstGeom prst="ellipse">
            <a:avLst/>
          </a:prstGeom>
          <a:solidFill>
            <a:srgbClr val="EEF2F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sp>
        <p:nvSpPr>
          <p:cNvPr id="21" name="TextBox 20">
            <a:extLst>
              <a:ext uri="{FF2B5EF4-FFF2-40B4-BE49-F238E27FC236}">
                <a16:creationId xmlns:a16="http://schemas.microsoft.com/office/drawing/2014/main" id="{92D53129-E032-BA25-03AC-3516063CDEE6}"/>
              </a:ext>
            </a:extLst>
          </p:cNvPr>
          <p:cNvSpPr txBox="1"/>
          <p:nvPr/>
        </p:nvSpPr>
        <p:spPr>
          <a:xfrm>
            <a:off x="7162463" y="4952846"/>
            <a:ext cx="3129104" cy="369332"/>
          </a:xfrm>
          <a:prstGeom prst="rect">
            <a:avLst/>
          </a:prstGeom>
          <a:noFill/>
        </p:spPr>
        <p:txBody>
          <a:bodyPr wrap="square">
            <a:spAutoFit/>
          </a:bodyPr>
          <a:lstStyle/>
          <a:p>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Click on “Update Glasswash”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rrow: Right 21">
            <a:extLst>
              <a:ext uri="{FF2B5EF4-FFF2-40B4-BE49-F238E27FC236}">
                <a16:creationId xmlns:a16="http://schemas.microsoft.com/office/drawing/2014/main" id="{DC5256E8-5E68-C269-1724-E45961C2C5C8}"/>
              </a:ext>
            </a:extLst>
          </p:cNvPr>
          <p:cNvSpPr/>
          <p:nvPr/>
        </p:nvSpPr>
        <p:spPr>
          <a:xfrm rot="12938062">
            <a:off x="3986560" y="3953773"/>
            <a:ext cx="3116601" cy="467206"/>
          </a:xfrm>
          <a:prstGeom prst="rightArrow">
            <a:avLst/>
          </a:prstGeom>
          <a:solidFill>
            <a:srgbClr val="9EC3E1">
              <a:alpha val="37000"/>
            </a:srgbClr>
          </a:solidFill>
          <a:ln>
            <a:solidFill>
              <a:srgbClr val="00206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FFFF00"/>
              </a:solidFill>
            </a:endParaRPr>
          </a:p>
        </p:txBody>
      </p:sp>
      <p:sp>
        <p:nvSpPr>
          <p:cNvPr id="20" name="Title 7">
            <a:extLst>
              <a:ext uri="{FF2B5EF4-FFF2-40B4-BE49-F238E27FC236}">
                <a16:creationId xmlns:a16="http://schemas.microsoft.com/office/drawing/2014/main" id="{2BF1991B-7D19-0518-B738-2057D384F24D}"/>
              </a:ext>
            </a:extLst>
          </p:cNvPr>
          <p:cNvSpPr txBox="1">
            <a:spLocks/>
          </p:cNvSpPr>
          <p:nvPr/>
        </p:nvSpPr>
        <p:spPr>
          <a:xfrm>
            <a:off x="154707" y="295119"/>
            <a:ext cx="8069015" cy="561600"/>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a:lstStyle>
          <a:p>
            <a:r>
              <a:rPr lang="en-US" dirty="0">
                <a:solidFill>
                  <a:srgbClr val="FFFF00"/>
                </a:solidFill>
              </a:rPr>
              <a:t>SCTR LAB SERVICES BILLING</a:t>
            </a:r>
          </a:p>
        </p:txBody>
      </p:sp>
      <p:cxnSp>
        <p:nvCxnSpPr>
          <p:cNvPr id="23" name="Straight Connector 22">
            <a:extLst>
              <a:ext uri="{FF2B5EF4-FFF2-40B4-BE49-F238E27FC236}">
                <a16:creationId xmlns:a16="http://schemas.microsoft.com/office/drawing/2014/main" id="{65928F82-D842-AED7-44CC-0D3E0AA653A7}"/>
              </a:ext>
            </a:extLst>
          </p:cNvPr>
          <p:cNvCxnSpPr/>
          <p:nvPr/>
        </p:nvCxnSpPr>
        <p:spPr>
          <a:xfrm>
            <a:off x="295535" y="813340"/>
            <a:ext cx="11439939"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7E6BBF5-F68F-BA39-07C0-839DEDC0836F}"/>
              </a:ext>
            </a:extLst>
          </p:cNvPr>
          <p:cNvSpPr txBox="1"/>
          <p:nvPr/>
        </p:nvSpPr>
        <p:spPr>
          <a:xfrm>
            <a:off x="9880362" y="487387"/>
            <a:ext cx="1897510" cy="369332"/>
          </a:xfrm>
          <a:prstGeom prst="rect">
            <a:avLst/>
          </a:prstGeom>
          <a:noFill/>
        </p:spPr>
        <p:txBody>
          <a:bodyPr wrap="square" rtlCol="0">
            <a:spAutoFit/>
          </a:bodyPr>
          <a:lstStyle/>
          <a:p>
            <a:pPr algn="r"/>
            <a:r>
              <a:rPr lang="en-US" dirty="0">
                <a:solidFill>
                  <a:srgbClr val="FFFF00"/>
                </a:solidFill>
              </a:rPr>
              <a:t>Account Mod 5</a:t>
            </a:r>
          </a:p>
        </p:txBody>
      </p:sp>
      <p:sp>
        <p:nvSpPr>
          <p:cNvPr id="27" name="Date Placeholder 3">
            <a:extLst>
              <a:ext uri="{FF2B5EF4-FFF2-40B4-BE49-F238E27FC236}">
                <a16:creationId xmlns:a16="http://schemas.microsoft.com/office/drawing/2014/main" id="{0069E83F-A2A5-0501-F4D3-AF4FF71FBD3C}"/>
              </a:ext>
            </a:extLst>
          </p:cNvPr>
          <p:cNvSpPr txBox="1">
            <a:spLocks/>
          </p:cNvSpPr>
          <p:nvPr/>
        </p:nvSpPr>
        <p:spPr>
          <a:xfrm>
            <a:off x="295535" y="6558917"/>
            <a:ext cx="2743200"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z="1100" smtClean="0">
                <a:solidFill>
                  <a:srgbClr val="FFFF00"/>
                </a:solidFill>
              </a:rPr>
              <a:pPr/>
              <a:t>October 28, 2024</a:t>
            </a:fld>
            <a:endParaRPr lang="en-US" sz="1100" dirty="0">
              <a:solidFill>
                <a:srgbClr val="FFFF00"/>
              </a:solidFill>
            </a:endParaRPr>
          </a:p>
        </p:txBody>
      </p:sp>
      <p:sp>
        <p:nvSpPr>
          <p:cNvPr id="28" name="Slide Number Placeholder 4">
            <a:extLst>
              <a:ext uri="{FF2B5EF4-FFF2-40B4-BE49-F238E27FC236}">
                <a16:creationId xmlns:a16="http://schemas.microsoft.com/office/drawing/2014/main" id="{4F8AC25B-0C89-FF7F-7D3D-922F6C3512CD}"/>
              </a:ext>
            </a:extLst>
          </p:cNvPr>
          <p:cNvSpPr txBox="1">
            <a:spLocks/>
          </p:cNvSpPr>
          <p:nvPr/>
        </p:nvSpPr>
        <p:spPr>
          <a:xfrm>
            <a:off x="8937265" y="6558917"/>
            <a:ext cx="2831081"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DDEA8E7-5F55-4A60-8EF9-470692FC5635}" type="slidenum">
              <a:rPr lang="en-US" sz="1100" smtClean="0">
                <a:solidFill>
                  <a:srgbClr val="FFFF00"/>
                </a:solidFill>
              </a:rPr>
              <a:pPr algn="r"/>
              <a:t>9</a:t>
            </a:fld>
            <a:endParaRPr lang="en-US" sz="1100" dirty="0">
              <a:solidFill>
                <a:srgbClr val="FFFF00"/>
              </a:solidFill>
            </a:endParaRPr>
          </a:p>
        </p:txBody>
      </p:sp>
      <p:sp>
        <p:nvSpPr>
          <p:cNvPr id="29" name="Date Placeholder 3">
            <a:extLst>
              <a:ext uri="{FF2B5EF4-FFF2-40B4-BE49-F238E27FC236}">
                <a16:creationId xmlns:a16="http://schemas.microsoft.com/office/drawing/2014/main" id="{46FADEFF-9F1B-6726-1C9D-A265D25581A9}"/>
              </a:ext>
            </a:extLst>
          </p:cNvPr>
          <p:cNvSpPr txBox="1">
            <a:spLocks/>
          </p:cNvSpPr>
          <p:nvPr/>
        </p:nvSpPr>
        <p:spPr>
          <a:xfrm>
            <a:off x="2438400" y="6558917"/>
            <a:ext cx="7325802" cy="23072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FFFF00"/>
                </a:solidFill>
              </a:rPr>
              <a:t>Questions to SPO-Finance@pennmedicine.upenn.edu</a:t>
            </a:r>
          </a:p>
        </p:txBody>
      </p:sp>
      <p:sp>
        <p:nvSpPr>
          <p:cNvPr id="4" name="Rectangle 3">
            <a:extLst>
              <a:ext uri="{FF2B5EF4-FFF2-40B4-BE49-F238E27FC236}">
                <a16:creationId xmlns:a16="http://schemas.microsoft.com/office/drawing/2014/main" id="{D2FDB27B-E755-F3CB-3367-9AB73ECED925}"/>
              </a:ext>
            </a:extLst>
          </p:cNvPr>
          <p:cNvSpPr/>
          <p:nvPr/>
        </p:nvSpPr>
        <p:spPr>
          <a:xfrm rot="254057">
            <a:off x="1472180" y="2123054"/>
            <a:ext cx="851010" cy="208108"/>
          </a:xfrm>
          <a:prstGeom prst="rect">
            <a:avLst/>
          </a:prstGeom>
          <a:solidFill>
            <a:srgbClr val="FFFFFF"/>
          </a:solidFill>
          <a:ln w="19050">
            <a:noFill/>
          </a:ln>
          <a:scene3d>
            <a:camera prst="perspectiveRight">
              <a:rot lat="0" lon="20400000" rev="216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800" dirty="0">
                <a:solidFill>
                  <a:schemeClr val="bg1">
                    <a:lumMod val="50000"/>
                  </a:schemeClr>
                </a:solidFill>
              </a:rPr>
              <a:t>John G. Adams</a:t>
            </a:r>
          </a:p>
        </p:txBody>
      </p:sp>
      <p:cxnSp>
        <p:nvCxnSpPr>
          <p:cNvPr id="11" name="Straight Arrow Connector 10">
            <a:extLst>
              <a:ext uri="{FF2B5EF4-FFF2-40B4-BE49-F238E27FC236}">
                <a16:creationId xmlns:a16="http://schemas.microsoft.com/office/drawing/2014/main" id="{D86C8FDB-29B7-0F15-3809-BD50E5F429B3}"/>
              </a:ext>
            </a:extLst>
          </p:cNvPr>
          <p:cNvCxnSpPr>
            <a:cxnSpLocks/>
          </p:cNvCxnSpPr>
          <p:nvPr/>
        </p:nvCxnSpPr>
        <p:spPr>
          <a:xfrm flipV="1">
            <a:off x="1053071" y="1477727"/>
            <a:ext cx="1691580" cy="1689607"/>
          </a:xfrm>
          <a:prstGeom prst="straightConnector1">
            <a:avLst/>
          </a:prstGeom>
          <a:ln w="19050">
            <a:solidFill>
              <a:srgbClr val="990000"/>
            </a:solidFill>
            <a:tailEnd type="non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2D3907B9-D618-8F4E-F54F-83A382E7084A}"/>
              </a:ext>
            </a:extLst>
          </p:cNvPr>
          <p:cNvSpPr/>
          <p:nvPr/>
        </p:nvSpPr>
        <p:spPr>
          <a:xfrm>
            <a:off x="5873331" y="2584550"/>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7" name="Rectangle 6">
            <a:extLst>
              <a:ext uri="{FF2B5EF4-FFF2-40B4-BE49-F238E27FC236}">
                <a16:creationId xmlns:a16="http://schemas.microsoft.com/office/drawing/2014/main" id="{FCE93E7F-2109-85FE-5E37-85DB0453AFEE}"/>
              </a:ext>
            </a:extLst>
          </p:cNvPr>
          <p:cNvSpPr/>
          <p:nvPr/>
        </p:nvSpPr>
        <p:spPr>
          <a:xfrm>
            <a:off x="3482670" y="3834798"/>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
        <p:nvSpPr>
          <p:cNvPr id="8" name="Rectangle 7">
            <a:extLst>
              <a:ext uri="{FF2B5EF4-FFF2-40B4-BE49-F238E27FC236}">
                <a16:creationId xmlns:a16="http://schemas.microsoft.com/office/drawing/2014/main" id="{B60D3533-CAC4-FD39-57CF-7EFB0381864E}"/>
              </a:ext>
            </a:extLst>
          </p:cNvPr>
          <p:cNvSpPr/>
          <p:nvPr/>
        </p:nvSpPr>
        <p:spPr>
          <a:xfrm>
            <a:off x="3482669" y="5473746"/>
            <a:ext cx="165519" cy="2736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Tree>
    <p:custDataLst>
      <p:tags r:id="rId1"/>
    </p:custDataLst>
    <p:extLst>
      <p:ext uri="{BB962C8B-B14F-4D97-AF65-F5344CB8AC3E}">
        <p14:creationId xmlns:p14="http://schemas.microsoft.com/office/powerpoint/2010/main" val="38324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 name="ARTICULATE_SLIDE_THUMBNAIL_REFRESH"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5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5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5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1_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92A899-0682-4AA6-827A-4E0478BC51EF}">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3,"isValidatorEnabled":false,"isLocked":false,"elementsMetadata":[],"slideId":"638109559775411107","enableDocumentContentUpdater":false,"version":"2.0"}]]></TemplafySlideTemplateConfiguration>
</file>

<file path=customXml/item11.xml><?xml version="1.0" encoding="utf-8"?>
<TemplafySlideTemplateConfiguration><![CDATA[{"slideVersion":3,"isValidatorEnabled":false,"isLocked":false,"elementsMetadata":[],"slideId":"638109559775411107","enableDocumentContentUpdater":false,"version":"2.0"}]]></TemplafySlideTemplateConfiguration>
</file>

<file path=customXml/item12.xml><?xml version="1.0" encoding="utf-8"?>
<TemplafyTemplateConfiguration><![CDATA[{"elementsMetadata":[{"type":"shape","id":"334a3971-d0ac-470a-acfb-1e165c53e0a7","elementConfiguration":{"binding":"{{Form.SelectOrTypeFooter}}","visibility":"","type":"text","disableUpdates":false}},{"type":"shape","id":"b1d35065-8124-4f24-8a04-00215bcfb459","elementConfiguration":{"binding":"{{Form.SelectOrTypeFooter}}","visibility":"","type":"text","disableUpdates":false}},{"type":"shape","id":"2f71abf3-e835-45a9-b74b-58917b39037b","elementConfiguration":{"binding":"{{Form.SelectOrTypeFooter}}","visibility":"","type":"text","disableUpdates":false}},{"type":"shape","id":"0cba4840-fe28-4584-acfc-11975af40371","elementConfiguration":{"binding":"{{Form.SelectOrTypeFooter}}","visibility":"","type":"text","disableUpdates":false}},{"type":"shape","id":"b50b8e27-fede-4691-b689-e76cb2b29a77","elementConfiguration":{"inheritDimensions":"{{InheritDimensions.InheritNone}}","width":"","height":"","image":"{{Form.SelectLogo.Logo_white}}","visibility":"","type":"image","disableUpdates":false}},{"type":"shape","id":"70e771f2-79a8-4430-92ec-c46359ac79a0","elementConfiguration":{"inheritDimensions":"{{InheritDimensions.InheritNone}}","width":"6.75 cm","height":"2 cm","image":"{{Form.Motif.Logo_white}}","visibility":"","type":"image","disableUpdates":false}},{"type":"shape","id":"37c8324c-80b1-44da-9932-e9f7792703be","elementConfiguration":{"binding":"{{Form.SelectOrTypeFooter}}","visibility":"","type":"text","disableUpdates":false}},{"type":"shape","id":"6fa1f50b-65c7-4d97-ad97-2c50519b9ff1","elementConfiguration":{"binding":"{{Form.SelectOrTypeFooter}}","visibility":"","type":"text","disableUpdates":false}},{"type":"shape","id":"55f24f43-4d31-42b2-b189-7b7ba01e4b7e","elementConfiguration":{"binding":"{{Form.SelectOrTypeFooter}}","visibility":"","type":"text","disableUpdates":false}},{"type":"shape","id":"0e06ff29-68f1-435c-8a75-68a6827890fd","elementConfiguration":{"binding":"{{Form.SelectOrTypeFooter}}","visibility":"","type":"text","disableUpdates":false}},{"type":"shape","id":"0c24cd27-ec0a-435b-8272-cc81dfb722a4","elementConfiguration":{"binding":"{{Form.SelectOrTypeFooter}}","visibility":"","type":"text","disableUpdates":false}},{"type":"shape","id":"e09c678c-2e62-46bb-b61a-da43897aaac6","elementConfiguration":{"binding":"{{Form.SelectOrTypeFooter}}","visibility":"","type":"text","disableUpdates":false}},{"type":"shape","id":"860d09e1-51a7-4fbe-a419-6fb13541e6f1","elementConfiguration":{"binding":"{{Form.SelectOrTypeFooter}}","visibility":"","type":"text","disableUpdates":false}},{"type":"shape","id":"b9ed2c80-d2d1-4d1a-92ed-a822d1d32666","elementConfiguration":{"binding":"{{Form.SelectOrTypeFooter}}","visibility":"","type":"text","disableUpdates":false}},{"type":"shape","id":"500aae10-8213-4f58-94b4-be22b0c8df02","elementConfiguration":{"binding":"{{Form.SelectOrTypeFooter}}","visibility":"","type":"text","disableUpdates":false}},{"type":"shape","id":"e2ca3ba9-0241-441a-a1e5-1f3cfdcb92fd","elementConfiguration":{"binding":"{{Form.SelectOrTypeFooter}}","visibility":"","type":"text","disableUpdates":false}},{"type":"shape","id":"6f45eb76-46ad-45cc-88c9-7f06cd0a6b2f","elementConfiguration":{"binding":"{{Form.SelectOrTypeFooter}}","visibility":"","type":"text","disableUpdates":false}},{"type":"shape","id":"5a342a69-7dc9-499a-bffc-06686894030a","elementConfiguration":{"binding":"{{Form.SelectOrTypeFooter}}","visibility":"","type":"text","disableUpdates":false}},{"type":"shape","id":"900c5a2b-8cbc-4923-ac99-1db22d5a471c","elementConfiguration":{"inheritDimensions":"{{InheritDimensions.InheritNone}}","width":"","height":"","image":"{{Form.SelectLogo.Logo_white}}","visibility":"","type":"image","disableUpdates":false}},{"type":"shape","id":"e2beb544-0e9f-4ad5-93b7-6d806b3e765e","elementConfiguration":{"inheritDimensions":"{{InheritDimensions.InheritNone}}","width":"6.75 cm","height":"2 cm","image":"{{Form.Motif.Logo_white}}","visibility":"","type":"image","disableUpdates":false}},{"type":"shape","id":"26c96b1a-ab74-41dd-ad1c-88dd3521f331","elementConfiguration":{"binding":"{{Form.SelectOrTypeFooter}}","visibility":"","type":"text","disableUpdates":false}},{"type":"shape","id":"18f6c200-f051-4e28-b5d7-621f54eb89ed","elementConfiguration":{"binding":"{{Form.SelectOrTypeFooter}}","visibility":"","type":"text","disableUpdates":false}},{"type":"shape","id":"3c1bf676-3cb2-4462-bfba-6c28a3ef9a41","elementConfiguration":{"binding":"{{Form.SelectOrTypeFooter}}","visibility":"","type":"text","disableUpdates":false}},{"type":"shape","id":"e73d546a-6eb8-4443-ba58-99965e1a8591","elementConfiguration":{"inheritDimensions":"{{InheritDimensions.InheritNone}}","width":"","height":"","image":"{{Form.SelectLogo.Logo_blue}}","visibility":"","type":"image","disableUpdates":false}},{"type":"shape","id":"fbe8b1cd-f912-4498-a44f-3ee76a96032a","elementConfiguration":{"inheritDimensions":"{{InheritDimensions.InheritNone}}","width":"6.75 cm","height":"2 cm","image":"{{Form.Motif.Logo_blue}}","visibility":"","type":"image","disableUpdates":false}}],"transformationConfigurations":[],"templateName":"Penn Medicine Standard PPT Template","templateDescription":"Use this template to select a customized entity and hospital logo and a secondary graphic motif.","enableDocumentContentUpdater":true,"version":"2.0"}]]></TemplafyTemplateConfiguration>
</file>

<file path=customXml/item13.xml><?xml version="1.0" encoding="utf-8"?>
<TemplafySlideFormConfiguration><![CDATA[{"formFields":[{"distinct":false,"hideIfNoUserInteractionRequired":false,"required":false,"autoSelectFirstOption":false,"helpTexts":{},"spacing":{},"shareValue":false,"type":"dropDown","dataSourceName":"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formDataEntries":[]}]]></TemplafySlideFormConfiguration>
</file>

<file path=customXml/item14.xml><?xml version="1.0" encoding="utf-8"?>
<TemplafySlideFormConfiguration><![CDATA[{"formFields":[],"formDataEntries":[]}]]></TemplafySlideFormConfiguration>
</file>

<file path=customXml/item15.xml><?xml version="1.0" encoding="utf-8"?>
<TemplafySlideTemplateConfiguration><![CDATA[{"slideVersion":3,"isValidatorEnabled":false,"isLocked":false,"elementsMetadata":[],"slideId":"638109559775411107","enableDocumentContentUpdater":false,"version":"2.0"}]]></TemplafySlideTemplateConfiguration>
</file>

<file path=customXml/item16.xml><?xml version="1.0" encoding="utf-8"?>
<TemplafySlideTemplateConfiguration><![CDATA[{"slideVersion":3,"isValidatorEnabled":false,"isLocked":false,"elementsMetadata":[],"slideId":"638109559775411107","enableDocumentContentUpdater":false,"version":"2.0"}]]></TemplafySlideTemplateConfiguration>
</file>

<file path=customXml/item17.xml><?xml version="1.0" encoding="utf-8"?>
<TemplafySlideTemplateConfiguration><![CDATA[{"slideVersion":3,"isValidatorEnabled":false,"isLocked":false,"elementsMetadata":[],"slideId":"638109559775411107","enableDocumentContentUpdater":false,"version":"2.0"}]]></TemplafySlideTemplateConfiguration>
</file>

<file path=customXml/item18.xml><?xml version="1.0" encoding="utf-8"?>
<TemplafySlideTemplateConfiguration><![CDATA[{"slideVersion":3,"isValidatorEnabled":false,"isLocked":false,"elementsMetadata":[],"slideId":"638109559775411107","enableDocumentContentUpdater":false,"version":"2.0"}]]></TemplafySlideTemplateConfiguration>
</file>

<file path=customXml/item19.xml><?xml version="1.0" encoding="utf-8"?>
<TemplafySlideTemplateConfiguration><![CDATA[{"slideVersion":3,"isValidatorEnabled":false,"isLocked":false,"elementsMetadata":[],"slideId":"638109559775411107","enableDocumentContentUpdater":false,"version":"2.0"}]]></TemplafySlideTemplateConfiguration>
</file>

<file path=customXml/item2.xml><?xml version="1.0" encoding="utf-8"?>
<TemplafySlideTemplateConfiguration><![CDATA[{"slideVersion":3,"isValidatorEnabled":false,"isLocked":false,"elementsMetadata":[],"slideId":"638109559775411107","enableDocumentContentUpdater":false,"version":"2.0"}]]></TemplafySlideTemplateConfiguration>
</file>

<file path=customXml/item20.xml><?xml version="1.0" encoding="utf-8"?>
<TemplafySlideTemplateConfiguration><![CDATA[{"slideVersion":2,"isValidatorEnabled":false,"isLocked":false,"elementsMetadata":[{"type":"shape","elementConfiguration":{"inheritDimensions":"{{InheritDimensions.InheritNone}}","width":"","height":"","image":"{{Form.SelectLogo.Logo_white}}","visibility":"","type":"image","disableUpdates":false}},{"type":"shape","elementConfiguration":{"inheritDimensions":"{{InheritDimensions.InheritNone}}","width":"6.75 cm","height":"2 cm","image":"{{Form.Motif.Logo_white}}","visibility":"","type":"image","disableUpdates":false}}],"slideId":"638109559775386643","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slideVersion":3,"isValidatorEnabled":false,"isLocked":false,"elementsMetadata":[],"slideId":"638109559775411107","enableDocumentContentUpdater":false,"version":"2.0"}]]></TemplafySlideTemplateConfiguration>
</file>

<file path=customXml/item23.xml><?xml version="1.0" encoding="utf-8"?>
<TemplafyFormConfiguration><![CDATA[{"formFields":[{"distinct":false,"hideIfNoUserInteractionRequired":false,"required":false,"autoSelectFirstOption":false,"helpTexts":{},"spacing":{},"shareValue":false,"type":"dropDown","dataSourceName":"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required":false,"autoSelectFirstOption":false,"helpTexts":{},"spacing":{},"shareValue":false,"type":"comboBox","dataSourceName":"Footers","dataSourceFieldName":"Name","name":"SelectOrTypeFooter","label":"Select or type a customized footer:"}],"formDataEntries":[{"name":"SelectLogo","value":"0NSjLexyFS8e945Uvg4Wyc7O7b5Iwz4PNwnSnfmt8yg="}]}]]></TemplafyForm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TemplateConfiguration><![CDATA[{"slideVersion":3,"isValidatorEnabled":false,"isLocked":false,"elementsMetadata":[],"slideId":"638109559775411107","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3,"isValidatorEnabled":false,"isLocked":false,"elementsMetadata":[],"slideId":"638109559775411107","enableDocumentContentUpdater":false,"version":"2.0"}]]></TemplafySlideTemplateConfiguration>
</file>

<file path=customXml/item29.xml><?xml version="1.0" encoding="utf-8"?>
<TemplafySlideTemplateConfiguration><![CDATA[{"slideVersion":3,"isValidatorEnabled":false,"isLocked":false,"elementsMetadata":[],"slideId":"638109559775411107","enableDocumentContentUpdater":false,"version":"2.0"}]]></TemplafySlideTemplateConfiguration>
</file>

<file path=customXml/item3.xml><?xml version="1.0" encoding="utf-8"?>
<TemplafySlideFormConfiguration><![CDATA[{"formFields":[],"formDataEntries":[]}]]></TemplafySlideFormConfiguration>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slideVersion":3,"isValidatorEnabled":false,"isLocked":false,"elementsMetadata":[],"slideId":"638109559775411107","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FormConfiguration><![CDATA[{"formFields":[],"formDataEntries":[]}]]></TemplafySlideFormConfiguration>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TemplateConfiguration><![CDATA[{"slideVersion":3,"isValidatorEnabled":false,"isLocked":false,"elementsMetadata":[],"slideId":"638109559775411107","enableDocumentContentUpdater":false,"version":"2.0"}]]></TemplafySlideTemplateConfiguration>
</file>

<file path=customXml/item39.xml><?xml version="1.0" encoding="utf-8"?>
<TemplafySlideTemplateConfiguration><![CDATA[{"slideVersion":3,"isValidatorEnabled":false,"isLocked":false,"elementsMetadata":[],"slideId":"638109559775411107","enableDocumentContentUpdater":false,"version":"2.0"}]]></TemplafySlideTemplateConfiguration>
</file>

<file path=customXml/item4.xml><?xml version="1.0" encoding="utf-8"?>
<TemplafySlideFormConfiguration><![CDATA[{"formFields":[],"formDataEntries":[]}]]></TemplafySlideFormConfiguration>
</file>

<file path=customXml/item40.xml><?xml version="1.0" encoding="utf-8"?>
<TemplafySlideFormConfiguration><![CDATA[{"formFields":[],"formDataEntries":[]}]]></TemplafySlideFormConfiguration>
</file>

<file path=customXml/item5.xml><?xml version="1.0" encoding="utf-8"?>
<TemplafySlideTemplateConfiguration><![CDATA[{"slideVersion":3,"isValidatorEnabled":false,"isLocked":false,"elementsMetadata":[],"slideId":"638109559775411107","enableDocumentContentUpdater":false,"version":"2.0"}]]></TemplafySlideTemplateConfiguration>
</file>

<file path=customXml/item6.xml><?xml version="1.0" encoding="utf-8"?>
<TemplafySlideTemplateConfiguration><![CDATA[{"slideVersion":3,"isValidatorEnabled":false,"isLocked":false,"elementsMetadata":[],"slideId":"638109559775411107","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3,"isValidatorEnabled":false,"isLocked":false,"elementsMetadata":[],"slideId":"638109559775411107","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3A47D080-D0DF-4363-9347-3DED2FA158FB}">
  <ds:schemaRefs/>
</ds:datastoreItem>
</file>

<file path=customXml/itemProps10.xml><?xml version="1.0" encoding="utf-8"?>
<ds:datastoreItem xmlns:ds="http://schemas.openxmlformats.org/officeDocument/2006/customXml" ds:itemID="{ADC1D634-68B3-443A-B123-2E0729EDF346}">
  <ds:schemaRefs/>
</ds:datastoreItem>
</file>

<file path=customXml/itemProps11.xml><?xml version="1.0" encoding="utf-8"?>
<ds:datastoreItem xmlns:ds="http://schemas.openxmlformats.org/officeDocument/2006/customXml" ds:itemID="{470E6266-B756-4C58-B166-8F9A29EB2AB5}">
  <ds:schemaRefs/>
</ds:datastoreItem>
</file>

<file path=customXml/itemProps12.xml><?xml version="1.0" encoding="utf-8"?>
<ds:datastoreItem xmlns:ds="http://schemas.openxmlformats.org/officeDocument/2006/customXml" ds:itemID="{8B390A47-7C58-4096-A2CD-BDC3C0704E56}">
  <ds:schemaRefs/>
</ds:datastoreItem>
</file>

<file path=customXml/itemProps13.xml><?xml version="1.0" encoding="utf-8"?>
<ds:datastoreItem xmlns:ds="http://schemas.openxmlformats.org/officeDocument/2006/customXml" ds:itemID="{C87B117A-2688-47A4-B2B6-5ED9D9F0253F}">
  <ds:schemaRefs/>
</ds:datastoreItem>
</file>

<file path=customXml/itemProps14.xml><?xml version="1.0" encoding="utf-8"?>
<ds:datastoreItem xmlns:ds="http://schemas.openxmlformats.org/officeDocument/2006/customXml" ds:itemID="{F92DD839-3333-42C0-A135-9B332DCF6548}">
  <ds:schemaRefs/>
</ds:datastoreItem>
</file>

<file path=customXml/itemProps15.xml><?xml version="1.0" encoding="utf-8"?>
<ds:datastoreItem xmlns:ds="http://schemas.openxmlformats.org/officeDocument/2006/customXml" ds:itemID="{25E948C5-F145-44B5-95EC-0B352A74D0E9}">
  <ds:schemaRefs/>
</ds:datastoreItem>
</file>

<file path=customXml/itemProps16.xml><?xml version="1.0" encoding="utf-8"?>
<ds:datastoreItem xmlns:ds="http://schemas.openxmlformats.org/officeDocument/2006/customXml" ds:itemID="{FC75DE75-F462-4645-AD92-7853B8B0C562}">
  <ds:schemaRefs/>
</ds:datastoreItem>
</file>

<file path=customXml/itemProps17.xml><?xml version="1.0" encoding="utf-8"?>
<ds:datastoreItem xmlns:ds="http://schemas.openxmlformats.org/officeDocument/2006/customXml" ds:itemID="{E8CE5B58-DBD7-4AFA-A2D0-45EE17B31351}">
  <ds:schemaRefs/>
</ds:datastoreItem>
</file>

<file path=customXml/itemProps18.xml><?xml version="1.0" encoding="utf-8"?>
<ds:datastoreItem xmlns:ds="http://schemas.openxmlformats.org/officeDocument/2006/customXml" ds:itemID="{A8F31D01-79DA-482F-8AA0-E33D09C2E833}">
  <ds:schemaRefs/>
</ds:datastoreItem>
</file>

<file path=customXml/itemProps19.xml><?xml version="1.0" encoding="utf-8"?>
<ds:datastoreItem xmlns:ds="http://schemas.openxmlformats.org/officeDocument/2006/customXml" ds:itemID="{38680248-8DCA-4AB2-9AAB-939003395C62}">
  <ds:schemaRefs/>
</ds:datastoreItem>
</file>

<file path=customXml/itemProps2.xml><?xml version="1.0" encoding="utf-8"?>
<ds:datastoreItem xmlns:ds="http://schemas.openxmlformats.org/officeDocument/2006/customXml" ds:itemID="{275613A9-8E38-49C2-9FDC-EB682C016CCD}">
  <ds:schemaRefs/>
</ds:datastoreItem>
</file>

<file path=customXml/itemProps20.xml><?xml version="1.0" encoding="utf-8"?>
<ds:datastoreItem xmlns:ds="http://schemas.openxmlformats.org/officeDocument/2006/customXml" ds:itemID="{60521A20-1BEE-4532-8B06-276DA2DF81E6}">
  <ds:schemaRefs/>
</ds:datastoreItem>
</file>

<file path=customXml/itemProps21.xml><?xml version="1.0" encoding="utf-8"?>
<ds:datastoreItem xmlns:ds="http://schemas.openxmlformats.org/officeDocument/2006/customXml" ds:itemID="{4A552B25-86AA-41D2-BF29-1BD196461CB5}">
  <ds:schemaRefs/>
</ds:datastoreItem>
</file>

<file path=customXml/itemProps22.xml><?xml version="1.0" encoding="utf-8"?>
<ds:datastoreItem xmlns:ds="http://schemas.openxmlformats.org/officeDocument/2006/customXml" ds:itemID="{E2E749BF-AFD8-421E-A48A-AA20FED87B26}">
  <ds:schemaRefs/>
</ds:datastoreItem>
</file>

<file path=customXml/itemProps23.xml><?xml version="1.0" encoding="utf-8"?>
<ds:datastoreItem xmlns:ds="http://schemas.openxmlformats.org/officeDocument/2006/customXml" ds:itemID="{3AE8D32F-AC01-42AC-92C6-DAF95DE03028}">
  <ds:schemaRefs/>
</ds:datastoreItem>
</file>

<file path=customXml/itemProps24.xml><?xml version="1.0" encoding="utf-8"?>
<ds:datastoreItem xmlns:ds="http://schemas.openxmlformats.org/officeDocument/2006/customXml" ds:itemID="{885C33A7-B69C-4075-A94B-DE46D9C6E51E}">
  <ds:schemaRefs/>
</ds:datastoreItem>
</file>

<file path=customXml/itemProps25.xml><?xml version="1.0" encoding="utf-8"?>
<ds:datastoreItem xmlns:ds="http://schemas.openxmlformats.org/officeDocument/2006/customXml" ds:itemID="{65F4568C-CC44-43A7-A2FF-367F06906678}">
  <ds:schemaRefs/>
</ds:datastoreItem>
</file>

<file path=customXml/itemProps26.xml><?xml version="1.0" encoding="utf-8"?>
<ds:datastoreItem xmlns:ds="http://schemas.openxmlformats.org/officeDocument/2006/customXml" ds:itemID="{126E58A5-01B3-4F50-A095-DF7C517B0B5C}">
  <ds:schemaRefs/>
</ds:datastoreItem>
</file>

<file path=customXml/itemProps27.xml><?xml version="1.0" encoding="utf-8"?>
<ds:datastoreItem xmlns:ds="http://schemas.openxmlformats.org/officeDocument/2006/customXml" ds:itemID="{F055CB0A-D25F-4867-B407-5DE71F4AAA2E}">
  <ds:schemaRefs/>
</ds:datastoreItem>
</file>

<file path=customXml/itemProps28.xml><?xml version="1.0" encoding="utf-8"?>
<ds:datastoreItem xmlns:ds="http://schemas.openxmlformats.org/officeDocument/2006/customXml" ds:itemID="{04F4A2F8-DEA1-4E56-BB90-5FF89759F491}">
  <ds:schemaRefs/>
</ds:datastoreItem>
</file>

<file path=customXml/itemProps29.xml><?xml version="1.0" encoding="utf-8"?>
<ds:datastoreItem xmlns:ds="http://schemas.openxmlformats.org/officeDocument/2006/customXml" ds:itemID="{5B64722A-CB85-4278-A599-B7DD4400F2D0}">
  <ds:schemaRefs/>
</ds:datastoreItem>
</file>

<file path=customXml/itemProps3.xml><?xml version="1.0" encoding="utf-8"?>
<ds:datastoreItem xmlns:ds="http://schemas.openxmlformats.org/officeDocument/2006/customXml" ds:itemID="{363F0919-9D40-45F5-92B2-AAA361007882}">
  <ds:schemaRefs/>
</ds:datastoreItem>
</file>

<file path=customXml/itemProps30.xml><?xml version="1.0" encoding="utf-8"?>
<ds:datastoreItem xmlns:ds="http://schemas.openxmlformats.org/officeDocument/2006/customXml" ds:itemID="{88203C8C-A108-46BC-88F7-18D8BBF16212}">
  <ds:schemaRefs/>
</ds:datastoreItem>
</file>

<file path=customXml/itemProps31.xml><?xml version="1.0" encoding="utf-8"?>
<ds:datastoreItem xmlns:ds="http://schemas.openxmlformats.org/officeDocument/2006/customXml" ds:itemID="{95943178-5A9E-48E7-9C3F-F0181C6344C5}">
  <ds:schemaRefs/>
</ds:datastoreItem>
</file>

<file path=customXml/itemProps32.xml><?xml version="1.0" encoding="utf-8"?>
<ds:datastoreItem xmlns:ds="http://schemas.openxmlformats.org/officeDocument/2006/customXml" ds:itemID="{6CB6929F-C772-446C-A4AE-9FA6BFA48859}">
  <ds:schemaRefs/>
</ds:datastoreItem>
</file>

<file path=customXml/itemProps33.xml><?xml version="1.0" encoding="utf-8"?>
<ds:datastoreItem xmlns:ds="http://schemas.openxmlformats.org/officeDocument/2006/customXml" ds:itemID="{E8AB6094-22E2-4898-AA27-AE04A177074F}">
  <ds:schemaRefs/>
</ds:datastoreItem>
</file>

<file path=customXml/itemProps34.xml><?xml version="1.0" encoding="utf-8"?>
<ds:datastoreItem xmlns:ds="http://schemas.openxmlformats.org/officeDocument/2006/customXml" ds:itemID="{34BB6DB8-B8DE-4187-9287-3BFC75016D34}">
  <ds:schemaRefs/>
</ds:datastoreItem>
</file>

<file path=customXml/itemProps35.xml><?xml version="1.0" encoding="utf-8"?>
<ds:datastoreItem xmlns:ds="http://schemas.openxmlformats.org/officeDocument/2006/customXml" ds:itemID="{7D704CA1-A4E4-4B84-93A5-352C6194E7E1}">
  <ds:schemaRefs/>
</ds:datastoreItem>
</file>

<file path=customXml/itemProps36.xml><?xml version="1.0" encoding="utf-8"?>
<ds:datastoreItem xmlns:ds="http://schemas.openxmlformats.org/officeDocument/2006/customXml" ds:itemID="{36801372-525A-4C9F-BD33-CE9C00F7915F}">
  <ds:schemaRefs/>
</ds:datastoreItem>
</file>

<file path=customXml/itemProps37.xml><?xml version="1.0" encoding="utf-8"?>
<ds:datastoreItem xmlns:ds="http://schemas.openxmlformats.org/officeDocument/2006/customXml" ds:itemID="{71F191D7-A6E9-4486-B49B-E8CD9FC48BEE}">
  <ds:schemaRefs/>
</ds:datastoreItem>
</file>

<file path=customXml/itemProps38.xml><?xml version="1.0" encoding="utf-8"?>
<ds:datastoreItem xmlns:ds="http://schemas.openxmlformats.org/officeDocument/2006/customXml" ds:itemID="{6C5A1535-907A-426D-8817-02FD8331DCFD}">
  <ds:schemaRefs/>
</ds:datastoreItem>
</file>

<file path=customXml/itemProps39.xml><?xml version="1.0" encoding="utf-8"?>
<ds:datastoreItem xmlns:ds="http://schemas.openxmlformats.org/officeDocument/2006/customXml" ds:itemID="{19507042-752D-43CD-986C-711E4ECA4E1F}">
  <ds:schemaRefs/>
</ds:datastoreItem>
</file>

<file path=customXml/itemProps4.xml><?xml version="1.0" encoding="utf-8"?>
<ds:datastoreItem xmlns:ds="http://schemas.openxmlformats.org/officeDocument/2006/customXml" ds:itemID="{8DD4FB8B-D777-4DF7-84FB-D4A3D071A674}">
  <ds:schemaRefs/>
</ds:datastoreItem>
</file>

<file path=customXml/itemProps40.xml><?xml version="1.0" encoding="utf-8"?>
<ds:datastoreItem xmlns:ds="http://schemas.openxmlformats.org/officeDocument/2006/customXml" ds:itemID="{74685A2C-0828-4825-A5CF-310CAAE811B9}">
  <ds:schemaRefs/>
</ds:datastoreItem>
</file>

<file path=customXml/itemProps5.xml><?xml version="1.0" encoding="utf-8"?>
<ds:datastoreItem xmlns:ds="http://schemas.openxmlformats.org/officeDocument/2006/customXml" ds:itemID="{341D03A8-29DA-49F8-A6C1-05781CB0A6B2}">
  <ds:schemaRefs/>
</ds:datastoreItem>
</file>

<file path=customXml/itemProps6.xml><?xml version="1.0" encoding="utf-8"?>
<ds:datastoreItem xmlns:ds="http://schemas.openxmlformats.org/officeDocument/2006/customXml" ds:itemID="{19DA0836-6D45-42B2-AD5D-D9E1BF86C517}">
  <ds:schemaRefs/>
</ds:datastoreItem>
</file>

<file path=customXml/itemProps7.xml><?xml version="1.0" encoding="utf-8"?>
<ds:datastoreItem xmlns:ds="http://schemas.openxmlformats.org/officeDocument/2006/customXml" ds:itemID="{C93F71F7-32F7-49AD-8016-FA2446039362}">
  <ds:schemaRefs/>
</ds:datastoreItem>
</file>

<file path=customXml/itemProps8.xml><?xml version="1.0" encoding="utf-8"?>
<ds:datastoreItem xmlns:ds="http://schemas.openxmlformats.org/officeDocument/2006/customXml" ds:itemID="{50991ABF-A1E2-4630-92D8-5D71F8F84B6B}">
  <ds:schemaRefs/>
</ds:datastoreItem>
</file>

<file path=customXml/itemProps9.xml><?xml version="1.0" encoding="utf-8"?>
<ds:datastoreItem xmlns:ds="http://schemas.openxmlformats.org/officeDocument/2006/customXml" ds:itemID="{393E559A-F3B6-4034-A253-321E14771438}">
  <ds:schemaRefs/>
</ds:datastoreItem>
</file>

<file path=docProps/app.xml><?xml version="1.0" encoding="utf-8"?>
<Properties xmlns="http://schemas.openxmlformats.org/officeDocument/2006/extended-properties" xmlns:vt="http://schemas.openxmlformats.org/officeDocument/2006/docPropsVTypes">
  <Template>21A5CC00</Template>
  <TotalTime>8675</TotalTime>
  <Words>2281</Words>
  <Application>Microsoft Macintosh PowerPoint</Application>
  <PresentationFormat>Widescreen</PresentationFormat>
  <Paragraphs>440</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Aptos</vt:lpstr>
      <vt:lpstr>Aptos Narrow</vt:lpstr>
      <vt:lpstr>Arial</vt:lpstr>
      <vt:lpstr>Calibri</vt:lpstr>
      <vt:lpstr>Calibri Light</vt:lpstr>
      <vt:lpstr>Courier New</vt:lpstr>
      <vt:lpstr>Wingdings</vt:lpstr>
      <vt:lpstr>1_Office Theme</vt:lpstr>
      <vt:lpstr>1_Office Theme</vt:lpstr>
      <vt:lpstr>SCTR LAB SERVICES BILLING  Application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SCTR LAB SERVICES BILLING  Application Update</dc:title>
  <dc:creator>English, Matthew</dc:creator>
  <cp:lastModifiedBy>Lynne Gibson</cp:lastModifiedBy>
  <cp:revision>47</cp:revision>
  <dcterms:created xsi:type="dcterms:W3CDTF">2024-08-19T15:19:09Z</dcterms:created>
  <dcterms:modified xsi:type="dcterms:W3CDTF">2024-10-28T16:27:17Z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2024-03-04T20:38:40</vt:lpwstr>
  </property>
  <property fmtid="{D5CDD505-2E9C-101B-9397-08002B2CF9AE}" pid="3" name="TemplafyTenantId">
    <vt:lpwstr>pennmedicine</vt:lpwstr>
  </property>
  <property fmtid="{D5CDD505-2E9C-101B-9397-08002B2CF9AE}" pid="4" name="TemplafyTemplateId">
    <vt:lpwstr>638109559162846628</vt:lpwstr>
  </property>
  <property fmtid="{D5CDD505-2E9C-101B-9397-08002B2CF9AE}" pid="5" name="TemplafyUserProfileId">
    <vt:lpwstr>638255608411653245</vt:lpwstr>
  </property>
  <property fmtid="{D5CDD505-2E9C-101B-9397-08002B2CF9AE}" pid="6" name="TemplafyFromBlank">
    <vt:bool>false</vt:bool>
  </property>
  <property fmtid="{D5CDD505-2E9C-101B-9397-08002B2CF9AE}" pid="7" name="ArticulateGUID">
    <vt:lpwstr>A5EB1FBB-6B8B-45FB-BCA5-E5397055C491</vt:lpwstr>
  </property>
  <property fmtid="{D5CDD505-2E9C-101B-9397-08002B2CF9AE}" pid="8" name="ArticulatePath">
    <vt:lpwstr>Presentation3</vt:lpwstr>
  </property>
</Properties>
</file>