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27" r:id="rId2"/>
    <p:sldId id="256" r:id="rId3"/>
    <p:sldId id="276" r:id="rId4"/>
    <p:sldId id="257" r:id="rId5"/>
    <p:sldId id="258" r:id="rId6"/>
    <p:sldId id="259" r:id="rId7"/>
    <p:sldId id="261" r:id="rId8"/>
    <p:sldId id="263" r:id="rId9"/>
    <p:sldId id="264" r:id="rId10"/>
    <p:sldId id="321" r:id="rId11"/>
    <p:sldId id="265" r:id="rId12"/>
    <p:sldId id="330" r:id="rId13"/>
    <p:sldId id="300" r:id="rId14"/>
    <p:sldId id="302" r:id="rId15"/>
    <p:sldId id="314" r:id="rId16"/>
    <p:sldId id="304" r:id="rId17"/>
    <p:sldId id="292" r:id="rId18"/>
    <p:sldId id="293" r:id="rId19"/>
    <p:sldId id="325" r:id="rId20"/>
    <p:sldId id="326" r:id="rId21"/>
    <p:sldId id="266" r:id="rId22"/>
    <p:sldId id="267" r:id="rId23"/>
    <p:sldId id="298" r:id="rId24"/>
    <p:sldId id="296" r:id="rId25"/>
    <p:sldId id="268" r:id="rId26"/>
    <p:sldId id="311" r:id="rId27"/>
    <p:sldId id="306" r:id="rId28"/>
    <p:sldId id="270" r:id="rId29"/>
    <p:sldId id="320" r:id="rId30"/>
    <p:sldId id="322" r:id="rId31"/>
    <p:sldId id="323" r:id="rId32"/>
    <p:sldId id="319" r:id="rId33"/>
    <p:sldId id="273" r:id="rId34"/>
    <p:sldId id="324" r:id="rId35"/>
    <p:sldId id="274" r:id="rId36"/>
    <p:sldId id="329" r:id="rId37"/>
    <p:sldId id="285" r:id="rId38"/>
    <p:sldId id="331"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5" d="100"/>
          <a:sy n="35" d="100"/>
        </p:scale>
        <p:origin x="1358" y="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DF7146C-A8D1-408F-AE96-FC5211CA60CA}" type="datetimeFigureOut">
              <a:rPr lang="en-US" smtClean="0"/>
              <a:t>8/10/2023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2CA9E5-272A-495B-9817-ED3ADCA439C0}" type="slidenum">
              <a:rPr lang="en-US" smtClean="0"/>
              <a:t>‹#›</a:t>
            </a:fld>
            <a:endParaRPr lang="en-US" dirty="0"/>
          </a:p>
        </p:txBody>
      </p:sp>
    </p:spTree>
    <p:extLst>
      <p:ext uri="{BB962C8B-B14F-4D97-AF65-F5344CB8AC3E}">
        <p14:creationId xmlns:p14="http://schemas.microsoft.com/office/powerpoint/2010/main" val="3916084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a:t>
            </a:fld>
            <a:endParaRPr lang="en-US" dirty="0"/>
          </a:p>
        </p:txBody>
      </p:sp>
    </p:spTree>
    <p:extLst>
      <p:ext uri="{BB962C8B-B14F-4D97-AF65-F5344CB8AC3E}">
        <p14:creationId xmlns:p14="http://schemas.microsoft.com/office/powerpoint/2010/main" val="185073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13</a:t>
            </a:fld>
            <a:endParaRPr lang="en-US" dirty="0"/>
          </a:p>
        </p:txBody>
      </p:sp>
    </p:spTree>
    <p:extLst>
      <p:ext uri="{BB962C8B-B14F-4D97-AF65-F5344CB8AC3E}">
        <p14:creationId xmlns:p14="http://schemas.microsoft.com/office/powerpoint/2010/main" val="2439247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14</a:t>
            </a:fld>
            <a:endParaRPr lang="en-US" dirty="0"/>
          </a:p>
        </p:txBody>
      </p:sp>
    </p:spTree>
    <p:extLst>
      <p:ext uri="{BB962C8B-B14F-4D97-AF65-F5344CB8AC3E}">
        <p14:creationId xmlns:p14="http://schemas.microsoft.com/office/powerpoint/2010/main" val="908568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15</a:t>
            </a:fld>
            <a:endParaRPr lang="en-US" dirty="0"/>
          </a:p>
        </p:txBody>
      </p:sp>
    </p:spTree>
    <p:extLst>
      <p:ext uri="{BB962C8B-B14F-4D97-AF65-F5344CB8AC3E}">
        <p14:creationId xmlns:p14="http://schemas.microsoft.com/office/powerpoint/2010/main" val="264760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16</a:t>
            </a:fld>
            <a:endParaRPr lang="en-US" dirty="0"/>
          </a:p>
        </p:txBody>
      </p:sp>
    </p:spTree>
    <p:extLst>
      <p:ext uri="{BB962C8B-B14F-4D97-AF65-F5344CB8AC3E}">
        <p14:creationId xmlns:p14="http://schemas.microsoft.com/office/powerpoint/2010/main" val="3374177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17</a:t>
            </a:fld>
            <a:endParaRPr lang="en-US" dirty="0"/>
          </a:p>
        </p:txBody>
      </p:sp>
    </p:spTree>
    <p:extLst>
      <p:ext uri="{BB962C8B-B14F-4D97-AF65-F5344CB8AC3E}">
        <p14:creationId xmlns:p14="http://schemas.microsoft.com/office/powerpoint/2010/main" val="269225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18</a:t>
            </a:fld>
            <a:endParaRPr lang="en-US" dirty="0"/>
          </a:p>
        </p:txBody>
      </p:sp>
    </p:spTree>
    <p:extLst>
      <p:ext uri="{BB962C8B-B14F-4D97-AF65-F5344CB8AC3E}">
        <p14:creationId xmlns:p14="http://schemas.microsoft.com/office/powerpoint/2010/main" val="3305712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21</a:t>
            </a:fld>
            <a:endParaRPr lang="en-US" dirty="0"/>
          </a:p>
        </p:txBody>
      </p:sp>
    </p:spTree>
    <p:extLst>
      <p:ext uri="{BB962C8B-B14F-4D97-AF65-F5344CB8AC3E}">
        <p14:creationId xmlns:p14="http://schemas.microsoft.com/office/powerpoint/2010/main" val="3373066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22</a:t>
            </a:fld>
            <a:endParaRPr lang="en-US" dirty="0"/>
          </a:p>
        </p:txBody>
      </p:sp>
    </p:spTree>
    <p:extLst>
      <p:ext uri="{BB962C8B-B14F-4D97-AF65-F5344CB8AC3E}">
        <p14:creationId xmlns:p14="http://schemas.microsoft.com/office/powerpoint/2010/main" val="1893562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23</a:t>
            </a:fld>
            <a:endParaRPr lang="en-US" dirty="0"/>
          </a:p>
        </p:txBody>
      </p:sp>
    </p:spTree>
    <p:extLst>
      <p:ext uri="{BB962C8B-B14F-4D97-AF65-F5344CB8AC3E}">
        <p14:creationId xmlns:p14="http://schemas.microsoft.com/office/powerpoint/2010/main" val="4208245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24</a:t>
            </a:fld>
            <a:endParaRPr lang="en-US" dirty="0"/>
          </a:p>
        </p:txBody>
      </p:sp>
    </p:spTree>
    <p:extLst>
      <p:ext uri="{BB962C8B-B14F-4D97-AF65-F5344CB8AC3E}">
        <p14:creationId xmlns:p14="http://schemas.microsoft.com/office/powerpoint/2010/main" val="280073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3</a:t>
            </a:fld>
            <a:endParaRPr lang="en-US" dirty="0"/>
          </a:p>
        </p:txBody>
      </p:sp>
    </p:spTree>
    <p:extLst>
      <p:ext uri="{BB962C8B-B14F-4D97-AF65-F5344CB8AC3E}">
        <p14:creationId xmlns:p14="http://schemas.microsoft.com/office/powerpoint/2010/main" val="326183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a:t>
            </a:r>
            <a:r>
              <a:rPr lang="en-US" baseline="0" dirty="0"/>
              <a:t> this slide be moved up in between Pre vs. Post Slides?</a:t>
            </a:r>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25</a:t>
            </a:fld>
            <a:endParaRPr lang="en-US" dirty="0"/>
          </a:p>
        </p:txBody>
      </p:sp>
    </p:spTree>
    <p:extLst>
      <p:ext uri="{BB962C8B-B14F-4D97-AF65-F5344CB8AC3E}">
        <p14:creationId xmlns:p14="http://schemas.microsoft.com/office/powerpoint/2010/main" val="2846206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26</a:t>
            </a:fld>
            <a:endParaRPr lang="en-US" dirty="0"/>
          </a:p>
        </p:txBody>
      </p:sp>
    </p:spTree>
    <p:extLst>
      <p:ext uri="{BB962C8B-B14F-4D97-AF65-F5344CB8AC3E}">
        <p14:creationId xmlns:p14="http://schemas.microsoft.com/office/powerpoint/2010/main" val="8428922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27</a:t>
            </a:fld>
            <a:endParaRPr lang="en-US" dirty="0"/>
          </a:p>
        </p:txBody>
      </p:sp>
    </p:spTree>
    <p:extLst>
      <p:ext uri="{BB962C8B-B14F-4D97-AF65-F5344CB8AC3E}">
        <p14:creationId xmlns:p14="http://schemas.microsoft.com/office/powerpoint/2010/main" val="2192129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28</a:t>
            </a:fld>
            <a:endParaRPr lang="en-US" dirty="0"/>
          </a:p>
        </p:txBody>
      </p:sp>
    </p:spTree>
    <p:extLst>
      <p:ext uri="{BB962C8B-B14F-4D97-AF65-F5344CB8AC3E}">
        <p14:creationId xmlns:p14="http://schemas.microsoft.com/office/powerpoint/2010/main" val="267614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29</a:t>
            </a:fld>
            <a:endParaRPr lang="en-US" dirty="0"/>
          </a:p>
        </p:txBody>
      </p:sp>
    </p:spTree>
    <p:extLst>
      <p:ext uri="{BB962C8B-B14F-4D97-AF65-F5344CB8AC3E}">
        <p14:creationId xmlns:p14="http://schemas.microsoft.com/office/powerpoint/2010/main" val="2525184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32</a:t>
            </a:fld>
            <a:endParaRPr lang="en-US" dirty="0"/>
          </a:p>
        </p:txBody>
      </p:sp>
    </p:spTree>
    <p:extLst>
      <p:ext uri="{BB962C8B-B14F-4D97-AF65-F5344CB8AC3E}">
        <p14:creationId xmlns:p14="http://schemas.microsoft.com/office/powerpoint/2010/main" val="3743639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33</a:t>
            </a:fld>
            <a:endParaRPr lang="en-US" dirty="0"/>
          </a:p>
        </p:txBody>
      </p:sp>
    </p:spTree>
    <p:extLst>
      <p:ext uri="{BB962C8B-B14F-4D97-AF65-F5344CB8AC3E}">
        <p14:creationId xmlns:p14="http://schemas.microsoft.com/office/powerpoint/2010/main" val="3298168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35</a:t>
            </a:fld>
            <a:endParaRPr lang="en-US" dirty="0"/>
          </a:p>
        </p:txBody>
      </p:sp>
    </p:spTree>
    <p:extLst>
      <p:ext uri="{BB962C8B-B14F-4D97-AF65-F5344CB8AC3E}">
        <p14:creationId xmlns:p14="http://schemas.microsoft.com/office/powerpoint/2010/main" val="2904920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37</a:t>
            </a:fld>
            <a:endParaRPr lang="en-US" dirty="0"/>
          </a:p>
        </p:txBody>
      </p:sp>
    </p:spTree>
    <p:extLst>
      <p:ext uri="{BB962C8B-B14F-4D97-AF65-F5344CB8AC3E}">
        <p14:creationId xmlns:p14="http://schemas.microsoft.com/office/powerpoint/2010/main" val="2247440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4</a:t>
            </a:fld>
            <a:endParaRPr lang="en-US" dirty="0"/>
          </a:p>
        </p:txBody>
      </p:sp>
    </p:spTree>
    <p:extLst>
      <p:ext uri="{BB962C8B-B14F-4D97-AF65-F5344CB8AC3E}">
        <p14:creationId xmlns:p14="http://schemas.microsoft.com/office/powerpoint/2010/main" val="3782850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5</a:t>
            </a:fld>
            <a:endParaRPr lang="en-US" dirty="0"/>
          </a:p>
        </p:txBody>
      </p:sp>
    </p:spTree>
    <p:extLst>
      <p:ext uri="{BB962C8B-B14F-4D97-AF65-F5344CB8AC3E}">
        <p14:creationId xmlns:p14="http://schemas.microsoft.com/office/powerpoint/2010/main" val="180401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6</a:t>
            </a:fld>
            <a:endParaRPr lang="en-US" dirty="0"/>
          </a:p>
        </p:txBody>
      </p:sp>
    </p:spTree>
    <p:extLst>
      <p:ext uri="{BB962C8B-B14F-4D97-AF65-F5344CB8AC3E}">
        <p14:creationId xmlns:p14="http://schemas.microsoft.com/office/powerpoint/2010/main" val="3344440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7</a:t>
            </a:fld>
            <a:endParaRPr lang="en-US" dirty="0"/>
          </a:p>
        </p:txBody>
      </p:sp>
    </p:spTree>
    <p:extLst>
      <p:ext uri="{BB962C8B-B14F-4D97-AF65-F5344CB8AC3E}">
        <p14:creationId xmlns:p14="http://schemas.microsoft.com/office/powerpoint/2010/main" val="970832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8</a:t>
            </a:fld>
            <a:endParaRPr lang="en-US" dirty="0"/>
          </a:p>
        </p:txBody>
      </p:sp>
    </p:spTree>
    <p:extLst>
      <p:ext uri="{BB962C8B-B14F-4D97-AF65-F5344CB8AC3E}">
        <p14:creationId xmlns:p14="http://schemas.microsoft.com/office/powerpoint/2010/main" val="412419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9</a:t>
            </a:fld>
            <a:endParaRPr lang="en-US" dirty="0"/>
          </a:p>
        </p:txBody>
      </p:sp>
    </p:spTree>
    <p:extLst>
      <p:ext uri="{BB962C8B-B14F-4D97-AF65-F5344CB8AC3E}">
        <p14:creationId xmlns:p14="http://schemas.microsoft.com/office/powerpoint/2010/main" val="89258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2CA9E5-272A-495B-9817-ED3ADCA439C0}" type="slidenum">
              <a:rPr lang="en-US" smtClean="0"/>
              <a:t>11</a:t>
            </a:fld>
            <a:endParaRPr lang="en-US" dirty="0"/>
          </a:p>
        </p:txBody>
      </p:sp>
    </p:spTree>
    <p:extLst>
      <p:ext uri="{BB962C8B-B14F-4D97-AF65-F5344CB8AC3E}">
        <p14:creationId xmlns:p14="http://schemas.microsoft.com/office/powerpoint/2010/main" val="4170839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541CF36-3F5A-4DC8-8291-D7CF3657881A}" type="datetime1">
              <a:rPr lang="en-US" smtClean="0"/>
              <a:t>8/10/2023</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8DC7F45-266F-4AF1-AE6C-001CF3BF707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DAA1F6-6B8B-444C-BFC3-C71124338094}" type="datetime1">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C7F45-266F-4AF1-AE6C-001CF3BF707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241CC3-4793-420E-BC91-C1979793AE0B}" type="datetime1">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C7F45-266F-4AF1-AE6C-001CF3BF707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E06374-347F-4006-8609-EB84568B2435}" type="datetime1">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C7F45-266F-4AF1-AE6C-001CF3BF707B}"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5CB349B-CE06-4A68-A96B-9639BB842512}" type="datetime1">
              <a:rPr lang="en-US" smtClean="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DC7F45-266F-4AF1-AE6C-001CF3BF707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EB6CFC9-BCDD-45D3-8BFD-9788A33DA060}" type="datetime1">
              <a:rPr lang="en-US" smtClean="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DC7F45-266F-4AF1-AE6C-001CF3BF707B}"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18FAEB2-82DE-4C45-832F-418AC456C15A}" type="datetime1">
              <a:rPr lang="en-US" smtClean="0"/>
              <a:t>8/10/2023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8DC7F45-266F-4AF1-AE6C-001CF3BF707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15122A-9619-4044-A59F-C6AA48E91C7B}" type="datetime1">
              <a:rPr lang="en-US" smtClean="0"/>
              <a:t>8/10/2023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8DC7F45-266F-4AF1-AE6C-001CF3BF707B}"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65DB9-BB1E-43F2-8EB2-273AE2480772}" type="datetime1">
              <a:rPr lang="en-US" smtClean="0"/>
              <a:t>8/10/2023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DC7F45-266F-4AF1-AE6C-001CF3BF707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044C866B-F804-4D21-8762-90A9777BFFB0}" type="datetime1">
              <a:rPr lang="en-US" smtClean="0"/>
              <a:t>8/10/2023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DC7F45-266F-4AF1-AE6C-001CF3BF707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4CC16C32-A6DD-4E9B-90E3-604F0897871D}" type="datetime1">
              <a:rPr lang="en-US" smtClean="0"/>
              <a:t>8/10/2023</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8DC7F45-266F-4AF1-AE6C-001CF3BF707B}"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3222E5A-AA35-45F2-8A5B-D18F1FD25A82}" type="datetime1">
              <a:rPr lang="en-US" smtClean="0"/>
              <a:t>8/10/2023</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8DC7F45-266F-4AF1-AE6C-001CF3BF707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upenn.edu/researchservices/SPatPenn/"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www.upenn.edu/researchservic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https://www.med.upenn.edu/ors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tel:%201-215-746-8913" TargetMode="External"/><Relationship Id="rId2" Type="http://schemas.openxmlformats.org/officeDocument/2006/relationships/hyperlink" Target="mailto:ctcu-ocr@mail.med.upenn.edu" TargetMode="External"/><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pivot.cos.com/" TargetMode="External"/><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nsf.gov/" TargetMode="External"/><Relationship Id="rId5" Type="http://schemas.openxmlformats.org/officeDocument/2006/relationships/hyperlink" Target="http://foundationcenter.org/" TargetMode="External"/><Relationship Id="rId4" Type="http://schemas.openxmlformats.org/officeDocument/2006/relationships/hyperlink" Target="http://www.grants.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www.upenn.edu/regulatoryaffairs/" TargetMode="External"/><Relationship Id="rId7" Type="http://schemas.openxmlformats.org/officeDocument/2006/relationships/hyperlink" Target="http://www.upenn.edu/researchservices/training.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upenn.edu/research/compliance_training/responsible_conduct_of_research/" TargetMode="External"/><Relationship Id="rId5" Type="http://schemas.openxmlformats.org/officeDocument/2006/relationships/hyperlink" Target="http://www.ehrs.upenn.edu/resources/training/" TargetMode="External"/><Relationship Id="rId4" Type="http://schemas.openxmlformats.org/officeDocument/2006/relationships/hyperlink" Target="https://www.ular.upenn.edu/" TargetMode="External"/><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hyperlink" Target="mailto:pennaors@lists.upenn.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cfr.gov/cgi-bin/text-idx?SID=eb634744f56bd7b2c551c8637509162b&amp;node=pt2.1.200&amp;rgn=div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upenn.edu/researchservices/" TargetMode="External"/><Relationship Id="rId2" Type="http://schemas.openxmlformats.org/officeDocument/2006/relationships/hyperlink" Target="https://www.med.upenn.edu/ors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ecfr.gov/cgi-bin/text-idx?tpl=/ecfrbrowse/Title02/2cfr200_main_02.tp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dirty="0"/>
              <a:t>This slide presentation is not intended to capture everything needed for understanding sponsored programs and grants management.</a:t>
            </a:r>
          </a:p>
          <a:p>
            <a:pPr marL="109728" indent="0">
              <a:buNone/>
            </a:pPr>
            <a:endParaRPr lang="en-US" dirty="0"/>
          </a:p>
          <a:p>
            <a:pPr marL="109728" indent="0">
              <a:buNone/>
            </a:pPr>
            <a:r>
              <a:rPr lang="en-US" dirty="0"/>
              <a:t>For more in depth knowledge, enroll in the </a:t>
            </a:r>
            <a:r>
              <a:rPr lang="en-US" dirty="0">
                <a:hlinkClick r:id="rId2"/>
              </a:rPr>
              <a:t>Sponsored Projects at Penn </a:t>
            </a:r>
            <a:r>
              <a:rPr lang="en-US" dirty="0"/>
              <a:t> Courses. Please note there will be prerequisites required in Knowledge Link prior to taking the classes below:</a:t>
            </a:r>
          </a:p>
          <a:p>
            <a:pPr marL="109728" indent="0">
              <a:buNone/>
            </a:pPr>
            <a:endParaRPr lang="en-US" dirty="0"/>
          </a:p>
          <a:p>
            <a:r>
              <a:rPr lang="en-US" dirty="0"/>
              <a:t> Introduction to Sponsored Project Administration</a:t>
            </a:r>
          </a:p>
          <a:p>
            <a:r>
              <a:rPr lang="en-US" dirty="0"/>
              <a:t> Proposal Preparation &amp; Processing</a:t>
            </a:r>
          </a:p>
          <a:p>
            <a:r>
              <a:rPr lang="en-US" dirty="0"/>
              <a:t> Award Acceptance and Account Set-up</a:t>
            </a:r>
          </a:p>
          <a:p>
            <a:r>
              <a:rPr lang="en-US" dirty="0"/>
              <a:t> Post Award Management</a:t>
            </a:r>
          </a:p>
          <a:p>
            <a:r>
              <a:rPr lang="en-US" dirty="0"/>
              <a:t> Closeout and Audits of Sponsored Project Funds</a:t>
            </a:r>
          </a:p>
          <a:p>
            <a:pPr marL="109728" indent="0">
              <a:buNone/>
            </a:pPr>
            <a:endParaRPr lang="en-US" dirty="0"/>
          </a:p>
          <a:p>
            <a:pPr marL="109728" indent="0">
              <a:buNone/>
            </a:pPr>
            <a:endParaRPr lang="en-US" dirty="0"/>
          </a:p>
        </p:txBody>
      </p:sp>
      <p:sp>
        <p:nvSpPr>
          <p:cNvPr id="3" name="Title 2"/>
          <p:cNvSpPr>
            <a:spLocks noGrp="1"/>
          </p:cNvSpPr>
          <p:nvPr>
            <p:ph type="title"/>
          </p:nvPr>
        </p:nvSpPr>
        <p:spPr/>
        <p:txBody>
          <a:bodyPr/>
          <a:lstStyle/>
          <a:p>
            <a:pPr algn="ctr"/>
            <a:r>
              <a:rPr lang="en-US" dirty="0"/>
              <a:t>  Please Note!</a:t>
            </a:r>
          </a:p>
        </p:txBody>
      </p:sp>
      <p:sp>
        <p:nvSpPr>
          <p:cNvPr id="4" name="Slide Number Placeholder 3"/>
          <p:cNvSpPr>
            <a:spLocks noGrp="1"/>
          </p:cNvSpPr>
          <p:nvPr>
            <p:ph type="sldNum" sz="quarter" idx="12"/>
          </p:nvPr>
        </p:nvSpPr>
        <p:spPr/>
        <p:txBody>
          <a:bodyPr/>
          <a:lstStyle/>
          <a:p>
            <a:fld id="{38DC7F45-266F-4AF1-AE6C-001CF3BF707B}" type="slidenum">
              <a:rPr lang="en-US" smtClean="0"/>
              <a:t>1</a:t>
            </a:fld>
            <a:endParaRPr lang="en-US" dirty="0"/>
          </a:p>
        </p:txBody>
      </p:sp>
    </p:spTree>
    <p:extLst>
      <p:ext uri="{BB962C8B-B14F-4D97-AF65-F5344CB8AC3E}">
        <p14:creationId xmlns:p14="http://schemas.microsoft.com/office/powerpoint/2010/main" val="427980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93192" lvl="1" indent="0">
              <a:buNone/>
            </a:pPr>
            <a:r>
              <a:rPr lang="en-US" dirty="0"/>
              <a:t>Direct Costs:</a:t>
            </a:r>
          </a:p>
          <a:p>
            <a:pPr lvl="1">
              <a:buFont typeface="Lucida Sans Unicode" panose="020B0602030504020204" pitchFamily="34" charset="0"/>
              <a:buChar char="‣"/>
            </a:pPr>
            <a:r>
              <a:rPr lang="en-US" dirty="0"/>
              <a:t>Compensation- Salaries/Effort paid to project personnel</a:t>
            </a:r>
          </a:p>
          <a:p>
            <a:pPr lvl="1">
              <a:buFont typeface="Lucida Sans Unicode" panose="020B0602030504020204" pitchFamily="34" charset="0"/>
              <a:buChar char="‣"/>
            </a:pPr>
            <a:r>
              <a:rPr lang="en-US" dirty="0"/>
              <a:t>Fringe Benefits</a:t>
            </a:r>
          </a:p>
          <a:p>
            <a:pPr lvl="1">
              <a:buFont typeface="Lucida Sans Unicode" panose="020B0602030504020204" pitchFamily="34" charset="0"/>
              <a:buChar char="‣"/>
            </a:pPr>
            <a:r>
              <a:rPr lang="en-US" dirty="0"/>
              <a:t>Supplies- Materials required to implement the program</a:t>
            </a:r>
            <a:endParaRPr lang="en-US" dirty="0">
              <a:solidFill>
                <a:schemeClr val="bg2">
                  <a:lumMod val="50000"/>
                </a:schemeClr>
              </a:solidFill>
            </a:endParaRPr>
          </a:p>
          <a:p>
            <a:pPr lvl="1">
              <a:buFont typeface="Lucida Sans Unicode" panose="020B0602030504020204" pitchFamily="34" charset="0"/>
              <a:buChar char="‣"/>
            </a:pPr>
            <a:r>
              <a:rPr lang="en-US" dirty="0"/>
              <a:t>Animal Costs</a:t>
            </a:r>
          </a:p>
          <a:p>
            <a:pPr lvl="1">
              <a:buFont typeface="Lucida Sans Unicode" panose="020B0602030504020204" pitchFamily="34" charset="0"/>
              <a:buChar char="‣"/>
            </a:pPr>
            <a:r>
              <a:rPr lang="en-US" dirty="0"/>
              <a:t>Human Subjects Costs</a:t>
            </a:r>
          </a:p>
          <a:p>
            <a:pPr lvl="1">
              <a:buFont typeface="Lucida Sans Unicode" panose="020B0602030504020204" pitchFamily="34" charset="0"/>
              <a:buChar char="‣"/>
            </a:pPr>
            <a:r>
              <a:rPr lang="en-US" dirty="0"/>
              <a:t>Travel</a:t>
            </a:r>
          </a:p>
          <a:p>
            <a:pPr lvl="1">
              <a:buFont typeface="Lucida Sans Unicode" panose="020B0602030504020204" pitchFamily="34" charset="0"/>
              <a:buChar char="‣"/>
            </a:pPr>
            <a:r>
              <a:rPr lang="en-US" dirty="0"/>
              <a:t>Tuition</a:t>
            </a:r>
          </a:p>
          <a:p>
            <a:pPr lvl="1">
              <a:buFont typeface="Lucida Sans Unicode" panose="020B0602030504020204" pitchFamily="34" charset="0"/>
              <a:buChar char="‣"/>
            </a:pPr>
            <a:r>
              <a:rPr lang="en-US" dirty="0"/>
              <a:t>Equipment- Equipment equal to or greater than $5,000 is excluded from the F&amp;A base</a:t>
            </a:r>
          </a:p>
          <a:p>
            <a:pPr lvl="1">
              <a:buFont typeface="Lucida Sans Unicode" panose="020B0602030504020204" pitchFamily="34" charset="0"/>
              <a:buChar char="‣"/>
            </a:pPr>
            <a:r>
              <a:rPr lang="en-US" dirty="0"/>
              <a:t>Other- Miscellaneous costs</a:t>
            </a:r>
          </a:p>
          <a:p>
            <a:pPr lvl="1">
              <a:buFont typeface="Lucida Sans Unicode" panose="020B0602030504020204" pitchFamily="34" charset="0"/>
              <a:buChar char="‣"/>
            </a:pPr>
            <a:r>
              <a:rPr lang="en-US" dirty="0"/>
              <a:t>Consortium- (Sub-Awards are exempt from the F &amp; A charges after the first $25,000 of direct costs.)</a:t>
            </a:r>
          </a:p>
          <a:p>
            <a:pPr lvl="1">
              <a:buFont typeface="Lucida Sans Unicode" panose="020B0602030504020204" pitchFamily="34" charset="0"/>
              <a:buChar char="‣"/>
            </a:pPr>
            <a:endParaRPr lang="en-US" dirty="0"/>
          </a:p>
          <a:p>
            <a:pPr lvl="1">
              <a:buFont typeface="Courier New" panose="02070309020205020404" pitchFamily="49" charset="0"/>
              <a:buChar char="o"/>
            </a:pPr>
            <a:endParaRPr lang="en-US" dirty="0"/>
          </a:p>
          <a:p>
            <a:endParaRPr lang="en-US" dirty="0"/>
          </a:p>
        </p:txBody>
      </p:sp>
      <p:sp>
        <p:nvSpPr>
          <p:cNvPr id="3" name="Title 2"/>
          <p:cNvSpPr>
            <a:spLocks noGrp="1"/>
          </p:cNvSpPr>
          <p:nvPr>
            <p:ph type="title"/>
          </p:nvPr>
        </p:nvSpPr>
        <p:spPr/>
        <p:txBody>
          <a:bodyPr/>
          <a:lstStyle/>
          <a:p>
            <a:r>
              <a:rPr lang="en-US" dirty="0"/>
              <a:t>Components of a Budget</a:t>
            </a:r>
          </a:p>
        </p:txBody>
      </p:sp>
      <p:sp>
        <p:nvSpPr>
          <p:cNvPr id="4" name="Slide Number Placeholder 3"/>
          <p:cNvSpPr>
            <a:spLocks noGrp="1"/>
          </p:cNvSpPr>
          <p:nvPr>
            <p:ph type="sldNum" sz="quarter" idx="12"/>
          </p:nvPr>
        </p:nvSpPr>
        <p:spPr/>
        <p:txBody>
          <a:bodyPr/>
          <a:lstStyle/>
          <a:p>
            <a:fld id="{38DC7F45-266F-4AF1-AE6C-001CF3BF707B}" type="slidenum">
              <a:rPr lang="en-US" smtClean="0"/>
              <a:t>10</a:t>
            </a:fld>
            <a:endParaRPr lang="en-US" dirty="0"/>
          </a:p>
        </p:txBody>
      </p:sp>
    </p:spTree>
    <p:extLst>
      <p:ext uri="{BB962C8B-B14F-4D97-AF65-F5344CB8AC3E}">
        <p14:creationId xmlns:p14="http://schemas.microsoft.com/office/powerpoint/2010/main" val="54913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r>
              <a:rPr lang="en-US" dirty="0">
                <a:cs typeface="Times New Roman" panose="02020603050405020304" pitchFamily="18" charset="0"/>
              </a:rPr>
              <a:t>Indirects (also known as Facilities &amp; Administrative Costs(F &amp; A)) - costs that are incurred for common or joint objectives and therefore cannot be identified readily and specifically with a particular sponsored project.  </a:t>
            </a:r>
          </a:p>
          <a:p>
            <a:pPr marL="457200" indent="-457200"/>
            <a:endParaRPr lang="en-US" dirty="0">
              <a:cs typeface="Times New Roman" panose="02020603050405020304" pitchFamily="18" charset="0"/>
            </a:endParaRPr>
          </a:p>
          <a:p>
            <a:pPr marL="457200" indent="-457200"/>
            <a:r>
              <a:rPr lang="en-US" dirty="0">
                <a:cs typeface="Times New Roman" panose="02020603050405020304" pitchFamily="18" charset="0"/>
              </a:rPr>
              <a:t>These costs are often referred to as the “cost of doing  business”, “business overhead”, or Facilities and Administrative Costs (F&amp;A).</a:t>
            </a:r>
          </a:p>
          <a:p>
            <a:pPr marL="457200" indent="-457200"/>
            <a:endParaRPr lang="en-US" dirty="0">
              <a:effectLst/>
              <a:cs typeface="Times New Roman" panose="02020603050405020304" pitchFamily="18" charset="0"/>
            </a:endParaRPr>
          </a:p>
          <a:p>
            <a:endParaRPr lang="en-US" dirty="0">
              <a:cs typeface="Times New Roman" panose="02020603050405020304" pitchFamily="18" charset="0"/>
            </a:endParaRPr>
          </a:p>
        </p:txBody>
      </p:sp>
      <p:sp>
        <p:nvSpPr>
          <p:cNvPr id="2" name="Title 1"/>
          <p:cNvSpPr>
            <a:spLocks noGrp="1"/>
          </p:cNvSpPr>
          <p:nvPr>
            <p:ph type="title"/>
          </p:nvPr>
        </p:nvSpPr>
        <p:spPr/>
        <p:txBody>
          <a:bodyPr>
            <a:normAutofit/>
          </a:bodyPr>
          <a:lstStyle/>
          <a:p>
            <a:r>
              <a:rPr lang="en-US" sz="2800" dirty="0">
                <a:cs typeface="Times New Roman" panose="02020603050405020304" pitchFamily="18" charset="0"/>
              </a:rPr>
              <a:t>What is a Budget? (Directs vs.Indirects) (Cont.)</a:t>
            </a:r>
          </a:p>
        </p:txBody>
      </p:sp>
      <p:sp>
        <p:nvSpPr>
          <p:cNvPr id="4" name="Slide Number Placeholder 3"/>
          <p:cNvSpPr>
            <a:spLocks noGrp="1"/>
          </p:cNvSpPr>
          <p:nvPr>
            <p:ph type="sldNum" sz="quarter" idx="12"/>
          </p:nvPr>
        </p:nvSpPr>
        <p:spPr/>
        <p:txBody>
          <a:bodyPr/>
          <a:lstStyle/>
          <a:p>
            <a:fld id="{38DC7F45-266F-4AF1-AE6C-001CF3BF707B}" type="slidenum">
              <a:rPr lang="en-US" smtClean="0"/>
              <a:t>11</a:t>
            </a:fld>
            <a:endParaRPr lang="en-US" dirty="0"/>
          </a:p>
        </p:txBody>
      </p:sp>
    </p:spTree>
    <p:extLst>
      <p:ext uri="{BB962C8B-B14F-4D97-AF65-F5344CB8AC3E}">
        <p14:creationId xmlns:p14="http://schemas.microsoft.com/office/powerpoint/2010/main" val="576181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Indirect Costs:</a:t>
            </a:r>
          </a:p>
          <a:p>
            <a:pPr marL="109728" indent="0">
              <a:buNone/>
            </a:pPr>
            <a:endParaRPr lang="en-US" dirty="0"/>
          </a:p>
          <a:p>
            <a:r>
              <a:rPr lang="en-US" dirty="0"/>
              <a:t>Facilities and Administrative Costs- They include the costs of many services the college  provides  such as:</a:t>
            </a:r>
          </a:p>
          <a:p>
            <a:r>
              <a:rPr lang="en-US" dirty="0"/>
              <a:t>Procurement </a:t>
            </a:r>
          </a:p>
          <a:p>
            <a:r>
              <a:rPr lang="en-US" dirty="0"/>
              <a:t>Administrative </a:t>
            </a:r>
          </a:p>
          <a:p>
            <a:r>
              <a:rPr lang="en-US" dirty="0"/>
              <a:t>Library </a:t>
            </a:r>
          </a:p>
          <a:p>
            <a:r>
              <a:rPr lang="en-US" dirty="0"/>
              <a:t>Office of Research Services (ORS) </a:t>
            </a:r>
          </a:p>
          <a:p>
            <a:r>
              <a:rPr lang="en-US" dirty="0"/>
              <a:t>Office of Research Support Services (ORSS)</a:t>
            </a:r>
          </a:p>
          <a:p>
            <a:r>
              <a:rPr lang="en-US" dirty="0"/>
              <a:t>Technology Transfer Office (TTO) </a:t>
            </a:r>
          </a:p>
          <a:p>
            <a:r>
              <a:rPr lang="en-US" dirty="0"/>
              <a:t>Custodial</a:t>
            </a:r>
          </a:p>
          <a:p>
            <a:r>
              <a:rPr lang="en-US" dirty="0"/>
              <a:t>Accounting/Finance </a:t>
            </a:r>
          </a:p>
          <a:p>
            <a:r>
              <a:rPr lang="en-US" dirty="0"/>
              <a:t>Building Maintenance &amp; Depreciation</a:t>
            </a:r>
          </a:p>
          <a:p>
            <a:r>
              <a:rPr lang="en-US" dirty="0"/>
              <a:t>Utilities</a:t>
            </a:r>
          </a:p>
        </p:txBody>
      </p:sp>
      <p:sp>
        <p:nvSpPr>
          <p:cNvPr id="3" name="Title 2"/>
          <p:cNvSpPr>
            <a:spLocks noGrp="1"/>
          </p:cNvSpPr>
          <p:nvPr>
            <p:ph type="title"/>
          </p:nvPr>
        </p:nvSpPr>
        <p:spPr/>
        <p:txBody>
          <a:bodyPr>
            <a:normAutofit fontScale="90000"/>
          </a:bodyPr>
          <a:lstStyle/>
          <a:p>
            <a:r>
              <a:rPr lang="en-US" dirty="0"/>
              <a:t>Components of a Budget (Cont.)</a:t>
            </a:r>
          </a:p>
        </p:txBody>
      </p:sp>
      <p:sp>
        <p:nvSpPr>
          <p:cNvPr id="4" name="Slide Number Placeholder 3"/>
          <p:cNvSpPr>
            <a:spLocks noGrp="1"/>
          </p:cNvSpPr>
          <p:nvPr>
            <p:ph type="sldNum" sz="quarter" idx="12"/>
          </p:nvPr>
        </p:nvSpPr>
        <p:spPr/>
        <p:txBody>
          <a:bodyPr/>
          <a:lstStyle/>
          <a:p>
            <a:fld id="{38DC7F45-266F-4AF1-AE6C-001CF3BF707B}" type="slidenum">
              <a:rPr lang="en-US" smtClean="0"/>
              <a:t>12</a:t>
            </a:fld>
            <a:endParaRPr lang="en-US" dirty="0"/>
          </a:p>
        </p:txBody>
      </p:sp>
    </p:spTree>
    <p:extLst>
      <p:ext uri="{BB962C8B-B14F-4D97-AF65-F5344CB8AC3E}">
        <p14:creationId xmlns:p14="http://schemas.microsoft.com/office/powerpoint/2010/main" val="999815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2400" dirty="0"/>
              <a:t>Effort is the amount of time spent on any activity as a percentage of Total Institutional Activities for which an Individual is compensated by the University of Pennsylvania. </a:t>
            </a:r>
          </a:p>
          <a:p>
            <a:r>
              <a:rPr lang="en-US" sz="2400" dirty="0"/>
              <a:t>Effort includes:  Sponsored Programs (e.g. grants and contracts), Non-Sponsored Research, Teaching, Clinical, Administrative Duties, and Other Institutional Activities.</a:t>
            </a:r>
          </a:p>
          <a:p>
            <a:r>
              <a:rPr lang="en-US" sz="2400" dirty="0"/>
              <a:t>Whenever any portion of a person's salary is charged to a federal grant, the government requires the employee to certify that the portion of salary charged to the grant corresponds accurately to the portion of institutional effort devoted to work on that grant. </a:t>
            </a:r>
          </a:p>
        </p:txBody>
      </p:sp>
      <p:sp>
        <p:nvSpPr>
          <p:cNvPr id="2" name="Title 1"/>
          <p:cNvSpPr>
            <a:spLocks noGrp="1"/>
          </p:cNvSpPr>
          <p:nvPr>
            <p:ph type="title"/>
          </p:nvPr>
        </p:nvSpPr>
        <p:spPr/>
        <p:txBody>
          <a:bodyPr/>
          <a:lstStyle/>
          <a:p>
            <a:r>
              <a:rPr lang="en-US" dirty="0"/>
              <a:t>What is Effort?</a:t>
            </a:r>
          </a:p>
        </p:txBody>
      </p:sp>
      <p:pic>
        <p:nvPicPr>
          <p:cNvPr id="2054" name="Picture 6" descr="Image result for scientist in la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5562600"/>
            <a:ext cx="1599684" cy="106685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tipeters\AppData\Local\Microsoft\Windows\Temporary Internet Files\Content.IE5\GQNRHRV3\effor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197" y="304800"/>
            <a:ext cx="1026795" cy="117348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13</a:t>
            </a:fld>
            <a:endParaRPr lang="en-US" dirty="0"/>
          </a:p>
        </p:txBody>
      </p:sp>
    </p:spTree>
    <p:extLst>
      <p:ext uri="{BB962C8B-B14F-4D97-AF65-F5344CB8AC3E}">
        <p14:creationId xmlns:p14="http://schemas.microsoft.com/office/powerpoint/2010/main" val="138001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600" dirty="0"/>
              <a:t>Effort is broken down in to person months. Person Months is the metric for expressing the effort (amount of time) PI(s), faculty and other personnel devote to a specific project.</a:t>
            </a:r>
          </a:p>
          <a:p>
            <a:r>
              <a:rPr lang="en-US" sz="1600" dirty="0"/>
              <a:t>To calculate person months, multiply the percentage of your effort associated with the project times the number of months of your appointment. For example: </a:t>
            </a:r>
          </a:p>
          <a:p>
            <a:pPr>
              <a:buFont typeface="Courier New" panose="02070309020205020404" pitchFamily="49" charset="0"/>
              <a:buChar char="o"/>
            </a:pPr>
            <a:r>
              <a:rPr lang="en-US" sz="1600" dirty="0"/>
              <a:t>25% of a 9 month academic year appointment equals 2.25 (AY) person months (9 x 0.25= 2.25) </a:t>
            </a:r>
            <a:br>
              <a:rPr lang="en-US" sz="1600" dirty="0"/>
            </a:br>
            <a:endParaRPr lang="en-US" sz="1600" dirty="0"/>
          </a:p>
          <a:p>
            <a:pPr>
              <a:buFont typeface="Courier New" panose="02070309020205020404" pitchFamily="49" charset="0"/>
              <a:buChar char="o"/>
            </a:pPr>
            <a:r>
              <a:rPr lang="en-US" sz="1600" dirty="0"/>
              <a:t>10% of a 12 month calendar appointment equals 1.2 (CY) person months (12 x 0.10 = 1.2) </a:t>
            </a:r>
            <a:br>
              <a:rPr lang="en-US" sz="1600" dirty="0"/>
            </a:br>
            <a:endParaRPr lang="en-US" sz="1600" dirty="0"/>
          </a:p>
          <a:p>
            <a:pPr>
              <a:buFont typeface="Courier New" panose="02070309020205020404" pitchFamily="49" charset="0"/>
              <a:buChar char="o"/>
            </a:pPr>
            <a:r>
              <a:rPr lang="en-US" sz="1600" dirty="0"/>
              <a:t>35% of a 3 month summer term appointment equals 1.05 (SM) person months (3 x 0.35= 1.05)</a:t>
            </a:r>
          </a:p>
          <a:p>
            <a:pPr>
              <a:buFont typeface="Courier New" panose="02070309020205020404" pitchFamily="49" charset="0"/>
              <a:buChar char="o"/>
            </a:pPr>
            <a:endParaRPr lang="en-US" sz="1600" dirty="0"/>
          </a:p>
          <a:p>
            <a:pPr>
              <a:buFont typeface="Courier New" panose="02070309020205020404" pitchFamily="49" charset="0"/>
              <a:buChar char="o"/>
            </a:pPr>
            <a:r>
              <a:rPr lang="en-US" sz="1600" dirty="0"/>
              <a:t> 10% of a 0.5 FTE 12 month appointment equals 0.6 (CY) person months </a:t>
            </a:r>
          </a:p>
          <a:p>
            <a:pPr marL="0" indent="0">
              <a:buNone/>
            </a:pPr>
            <a:r>
              <a:rPr lang="en-US" sz="1600" dirty="0"/>
              <a:t>      (12 x .5 x .1 = 0.6)                                                     </a:t>
            </a:r>
            <a:br>
              <a:rPr lang="en-US" sz="1600" dirty="0"/>
            </a:br>
            <a:endParaRPr lang="en-US" sz="1600" dirty="0"/>
          </a:p>
        </p:txBody>
      </p:sp>
      <p:sp>
        <p:nvSpPr>
          <p:cNvPr id="2" name="Title 1"/>
          <p:cNvSpPr>
            <a:spLocks noGrp="1"/>
          </p:cNvSpPr>
          <p:nvPr>
            <p:ph type="title"/>
          </p:nvPr>
        </p:nvSpPr>
        <p:spPr/>
        <p:txBody>
          <a:bodyPr/>
          <a:lstStyle/>
          <a:p>
            <a:r>
              <a:rPr lang="en-US" dirty="0"/>
              <a:t>How is Effort calculated?</a:t>
            </a:r>
          </a:p>
        </p:txBody>
      </p:sp>
      <p:pic>
        <p:nvPicPr>
          <p:cNvPr id="4098" name="Picture 2" descr="C:\Users\tipeters\AppData\Local\Microsoft\Windows\Temporary Internet Files\Content.IE5\GQNRHRV3\struggle-1271657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76200"/>
            <a:ext cx="1645920" cy="14962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tipeters\AppData\Local\Microsoft\Windows\Temporary Internet Files\Content.IE5\UZO4ZU7Y\bs00813_[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5008" y="5983438"/>
            <a:ext cx="1203960" cy="8493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14</a:t>
            </a:fld>
            <a:endParaRPr lang="en-US" dirty="0"/>
          </a:p>
        </p:txBody>
      </p:sp>
    </p:spTree>
    <p:extLst>
      <p:ext uri="{BB962C8B-B14F-4D97-AF65-F5344CB8AC3E}">
        <p14:creationId xmlns:p14="http://schemas.microsoft.com/office/powerpoint/2010/main" val="2839149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Effort reporting is a method of documenting the correct distribution of activity or "effort" of faculty and staff. The Uniform Guidance requires that Penn's payroll distribution system:</a:t>
            </a:r>
          </a:p>
          <a:p>
            <a:pPr>
              <a:buFont typeface="Courier New" panose="02070309020205020404" pitchFamily="49" charset="0"/>
              <a:buChar char="o"/>
            </a:pPr>
            <a:r>
              <a:rPr lang="en-US" dirty="0"/>
              <a:t>Reasonably reflects the activity effort for which an employee is compensated</a:t>
            </a:r>
          </a:p>
          <a:p>
            <a:pPr>
              <a:buFont typeface="Courier New" panose="02070309020205020404" pitchFamily="49" charset="0"/>
              <a:buChar char="o"/>
            </a:pPr>
            <a:r>
              <a:rPr lang="en-US" dirty="0"/>
              <a:t>Use a method that recognizes the principle of after-the-fact confirmation so salary costs distributed represent actual costs, hence effort reporting. </a:t>
            </a:r>
          </a:p>
          <a:p>
            <a:endParaRPr lang="en-US" dirty="0"/>
          </a:p>
        </p:txBody>
      </p:sp>
      <p:sp>
        <p:nvSpPr>
          <p:cNvPr id="2" name="Title 1"/>
          <p:cNvSpPr>
            <a:spLocks noGrp="1"/>
          </p:cNvSpPr>
          <p:nvPr>
            <p:ph type="title"/>
          </p:nvPr>
        </p:nvSpPr>
        <p:spPr/>
        <p:txBody>
          <a:bodyPr/>
          <a:lstStyle/>
          <a:p>
            <a:r>
              <a:rPr lang="en-US" dirty="0"/>
              <a:t>What is Effort Reporting?</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5334000"/>
            <a:ext cx="1814513" cy="1312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descr="C:\Users\tipeters\AppData\Local\Microsoft\Windows\Temporary Internet Files\Content.IE5\C4VC7QGS\Analisis-balance-de-situacion-concepto-importanci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81000"/>
            <a:ext cx="15113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15</a:t>
            </a:fld>
            <a:endParaRPr lang="en-US" dirty="0"/>
          </a:p>
        </p:txBody>
      </p:sp>
    </p:spTree>
    <p:extLst>
      <p:ext uri="{BB962C8B-B14F-4D97-AF65-F5344CB8AC3E}">
        <p14:creationId xmlns:p14="http://schemas.microsoft.com/office/powerpoint/2010/main" val="395852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5286"/>
            <a:ext cx="8229600" cy="4525963"/>
          </a:xfrm>
        </p:spPr>
        <p:txBody>
          <a:bodyPr>
            <a:normAutofit fontScale="55000" lnSpcReduction="20000"/>
          </a:bodyPr>
          <a:lstStyle/>
          <a:p>
            <a:r>
              <a:rPr lang="en-US" dirty="0"/>
              <a:t>Cost Sharing or matching means the specific portion of the project or program costs that is not funded by the sponsor.</a:t>
            </a:r>
          </a:p>
          <a:p>
            <a:r>
              <a:rPr lang="en-US" dirty="0"/>
              <a:t>Cost sharing is any project cost that is not reimbursed by the sponsor to support the scope of work defined by the federal or non-federal sponsored award.  There are two types of Cost Share, Mandatory Committed &amp; Voluntarily Committed.</a:t>
            </a:r>
          </a:p>
          <a:p>
            <a:r>
              <a:rPr lang="en-US" dirty="0"/>
              <a:t>Mandatory Committed Cost Share is required by a sponsor as a condition of the award whereas, Voluntarily Committed Cost Share is specifically pledged on a voluntary basis.</a:t>
            </a:r>
          </a:p>
          <a:p>
            <a:r>
              <a:rPr lang="en-US" dirty="0"/>
              <a:t>Voluntary Uncommitted: Any cost associated with a project and not funded by the sponsor, which has not been identified in the proposal, or in any other communication to the sponsor as a commitment of the University. This includes effort of faculty and/or others that are over and above, that which is committed and budgeted for in a sponsored agreement.</a:t>
            </a:r>
          </a:p>
          <a:p>
            <a:r>
              <a:rPr lang="en-US" dirty="0"/>
              <a:t>Some agencies make a distinction between “Cost Sharing, “In-kind” and “Matching.”</a:t>
            </a:r>
          </a:p>
          <a:p>
            <a:r>
              <a:rPr lang="en-US" dirty="0"/>
              <a:t>Importantly, all federally funded research programs must have some level of committed faculty effort. </a:t>
            </a:r>
          </a:p>
          <a:p>
            <a:pPr marL="109728" indent="0">
              <a:buNone/>
            </a:pPr>
            <a:endParaRPr lang="en-US" dirty="0"/>
          </a:p>
          <a:p>
            <a:pPr marL="109728" indent="0">
              <a:buNone/>
            </a:pPr>
            <a:r>
              <a:rPr lang="en-US" dirty="0"/>
              <a:t>*Please note Cost Sharing should be avoided and also always requires approval at a level beyond the PI/Department*</a:t>
            </a:r>
          </a:p>
          <a:p>
            <a:pPr marL="109728" indent="0">
              <a:buNone/>
            </a:pPr>
            <a:endParaRPr lang="en-US" dirty="0"/>
          </a:p>
        </p:txBody>
      </p:sp>
      <p:sp>
        <p:nvSpPr>
          <p:cNvPr id="2" name="Title 1"/>
          <p:cNvSpPr>
            <a:spLocks noGrp="1"/>
          </p:cNvSpPr>
          <p:nvPr>
            <p:ph type="title"/>
          </p:nvPr>
        </p:nvSpPr>
        <p:spPr>
          <a:xfrm>
            <a:off x="457200" y="228600"/>
            <a:ext cx="8229600" cy="1143000"/>
          </a:xfrm>
        </p:spPr>
        <p:txBody>
          <a:bodyPr/>
          <a:lstStyle/>
          <a:p>
            <a:r>
              <a:rPr lang="en-US" dirty="0"/>
              <a:t>What is Cost Sharing?</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5098" y="5638800"/>
            <a:ext cx="151266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C:\Users\tipeters\AppData\Local\Microsoft\Windows\Temporary Internet Files\Content.IE5\8DGYQXHL\cost-cutting-di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23345"/>
            <a:ext cx="1251397" cy="1346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16</a:t>
            </a:fld>
            <a:endParaRPr lang="en-US" dirty="0"/>
          </a:p>
        </p:txBody>
      </p:sp>
    </p:spTree>
    <p:extLst>
      <p:ext uri="{BB962C8B-B14F-4D97-AF65-F5344CB8AC3E}">
        <p14:creationId xmlns:p14="http://schemas.microsoft.com/office/powerpoint/2010/main" val="4218618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03689"/>
            <a:ext cx="8229600" cy="4525963"/>
          </a:xfrm>
        </p:spPr>
        <p:txBody>
          <a:bodyPr>
            <a:normAutofit fontScale="92500" lnSpcReduction="10000"/>
          </a:bodyPr>
          <a:lstStyle/>
          <a:p>
            <a:endParaRPr lang="en-US" sz="2400" dirty="0"/>
          </a:p>
          <a:p>
            <a:r>
              <a:rPr lang="en-US" sz="2200" dirty="0"/>
              <a:t>The University’s Office of Research Services (ORS) is the authorized institutional office charged with negotiating contracts. </a:t>
            </a:r>
          </a:p>
          <a:p>
            <a:r>
              <a:rPr lang="en-US" sz="2200" dirty="0"/>
              <a:t>They maintain the records for each grant/cooperative agreement, etc., that is held by our institution across all the Schools. </a:t>
            </a:r>
          </a:p>
          <a:p>
            <a:r>
              <a:rPr lang="en-US" sz="2200" dirty="0"/>
              <a:t>They are the officials authorized to draw down payments from the federal government for expenses incurred on each award. </a:t>
            </a:r>
          </a:p>
          <a:p>
            <a:r>
              <a:rPr lang="en-US" sz="2200" dirty="0"/>
              <a:t>They are responsible for preparing and submitting financial reports to each sponsoring agency for the investigators. </a:t>
            </a:r>
          </a:p>
          <a:p>
            <a:pPr marL="109728" indent="0">
              <a:buNone/>
            </a:pPr>
            <a:endParaRPr lang="en-US" sz="2200" dirty="0"/>
          </a:p>
          <a:p>
            <a:pPr marL="109728" indent="0" algn="ctr">
              <a:buNone/>
            </a:pPr>
            <a:r>
              <a:rPr lang="en-US" sz="1700" dirty="0">
                <a:solidFill>
                  <a:prstClr val="black"/>
                </a:solidFill>
              </a:rPr>
              <a:t>*This is not an all inclusive list of the Central Office’s </a:t>
            </a:r>
            <a:r>
              <a:rPr lang="en-US" sz="1700" dirty="0"/>
              <a:t>roles and responsibilities*</a:t>
            </a:r>
          </a:p>
          <a:p>
            <a:pPr marL="109728" indent="0" algn="ctr">
              <a:buNone/>
            </a:pPr>
            <a:r>
              <a:rPr lang="en-US" sz="1700" dirty="0"/>
              <a:t>Please refer to </a:t>
            </a:r>
            <a:r>
              <a:rPr lang="en-US" sz="1700" dirty="0">
                <a:hlinkClick r:id="rId3"/>
              </a:rPr>
              <a:t>http://www.upenn.edu/researchservices/</a:t>
            </a:r>
            <a:r>
              <a:rPr lang="en-US" sz="1700" dirty="0"/>
              <a:t> </a:t>
            </a:r>
          </a:p>
          <a:p>
            <a:pPr marL="109728" indent="0">
              <a:buNone/>
            </a:pPr>
            <a:endParaRPr lang="en-US" sz="2400" dirty="0"/>
          </a:p>
        </p:txBody>
      </p:sp>
      <p:sp>
        <p:nvSpPr>
          <p:cNvPr id="2" name="Title 1"/>
          <p:cNvSpPr>
            <a:spLocks noGrp="1"/>
          </p:cNvSpPr>
          <p:nvPr>
            <p:ph type="title"/>
          </p:nvPr>
        </p:nvSpPr>
        <p:spPr/>
        <p:txBody>
          <a:bodyPr>
            <a:normAutofit fontScale="90000"/>
          </a:bodyPr>
          <a:lstStyle/>
          <a:p>
            <a:r>
              <a:rPr lang="en-US" sz="4000" dirty="0"/>
              <a:t>Central Office(s )Supporting the Faculty &amp; Administrators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6019801"/>
            <a:ext cx="1143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6019801"/>
            <a:ext cx="3962400" cy="40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17</a:t>
            </a:fld>
            <a:endParaRPr lang="en-US" dirty="0"/>
          </a:p>
        </p:txBody>
      </p:sp>
    </p:spTree>
    <p:extLst>
      <p:ext uri="{BB962C8B-B14F-4D97-AF65-F5344CB8AC3E}">
        <p14:creationId xmlns:p14="http://schemas.microsoft.com/office/powerpoint/2010/main" val="204188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sz="2400" dirty="0"/>
              <a:t>The Perelman School of Medicine (PSOM) Office of Research Support Services (ORSS) was created in 2000 to support faculty, staff, and departmental administrators.</a:t>
            </a:r>
          </a:p>
          <a:p>
            <a:r>
              <a:rPr lang="en-US" sz="2400" dirty="0"/>
              <a:t>They are the liaison between the faculty, departmental administrators, and ORS.</a:t>
            </a:r>
          </a:p>
          <a:p>
            <a:r>
              <a:rPr lang="en-US" sz="2400" dirty="0"/>
              <a:t>A special pilot project was implemented allowing the ORSS staff to have institutional signatory authority for specific submissions to support the PSOM faculty.</a:t>
            </a:r>
          </a:p>
          <a:p>
            <a:r>
              <a:rPr lang="en-US" sz="2400" dirty="0"/>
              <a:t>They administer several functions such as:</a:t>
            </a:r>
          </a:p>
          <a:p>
            <a:pPr lvl="1"/>
            <a:r>
              <a:rPr lang="en-US" sz="2000" dirty="0"/>
              <a:t>Provide assistance in developing proposals to outside funding agencies</a:t>
            </a:r>
          </a:p>
          <a:p>
            <a:pPr lvl="1"/>
            <a:r>
              <a:rPr lang="en-US" sz="2000" dirty="0"/>
              <a:t>Provide oversight management of sponsored programs</a:t>
            </a:r>
          </a:p>
          <a:p>
            <a:pPr lvl="1"/>
            <a:r>
              <a:rPr lang="en-US" sz="2000" dirty="0"/>
              <a:t>Ensure compliance with sponsors and university expectations for managing sponsored program funds </a:t>
            </a:r>
          </a:p>
          <a:p>
            <a:pPr lvl="1"/>
            <a:r>
              <a:rPr lang="en-US" sz="2000" dirty="0"/>
              <a:t>Serve as a resource for the School of Medicine regarding sponsor policies and federal regulations </a:t>
            </a:r>
          </a:p>
          <a:p>
            <a:pPr lvl="1"/>
            <a:r>
              <a:rPr lang="en-US" sz="2000" dirty="0"/>
              <a:t>Provide training in pre and post award grants management.</a:t>
            </a:r>
          </a:p>
          <a:p>
            <a:pPr lvl="1"/>
            <a:endParaRPr lang="en-US" sz="2000" dirty="0"/>
          </a:p>
          <a:p>
            <a:pPr marL="109728" indent="0" algn="ctr">
              <a:buNone/>
            </a:pPr>
            <a:r>
              <a:rPr lang="en-US" sz="2100" dirty="0"/>
              <a:t>*This is not an all inclusive list of ORSS’s Roles and Responsibilities*</a:t>
            </a:r>
          </a:p>
          <a:p>
            <a:pPr marL="109728" lvl="0" indent="0" algn="ctr">
              <a:buClr>
                <a:srgbClr val="2DA2BF"/>
              </a:buClr>
              <a:buNone/>
            </a:pPr>
            <a:r>
              <a:rPr lang="en-US" sz="2100" dirty="0">
                <a:solidFill>
                  <a:prstClr val="black"/>
                </a:solidFill>
              </a:rPr>
              <a:t>Please refer to </a:t>
            </a:r>
            <a:r>
              <a:rPr lang="en-US" sz="2100" dirty="0">
                <a:solidFill>
                  <a:prstClr val="black"/>
                </a:solidFill>
                <a:hlinkClick r:id="rId3"/>
              </a:rPr>
              <a:t>https://www.med.upenn.edu/orss/</a:t>
            </a:r>
            <a:r>
              <a:rPr lang="en-US" sz="2100" dirty="0">
                <a:solidFill>
                  <a:prstClr val="black"/>
                </a:solidFill>
              </a:rPr>
              <a:t> </a:t>
            </a:r>
          </a:p>
          <a:p>
            <a:endParaRPr lang="en-US" dirty="0"/>
          </a:p>
        </p:txBody>
      </p:sp>
      <p:sp>
        <p:nvSpPr>
          <p:cNvPr id="2" name="Title 1"/>
          <p:cNvSpPr>
            <a:spLocks noGrp="1"/>
          </p:cNvSpPr>
          <p:nvPr>
            <p:ph type="title"/>
          </p:nvPr>
        </p:nvSpPr>
        <p:spPr/>
        <p:txBody>
          <a:bodyPr>
            <a:normAutofit fontScale="90000"/>
          </a:bodyPr>
          <a:lstStyle/>
          <a:p>
            <a:r>
              <a:rPr lang="en-US" sz="4400" dirty="0"/>
              <a:t>Central Office(s) Supporting the Faculty &amp; Administrators (Cont.)</a:t>
            </a:r>
            <a:endParaRPr lang="en-US" dirty="0"/>
          </a:p>
        </p:txBody>
      </p:sp>
      <p:pic>
        <p:nvPicPr>
          <p:cNvPr id="1026" name="Picture 2" descr="C:\Users\tipeters\AppData\Local\Microsoft\Windows\Temporary Internet Files\Content.IE5\C4VC7QGS\clip-art00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9600" y="6019800"/>
            <a:ext cx="658942"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18</a:t>
            </a:fld>
            <a:endParaRPr lang="en-US" dirty="0"/>
          </a:p>
        </p:txBody>
      </p:sp>
    </p:spTree>
    <p:extLst>
      <p:ext uri="{BB962C8B-B14F-4D97-AF65-F5344CB8AC3E}">
        <p14:creationId xmlns:p14="http://schemas.microsoft.com/office/powerpoint/2010/main" val="1147379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Perelman School of Medicine (PSOM) Office of Clinical Research (OCR) is a central office in designed to support the management and conduct of clinical research while promoting compliance. </a:t>
            </a:r>
          </a:p>
          <a:p>
            <a:r>
              <a:rPr lang="en-US" dirty="0"/>
              <a:t>This is accomplished through standardizing the approach to clinical research across the various research centers and departments in the Perelman School of Medicine, and supporting investigative teams through regulatory and operational assistance, and enhancements in study management and oversight.</a:t>
            </a:r>
          </a:p>
        </p:txBody>
      </p:sp>
      <p:sp>
        <p:nvSpPr>
          <p:cNvPr id="3" name="Title 2"/>
          <p:cNvSpPr>
            <a:spLocks noGrp="1"/>
          </p:cNvSpPr>
          <p:nvPr>
            <p:ph type="title"/>
          </p:nvPr>
        </p:nvSpPr>
        <p:spPr/>
        <p:txBody>
          <a:bodyPr>
            <a:normAutofit fontScale="90000"/>
          </a:bodyPr>
          <a:lstStyle/>
          <a:p>
            <a:r>
              <a:rPr lang="en-US" sz="4000" dirty="0"/>
              <a:t>Central Office(s) Supporting the Faculty &amp; Administrators (Cont.)</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5943600"/>
            <a:ext cx="3795713" cy="54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19</a:t>
            </a:fld>
            <a:endParaRPr lang="en-US" dirty="0"/>
          </a:p>
        </p:txBody>
      </p:sp>
    </p:spTree>
    <p:extLst>
      <p:ext uri="{BB962C8B-B14F-4D97-AF65-F5344CB8AC3E}">
        <p14:creationId xmlns:p14="http://schemas.microsoft.com/office/powerpoint/2010/main" val="1234165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a:cs typeface="Times New Roman" panose="02020603050405020304" pitchFamily="18" charset="0"/>
              </a:rPr>
              <a:t>GRANTS 101</a:t>
            </a:r>
          </a:p>
        </p:txBody>
      </p:sp>
      <p:sp>
        <p:nvSpPr>
          <p:cNvPr id="3" name="Subtitle 2"/>
          <p:cNvSpPr>
            <a:spLocks noGrp="1"/>
          </p:cNvSpPr>
          <p:nvPr>
            <p:ph type="subTitle" idx="1"/>
          </p:nvPr>
        </p:nvSpPr>
        <p:spPr/>
        <p:txBody>
          <a:bodyPr>
            <a:normAutofit fontScale="85000" lnSpcReduction="10000"/>
          </a:bodyPr>
          <a:lstStyle/>
          <a:p>
            <a:r>
              <a:rPr lang="en-US" sz="3200" dirty="0">
                <a:solidFill>
                  <a:schemeClr val="tx1"/>
                </a:solidFill>
                <a:cs typeface="Times New Roman" panose="02020603050405020304" pitchFamily="18" charset="0"/>
              </a:rPr>
              <a:t>An Overview of the Grant Cycle for Beginners  </a:t>
            </a:r>
          </a:p>
          <a:p>
            <a:endParaRPr lang="en-US" sz="3200" dirty="0">
              <a:solidFill>
                <a:schemeClr val="tx1"/>
              </a:solidFill>
              <a:cs typeface="Times New Roman" panose="02020603050405020304" pitchFamily="18" charset="0"/>
            </a:endParaRPr>
          </a:p>
          <a:p>
            <a:pPr algn="ctr"/>
            <a:r>
              <a:rPr lang="en-US" sz="1100" dirty="0">
                <a:solidFill>
                  <a:schemeClr val="tx1"/>
                </a:solidFill>
                <a:cs typeface="Times New Roman" panose="02020603050405020304" pitchFamily="18" charset="0"/>
              </a:rPr>
              <a:t>*This content was developed by the Perelman School of Medicine, please refer to your School’s Polices for further gudiance.*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819400"/>
            <a:ext cx="13716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2</a:t>
            </a:fld>
            <a:endParaRPr lang="en-US" dirty="0"/>
          </a:p>
        </p:txBody>
      </p:sp>
    </p:spTree>
    <p:extLst>
      <p:ext uri="{BB962C8B-B14F-4D97-AF65-F5344CB8AC3E}">
        <p14:creationId xmlns:p14="http://schemas.microsoft.com/office/powerpoint/2010/main" val="3230945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109728" indent="0">
              <a:buNone/>
            </a:pPr>
            <a:r>
              <a:rPr lang="en-US" dirty="0"/>
              <a:t>The National Institute of Health (NIH) describes a Clinical Trial as the following;</a:t>
            </a:r>
          </a:p>
          <a:p>
            <a:pPr marL="109728" indent="0">
              <a:buNone/>
            </a:pPr>
            <a:endParaRPr lang="en-US" dirty="0"/>
          </a:p>
          <a:p>
            <a:r>
              <a:rPr lang="en-US" dirty="0"/>
              <a:t>A research study in which one or more human subjects are prospectively assigned to one or more interventions (which may include placebo or other control) to evaluate the effects of those interventions on health-related biomedical or behavioral outcomes.</a:t>
            </a:r>
          </a:p>
          <a:p>
            <a:pPr marL="109728" indent="0">
              <a:buNone/>
            </a:pPr>
            <a:endParaRPr lang="en-US" dirty="0"/>
          </a:p>
          <a:p>
            <a:r>
              <a:rPr lang="en-US" dirty="0"/>
              <a:t>If you’re not sure whether your research is considered a Clinical Trial, you can get clarity from an OCR representative at </a:t>
            </a:r>
            <a:r>
              <a:rPr lang="en-US" dirty="0">
                <a:hlinkClick r:id="rId2"/>
              </a:rPr>
              <a:t>ctcu-ocr@mail.med.upenn.edu</a:t>
            </a:r>
            <a:r>
              <a:rPr lang="en-US" dirty="0"/>
              <a:t> or </a:t>
            </a:r>
            <a:r>
              <a:rPr lang="en-US" dirty="0">
                <a:hlinkClick r:id="rId3"/>
              </a:rPr>
              <a:t>(215) 746-8913</a:t>
            </a:r>
            <a:r>
              <a:rPr lang="en-US" dirty="0"/>
              <a:t>.</a:t>
            </a:r>
          </a:p>
        </p:txBody>
      </p:sp>
      <p:sp>
        <p:nvSpPr>
          <p:cNvPr id="3" name="Title 2"/>
          <p:cNvSpPr>
            <a:spLocks noGrp="1"/>
          </p:cNvSpPr>
          <p:nvPr>
            <p:ph type="title"/>
          </p:nvPr>
        </p:nvSpPr>
        <p:spPr/>
        <p:txBody>
          <a:bodyPr/>
          <a:lstStyle/>
          <a:p>
            <a:r>
              <a:rPr lang="en-US" dirty="0"/>
              <a:t>What is a Clinical Trial?</a:t>
            </a:r>
          </a:p>
        </p:txBody>
      </p:sp>
      <p:pic>
        <p:nvPicPr>
          <p:cNvPr id="3074" name="Picture 2" descr="C:\Users\tipeters\AppData\Local\Microsoft\Windows\Temporary Internet Files\Content.IE5\C4VC7QGS\photodune-9752902-clinical-trial-word-cloud-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304800"/>
            <a:ext cx="13716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tipeters\AppData\Local\Microsoft\Windows\Temporary Internet Files\Content.IE5\UZO4ZU7Y\doctor_clipart[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5900" y="5687037"/>
            <a:ext cx="982600" cy="95631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20</a:t>
            </a:fld>
            <a:endParaRPr lang="en-US" dirty="0"/>
          </a:p>
        </p:txBody>
      </p:sp>
    </p:spTree>
    <p:extLst>
      <p:ext uri="{BB962C8B-B14F-4D97-AF65-F5344CB8AC3E}">
        <p14:creationId xmlns:p14="http://schemas.microsoft.com/office/powerpoint/2010/main" val="1253804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buNone/>
            </a:pPr>
            <a:r>
              <a:rPr lang="en-US" dirty="0">
                <a:cs typeface="Times New Roman" panose="02020603050405020304" pitchFamily="18" charset="0"/>
              </a:rPr>
              <a:t>Pre-Award Standard Functions</a:t>
            </a:r>
          </a:p>
          <a:p>
            <a:r>
              <a:rPr lang="en-US" dirty="0">
                <a:cs typeface="Times New Roman" panose="02020603050405020304" pitchFamily="18" charset="0"/>
              </a:rPr>
              <a:t>Finding Funding: locating funding via search engines such as </a:t>
            </a:r>
            <a:r>
              <a:rPr lang="en-US" dirty="0">
                <a:cs typeface="Times New Roman" panose="02020603050405020304" pitchFamily="18" charset="0"/>
                <a:hlinkClick r:id="rId3"/>
              </a:rPr>
              <a:t>Pivot</a:t>
            </a:r>
            <a:r>
              <a:rPr lang="en-US" dirty="0">
                <a:cs typeface="Times New Roman" panose="02020603050405020304" pitchFamily="18" charset="0"/>
              </a:rPr>
              <a:t>, </a:t>
            </a:r>
            <a:r>
              <a:rPr lang="en-US" dirty="0">
                <a:cs typeface="Times New Roman" panose="02020603050405020304" pitchFamily="18" charset="0"/>
                <a:hlinkClick r:id="rId4"/>
              </a:rPr>
              <a:t>Grants.gov</a:t>
            </a:r>
            <a:r>
              <a:rPr lang="en-US" dirty="0">
                <a:cs typeface="Times New Roman" panose="02020603050405020304" pitchFamily="18" charset="0"/>
              </a:rPr>
              <a:t>, </a:t>
            </a:r>
            <a:r>
              <a:rPr lang="en-US" dirty="0">
                <a:cs typeface="Times New Roman" panose="02020603050405020304" pitchFamily="18" charset="0"/>
                <a:hlinkClick r:id="rId5"/>
              </a:rPr>
              <a:t>Foundation Center</a:t>
            </a:r>
            <a:r>
              <a:rPr lang="en-US" dirty="0">
                <a:cs typeface="Times New Roman" panose="02020603050405020304" pitchFamily="18" charset="0"/>
              </a:rPr>
              <a:t>, </a:t>
            </a:r>
            <a:r>
              <a:rPr lang="en-US" dirty="0">
                <a:cs typeface="Times New Roman" panose="02020603050405020304" pitchFamily="18" charset="0"/>
                <a:hlinkClick r:id="rId6"/>
              </a:rPr>
              <a:t>National Science Foundation</a:t>
            </a:r>
            <a:r>
              <a:rPr lang="en-US" dirty="0">
                <a:cs typeface="Times New Roman" panose="02020603050405020304" pitchFamily="18" charset="0"/>
              </a:rPr>
              <a:t>, and individual funding agency websites, or even Google.</a:t>
            </a:r>
          </a:p>
          <a:p>
            <a:r>
              <a:rPr lang="en-US" dirty="0">
                <a:cs typeface="Times New Roman" panose="02020603050405020304" pitchFamily="18" charset="0"/>
              </a:rPr>
              <a:t>Budget Creation: working with the principal investigator(s) to determine what their budgetary needs are, as well as incorporating and taking into consideration other factors such as organization and funding agency limitations or set rates (fringe benefits, indirect costs, etc.).</a:t>
            </a:r>
          </a:p>
          <a:p>
            <a:r>
              <a:rPr lang="en-US" dirty="0">
                <a:cs typeface="Times New Roman" panose="02020603050405020304" pitchFamily="18" charset="0"/>
              </a:rPr>
              <a:t>Filling Out Proposal Forms: completing forms – depending on the funding agency, this could be a simple cover page or something as involved, or more involved, than a grants.gov package.</a:t>
            </a:r>
          </a:p>
          <a:p>
            <a:r>
              <a:rPr lang="en-US" dirty="0">
                <a:cs typeface="Times New Roman" panose="02020603050405020304" pitchFamily="18" charset="0"/>
              </a:rPr>
              <a:t>Submitting the Proposal: submitting the final, internally approved proposal to the funding agency for consideration via the Proposal Development System (Penn ERA) or sponsor specified sites.</a:t>
            </a:r>
          </a:p>
          <a:p>
            <a:r>
              <a:rPr lang="en-US" dirty="0">
                <a:cs typeface="Times New Roman" panose="02020603050405020304" pitchFamily="18" charset="0"/>
              </a:rPr>
              <a:t>Award Negotiation and Acceptance: negotiating the corresponding award and its formal acceptance by your organization.</a:t>
            </a:r>
          </a:p>
          <a:p>
            <a:r>
              <a:rPr lang="en-US" dirty="0">
                <a:cs typeface="Times New Roman" panose="02020603050405020304" pitchFamily="18" charset="0"/>
              </a:rPr>
              <a:t>Compliance Considerations: making sure compliance requirements (funding agency and project specific) such as Human Subject, Animal Subject, Responsible Conduct of Research, Financial Conflict of Interest, etc. are satisfied. Typically this is completed by a research compliance office, but most pre award offices still need to verify the appropriate documents are completed/approved prior to turning the project over to the post award group.</a:t>
            </a:r>
          </a:p>
          <a:p>
            <a:pPr marL="0" indent="0">
              <a:buNone/>
            </a:pPr>
            <a:endParaRPr lang="en-US" dirty="0"/>
          </a:p>
        </p:txBody>
      </p:sp>
      <p:sp>
        <p:nvSpPr>
          <p:cNvPr id="2" name="Title 1"/>
          <p:cNvSpPr>
            <a:spLocks noGrp="1"/>
          </p:cNvSpPr>
          <p:nvPr>
            <p:ph type="title"/>
          </p:nvPr>
        </p:nvSpPr>
        <p:spPr/>
        <p:txBody>
          <a:bodyPr>
            <a:normAutofit/>
          </a:bodyPr>
          <a:lstStyle/>
          <a:p>
            <a:r>
              <a:rPr lang="en-US" dirty="0"/>
              <a:t> </a:t>
            </a:r>
            <a:r>
              <a:rPr lang="en-US" dirty="0">
                <a:cs typeface="Times New Roman" panose="02020603050405020304" pitchFamily="18" charset="0"/>
              </a:rPr>
              <a:t>Pre-Award vs. Post Award </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5638800"/>
            <a:ext cx="18288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533400"/>
            <a:ext cx="149542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21</a:t>
            </a:fld>
            <a:endParaRPr lang="en-US" dirty="0"/>
          </a:p>
        </p:txBody>
      </p:sp>
    </p:spTree>
    <p:extLst>
      <p:ext uri="{BB962C8B-B14F-4D97-AF65-F5344CB8AC3E}">
        <p14:creationId xmlns:p14="http://schemas.microsoft.com/office/powerpoint/2010/main" val="223784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dirty="0">
                <a:cs typeface="Times New Roman" panose="02020603050405020304" pitchFamily="18" charset="0"/>
              </a:rPr>
              <a:t>Post Award Standard Functions</a:t>
            </a:r>
          </a:p>
          <a:p>
            <a:r>
              <a:rPr lang="en-US" dirty="0">
                <a:cs typeface="Times New Roman" panose="02020603050405020304" pitchFamily="18" charset="0"/>
              </a:rPr>
              <a:t>Award/Account Set-up: establishing a central general ledger number for the principal investigator(s) to charge project expenses.</a:t>
            </a:r>
          </a:p>
          <a:p>
            <a:r>
              <a:rPr lang="en-US" dirty="0">
                <a:cs typeface="Times New Roman" panose="02020603050405020304" pitchFamily="18" charset="0"/>
              </a:rPr>
              <a:t>Financial Compliance Monitoring: making sure expenses charged to the project meet standards set forth by your organization, the government, and the funding agency.</a:t>
            </a:r>
          </a:p>
          <a:p>
            <a:r>
              <a:rPr lang="en-US" dirty="0">
                <a:cs typeface="Times New Roman" panose="02020603050405020304" pitchFamily="18" charset="0"/>
              </a:rPr>
              <a:t>Preparing and submitting interim and final financial reports, invoicing or completing funding agency drawdowns, etc.</a:t>
            </a:r>
          </a:p>
          <a:p>
            <a:r>
              <a:rPr lang="en-US" dirty="0">
                <a:cs typeface="Times New Roman" panose="02020603050405020304" pitchFamily="18" charset="0"/>
              </a:rPr>
              <a:t>Project Reporting: submitting progress reports and deliverable reports as defined and required by the award document. </a:t>
            </a:r>
            <a:r>
              <a:rPr lang="en-US" sz="2600" dirty="0">
                <a:cs typeface="Times New Roman" panose="02020603050405020304" pitchFamily="18" charset="0"/>
              </a:rPr>
              <a:t>(This is considered a Post Award function in PSOM-ORSS)</a:t>
            </a:r>
          </a:p>
          <a:p>
            <a:r>
              <a:rPr lang="en-US" dirty="0">
                <a:cs typeface="Times New Roman" panose="02020603050405020304" pitchFamily="18" charset="0"/>
              </a:rPr>
              <a:t>Project Close Out: filing all the paperwork, internal and external, to close out the project and address items such as unused funds, equipment disposition, intellectual property generation, etc. in accordance with the award document.</a:t>
            </a:r>
          </a:p>
          <a:p>
            <a:pPr marL="457200" indent="-457200"/>
            <a:endParaRPr lang="en-US" dirty="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sz="4000" dirty="0">
                <a:solidFill>
                  <a:prstClr val="black"/>
                </a:solidFill>
                <a:cs typeface="Times New Roman" panose="02020603050405020304" pitchFamily="18" charset="0"/>
              </a:rPr>
              <a:t>Pre-Award vs. Post Award (Cont.)</a:t>
            </a:r>
            <a:endParaRPr lang="en-US" dirty="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8DC7F45-266F-4AF1-AE6C-001CF3BF707B}" type="slidenum">
              <a:rPr lang="en-US" smtClean="0"/>
              <a:t>22</a:t>
            </a:fld>
            <a:endParaRPr lang="en-US" dirty="0"/>
          </a:p>
        </p:txBody>
      </p:sp>
    </p:spTree>
    <p:extLst>
      <p:ext uri="{BB962C8B-B14F-4D97-AF65-F5344CB8AC3E}">
        <p14:creationId xmlns:p14="http://schemas.microsoft.com/office/powerpoint/2010/main" val="4215570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sz="2400" dirty="0"/>
          </a:p>
          <a:p>
            <a:r>
              <a:rPr lang="en-US" sz="2400" dirty="0"/>
              <a:t>A </a:t>
            </a:r>
            <a:r>
              <a:rPr lang="en-US" sz="2400" b="1" dirty="0"/>
              <a:t>system-to-system (S2S) </a:t>
            </a:r>
            <a:r>
              <a:rPr lang="en-US" sz="2400" dirty="0"/>
              <a:t>application means that the data in the record is electronically transmitted to the sponsor's system directly from the Proposal Development system. This type of proposal is usually in response to a specific funding announcement from various federal agencies such as NIH, DOD, and NSF. These submissions receive additional validations within the granting agency’s systems. </a:t>
            </a:r>
          </a:p>
          <a:p>
            <a:endParaRPr lang="en-US" sz="2400" dirty="0"/>
          </a:p>
          <a:p>
            <a:endParaRPr lang="en-US" sz="2400" dirty="0"/>
          </a:p>
        </p:txBody>
      </p:sp>
      <p:sp>
        <p:nvSpPr>
          <p:cNvPr id="2" name="Title 1"/>
          <p:cNvSpPr>
            <a:spLocks noGrp="1"/>
          </p:cNvSpPr>
          <p:nvPr>
            <p:ph type="title"/>
          </p:nvPr>
        </p:nvSpPr>
        <p:spPr/>
        <p:txBody>
          <a:bodyPr>
            <a:normAutofit fontScale="90000"/>
          </a:bodyPr>
          <a:lstStyle/>
          <a:p>
            <a:br>
              <a:rPr lang="en-US" sz="4000" b="1" u="sng" dirty="0"/>
            </a:br>
            <a:r>
              <a:rPr lang="en-US" sz="3100" dirty="0"/>
              <a:t>Process for Submission of Grant Applications</a:t>
            </a:r>
            <a:br>
              <a:rPr lang="en-US" sz="3100" dirty="0"/>
            </a:br>
            <a:endParaRPr lang="en-US" sz="3100" dirty="0"/>
          </a:p>
        </p:txBody>
      </p:sp>
      <p:pic>
        <p:nvPicPr>
          <p:cNvPr id="4098" name="Picture 2" descr="Image result for grants gov system to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410200"/>
            <a:ext cx="2381250" cy="8001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23</a:t>
            </a:fld>
            <a:endParaRPr lang="en-US" dirty="0"/>
          </a:p>
        </p:txBody>
      </p:sp>
    </p:spTree>
    <p:extLst>
      <p:ext uri="{BB962C8B-B14F-4D97-AF65-F5344CB8AC3E}">
        <p14:creationId xmlns:p14="http://schemas.microsoft.com/office/powerpoint/2010/main" val="441765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A </a:t>
            </a:r>
            <a:r>
              <a:rPr lang="en-US" b="1" dirty="0"/>
              <a:t>generic sponsor </a:t>
            </a:r>
            <a:r>
              <a:rPr lang="en-US" dirty="0"/>
              <a:t>template is used for all other external sponsors where the requests are not electronically submitted to the sponsor from the Proposal Development system. This would include subcontracts to other institutions. </a:t>
            </a:r>
          </a:p>
          <a:p>
            <a:pPr marL="109728" indent="0">
              <a:buNone/>
            </a:pPr>
            <a:endParaRPr lang="en-US" dirty="0"/>
          </a:p>
          <a:p>
            <a:r>
              <a:rPr lang="en-US" dirty="0"/>
              <a:t>Whether a signature from the institution is required or not, any time there is funding received from an external sponsor we must process the proposal through the PD system. This is true for all new, competing renewal, revisions and the majority of supplemental requests.</a:t>
            </a:r>
          </a:p>
          <a:p>
            <a:pPr marL="109728" indent="0">
              <a:buNone/>
            </a:pPr>
            <a:endParaRPr lang="en-US" dirty="0"/>
          </a:p>
        </p:txBody>
      </p:sp>
      <p:sp>
        <p:nvSpPr>
          <p:cNvPr id="2" name="Title 1"/>
          <p:cNvSpPr>
            <a:spLocks noGrp="1"/>
          </p:cNvSpPr>
          <p:nvPr>
            <p:ph type="title"/>
          </p:nvPr>
        </p:nvSpPr>
        <p:spPr>
          <a:xfrm>
            <a:off x="457199" y="228600"/>
            <a:ext cx="8229600" cy="1143000"/>
          </a:xfrm>
        </p:spPr>
        <p:txBody>
          <a:bodyPr>
            <a:noAutofit/>
          </a:bodyPr>
          <a:lstStyle/>
          <a:p>
            <a:r>
              <a:rPr lang="en-US" sz="2800" dirty="0"/>
              <a:t>Process for Submission of Grant Applications (Cont.)</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791200"/>
            <a:ext cx="579120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24</a:t>
            </a:fld>
            <a:endParaRPr lang="en-US" dirty="0"/>
          </a:p>
        </p:txBody>
      </p:sp>
    </p:spTree>
    <p:extLst>
      <p:ext uri="{BB962C8B-B14F-4D97-AF65-F5344CB8AC3E}">
        <p14:creationId xmlns:p14="http://schemas.microsoft.com/office/powerpoint/2010/main" val="519730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lvl="0"/>
            <a:r>
              <a:rPr lang="en-US" dirty="0"/>
              <a:t>Cover Page</a:t>
            </a:r>
          </a:p>
          <a:p>
            <a:pPr lvl="0"/>
            <a:r>
              <a:rPr lang="en-US" dirty="0"/>
              <a:t>Abstract</a:t>
            </a:r>
          </a:p>
          <a:p>
            <a:pPr lvl="0"/>
            <a:r>
              <a:rPr lang="en-US" dirty="0"/>
              <a:t>Budget</a:t>
            </a:r>
          </a:p>
          <a:p>
            <a:pPr lvl="0"/>
            <a:r>
              <a:rPr lang="en-US" dirty="0"/>
              <a:t>Science/Research Plan</a:t>
            </a:r>
          </a:p>
          <a:p>
            <a:pPr lvl="0"/>
            <a:r>
              <a:rPr lang="en-US" dirty="0"/>
              <a:t>PI’s Curriculum Vitae/Bio Sketch</a:t>
            </a:r>
          </a:p>
          <a:p>
            <a:pPr lvl="0"/>
            <a:r>
              <a:rPr lang="en-US" dirty="0"/>
              <a:t>References</a:t>
            </a:r>
          </a:p>
          <a:p>
            <a:pPr lvl="0"/>
            <a:r>
              <a:rPr lang="en-US" dirty="0"/>
              <a:t>Appendices</a:t>
            </a:r>
          </a:p>
          <a:p>
            <a:pPr marL="109728" lvl="0" indent="0">
              <a:buNone/>
            </a:pPr>
            <a:r>
              <a:rPr lang="en-US" dirty="0">
                <a:solidFill>
                  <a:srgbClr val="FF0000"/>
                </a:solidFill>
              </a:rPr>
              <a:t>Please note that the required documents may vary for each FOA and the individual requirements from each school.</a:t>
            </a:r>
          </a:p>
          <a:p>
            <a:endParaRPr lang="en-US" dirty="0"/>
          </a:p>
        </p:txBody>
      </p:sp>
      <p:sp>
        <p:nvSpPr>
          <p:cNvPr id="2" name="Title 1"/>
          <p:cNvSpPr>
            <a:spLocks noGrp="1"/>
          </p:cNvSpPr>
          <p:nvPr>
            <p:ph type="title"/>
          </p:nvPr>
        </p:nvSpPr>
        <p:spPr>
          <a:xfrm>
            <a:off x="457200" y="304800"/>
            <a:ext cx="8229600" cy="1143000"/>
          </a:xfrm>
        </p:spPr>
        <p:txBody>
          <a:bodyPr>
            <a:noAutofit/>
          </a:bodyPr>
          <a:lstStyle/>
          <a:p>
            <a:r>
              <a:rPr lang="en-US" sz="2800" dirty="0"/>
              <a:t>General Pre-Award Documents driven by the Funding Opportunity Announcement (FOA)</a:t>
            </a:r>
          </a:p>
        </p:txBody>
      </p:sp>
      <p:pic>
        <p:nvPicPr>
          <p:cNvPr id="1026" name="Picture 2" descr="C:\Users\tipeters\AppData\Local\Microsoft\Windows\Temporary Internet Files\Content.IE5\UZO4ZU7Y\observar_con_lup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19050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ih grant budge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7989" y="5334000"/>
            <a:ext cx="2045022" cy="11009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25</a:t>
            </a:fld>
            <a:endParaRPr lang="en-US" dirty="0"/>
          </a:p>
        </p:txBody>
      </p:sp>
    </p:spTree>
    <p:extLst>
      <p:ext uri="{BB962C8B-B14F-4D97-AF65-F5344CB8AC3E}">
        <p14:creationId xmlns:p14="http://schemas.microsoft.com/office/powerpoint/2010/main" val="3296612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109728" indent="0" algn="ctr">
              <a:buNone/>
            </a:pPr>
            <a:r>
              <a:rPr lang="en-US" b="1" i="1" dirty="0"/>
              <a:t>*Please follow your School’s policy.*</a:t>
            </a:r>
          </a:p>
          <a:p>
            <a:endParaRPr lang="en-US" dirty="0"/>
          </a:p>
          <a:p>
            <a:r>
              <a:rPr lang="en-US" dirty="0"/>
              <a:t>A request  for reduction in F&amp;A is submitted at the time of proposal processing when the sponsor has a stated indirect cost rate and it is assumed they will not pay our standard facilities and administrative costs (these are the costs associated with the space the investigator is using to do the research as well as administrative support, utilities, phones, etc.)</a:t>
            </a:r>
          </a:p>
          <a:p>
            <a:pPr marL="109728" indent="0">
              <a:buNone/>
            </a:pPr>
            <a:r>
              <a:rPr lang="en-US" dirty="0"/>
              <a:t>   </a:t>
            </a:r>
          </a:p>
          <a:p>
            <a:pPr marL="109728" indent="0">
              <a:buNone/>
            </a:pPr>
            <a:endParaRPr lang="en-US" dirty="0"/>
          </a:p>
          <a:p>
            <a:pPr marL="109728" indent="0">
              <a:buNone/>
            </a:pPr>
            <a:endParaRPr lang="en-US" dirty="0"/>
          </a:p>
        </p:txBody>
      </p:sp>
      <p:sp>
        <p:nvSpPr>
          <p:cNvPr id="2" name="Title 1"/>
          <p:cNvSpPr>
            <a:spLocks noGrp="1"/>
          </p:cNvSpPr>
          <p:nvPr>
            <p:ph type="title"/>
          </p:nvPr>
        </p:nvSpPr>
        <p:spPr/>
        <p:txBody>
          <a:bodyPr>
            <a:noAutofit/>
          </a:bodyPr>
          <a:lstStyle/>
          <a:p>
            <a:r>
              <a:rPr lang="en-US" sz="3200" dirty="0"/>
              <a:t>What does request for reduction of facilities and administrative costs mean?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0818" y="5715000"/>
            <a:ext cx="3073823"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26</a:t>
            </a:fld>
            <a:endParaRPr lang="en-US" dirty="0"/>
          </a:p>
        </p:txBody>
      </p:sp>
    </p:spTree>
    <p:extLst>
      <p:ext uri="{BB962C8B-B14F-4D97-AF65-F5344CB8AC3E}">
        <p14:creationId xmlns:p14="http://schemas.microsoft.com/office/powerpoint/2010/main" val="24646101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2400" dirty="0"/>
              <a:t>An advance account is requested by the Department when the scores are high on a submitted proposal and it appears that the new project will be funded. </a:t>
            </a:r>
          </a:p>
          <a:p>
            <a:pPr marL="109728" indent="0">
              <a:buNone/>
            </a:pPr>
            <a:endParaRPr lang="en-US" sz="2400" dirty="0"/>
          </a:p>
          <a:p>
            <a:r>
              <a:rPr lang="en-US" sz="2400" dirty="0"/>
              <a:t>An advance account form is generated by the departmental business administrator and requires the PI, Chair, and Dean’s signature for the account to be established.</a:t>
            </a:r>
          </a:p>
          <a:p>
            <a:pPr marL="109728" indent="0">
              <a:buNone/>
            </a:pPr>
            <a:endParaRPr lang="en-US" sz="2400" dirty="0"/>
          </a:p>
          <a:p>
            <a:r>
              <a:rPr lang="en-US" sz="2400" dirty="0"/>
              <a:t>If there is a delay in an award for continuation of funding for the following year, an Account Continuation Request should be utilized instead of an Advance Account Request.</a:t>
            </a:r>
          </a:p>
          <a:p>
            <a:pPr marL="109728" indent="0">
              <a:buNone/>
            </a:pPr>
            <a:endParaRPr lang="en-US" sz="2400" dirty="0"/>
          </a:p>
          <a:p>
            <a:r>
              <a:rPr lang="en-US" sz="2400" dirty="0"/>
              <a:t>Before an advance account can be established, if the project is funded by a Public Health Service Sponsor, then the Investigator &amp; all Personnel on the project must provide information to our Compliance Office via their on-line system in order to certify any Financial Conflict of Interests and a Travel Statement for the individual account. </a:t>
            </a:r>
          </a:p>
        </p:txBody>
      </p:sp>
      <p:sp>
        <p:nvSpPr>
          <p:cNvPr id="2" name="Title 1"/>
          <p:cNvSpPr>
            <a:spLocks noGrp="1"/>
          </p:cNvSpPr>
          <p:nvPr>
            <p:ph type="title"/>
          </p:nvPr>
        </p:nvSpPr>
        <p:spPr/>
        <p:txBody>
          <a:bodyPr>
            <a:normAutofit fontScale="90000"/>
          </a:bodyPr>
          <a:lstStyle/>
          <a:p>
            <a:br>
              <a:rPr lang="en-US" b="1" u="sng" dirty="0"/>
            </a:br>
            <a:r>
              <a:rPr lang="en-US" sz="3600" dirty="0">
                <a:effectLst>
                  <a:outerShdw blurRad="38100" dist="38100" dir="2700000" algn="tl">
                    <a:srgbClr val="000000">
                      <a:alpha val="43137"/>
                    </a:srgbClr>
                  </a:outerShdw>
                </a:effectLst>
              </a:rPr>
              <a:t>What is an advance account request?</a:t>
            </a:r>
            <a:br>
              <a:rPr lang="en-US" sz="3600" dirty="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pic>
        <p:nvPicPr>
          <p:cNvPr id="2052" name="Picture 4" descr="C:\Users\tipeters\AppData\Local\Microsoft\Windows\Temporary Internet Files\Content.IE5\UZO4ZU7Y\checklist-154274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855" y="5636383"/>
            <a:ext cx="981075" cy="10692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27</a:t>
            </a:fld>
            <a:endParaRPr lang="en-US" dirty="0"/>
          </a:p>
        </p:txBody>
      </p:sp>
    </p:spTree>
    <p:extLst>
      <p:ext uri="{BB962C8B-B14F-4D97-AF65-F5344CB8AC3E}">
        <p14:creationId xmlns:p14="http://schemas.microsoft.com/office/powerpoint/2010/main" val="4187116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dirty="0"/>
              <a:t>All required training is assigned by Penn Profiler and can be completed through Knowledge Link. The Office of the Vice Provost for Research and its reporting offices make research training available in the following areas: </a:t>
            </a:r>
          </a:p>
          <a:p>
            <a:pPr marL="0" indent="0">
              <a:buNone/>
            </a:pPr>
            <a:r>
              <a:rPr lang="en-US" sz="2600" dirty="0">
                <a:solidFill>
                  <a:srgbClr val="FF0000"/>
                </a:solidFill>
              </a:rPr>
              <a:t>Please note the following is a sampling of the required trainings and not an all inclusive list of what maybe required for faculty and staff engaged in research.</a:t>
            </a:r>
          </a:p>
          <a:p>
            <a:pPr marL="0" indent="0">
              <a:buNone/>
            </a:pPr>
            <a:endParaRPr lang="en-US" dirty="0">
              <a:solidFill>
                <a:srgbClr val="FF0000"/>
              </a:solidFill>
            </a:endParaRPr>
          </a:p>
          <a:p>
            <a:pPr lvl="0"/>
            <a:r>
              <a:rPr lang="en-US" dirty="0"/>
              <a:t>Human Subjects Protection- </a:t>
            </a:r>
            <a:r>
              <a:rPr lang="en-US" dirty="0">
                <a:hlinkClick r:id="rId3"/>
              </a:rPr>
              <a:t>www.upenn.edu/regulatoryaffairs/</a:t>
            </a:r>
            <a:endParaRPr lang="en-US" dirty="0"/>
          </a:p>
          <a:p>
            <a:pPr lvl="0"/>
            <a:r>
              <a:rPr lang="en-US" dirty="0"/>
              <a:t>Animal Research- </a:t>
            </a:r>
            <a:r>
              <a:rPr lang="en-US" dirty="0">
                <a:hlinkClick r:id="rId4"/>
              </a:rPr>
              <a:t>www.ular.upenn.edu/</a:t>
            </a:r>
            <a:endParaRPr lang="en-US" dirty="0"/>
          </a:p>
          <a:p>
            <a:pPr lvl="0"/>
            <a:r>
              <a:rPr lang="en-US" dirty="0"/>
              <a:t>Environmental Health and Radiation Safety- </a:t>
            </a:r>
            <a:r>
              <a:rPr lang="en-US" dirty="0">
                <a:hlinkClick r:id="rId5"/>
              </a:rPr>
              <a:t>www.ehrs.upenn.edu/resources/training/</a:t>
            </a:r>
            <a:endParaRPr lang="en-US" dirty="0"/>
          </a:p>
          <a:p>
            <a:pPr lvl="0"/>
            <a:r>
              <a:rPr lang="en-US" dirty="0"/>
              <a:t>Responsible Conduct of Research- </a:t>
            </a:r>
            <a:r>
              <a:rPr lang="en-US" dirty="0">
                <a:hlinkClick r:id="rId6"/>
              </a:rPr>
              <a:t>www/upenn.edu/research/rcr </a:t>
            </a:r>
            <a:endParaRPr lang="en-US" dirty="0"/>
          </a:p>
          <a:p>
            <a:pPr lvl="0"/>
            <a:r>
              <a:rPr lang="en-US" dirty="0"/>
              <a:t>Sponsored Projects Compliance- </a:t>
            </a:r>
            <a:r>
              <a:rPr lang="en-US" dirty="0">
                <a:hlinkClick r:id="rId7"/>
              </a:rPr>
              <a:t>www.upenn.edu/researchservices/training.html</a:t>
            </a:r>
            <a:endParaRPr lang="en-US" dirty="0"/>
          </a:p>
          <a:p>
            <a:pPr lvl="0"/>
            <a:r>
              <a:rPr lang="en-US" dirty="0"/>
              <a:t>There are also programs addressing the training needs of graduate students (Biomedical Graduate Studies) and postdoctoral fellows (Biomedical Postdoctoral Program). More information on research training can be found at </a:t>
            </a:r>
            <a:r>
              <a:rPr lang="en-US" dirty="0">
                <a:hlinkClick r:id="rId6"/>
              </a:rPr>
              <a:t>www/upenn.edu/research/rcr </a:t>
            </a:r>
            <a:r>
              <a:rPr lang="en-US" dirty="0"/>
              <a:t>  </a:t>
            </a:r>
          </a:p>
          <a:p>
            <a:endParaRPr lang="en-US" dirty="0"/>
          </a:p>
        </p:txBody>
      </p:sp>
      <p:sp>
        <p:nvSpPr>
          <p:cNvPr id="2" name="Title 1"/>
          <p:cNvSpPr>
            <a:spLocks noGrp="1"/>
          </p:cNvSpPr>
          <p:nvPr>
            <p:ph type="title"/>
          </p:nvPr>
        </p:nvSpPr>
        <p:spPr>
          <a:xfrm>
            <a:off x="457200" y="228600"/>
            <a:ext cx="8229600" cy="1265238"/>
          </a:xfrm>
        </p:spPr>
        <p:txBody>
          <a:bodyPr>
            <a:normAutofit fontScale="90000"/>
          </a:bodyPr>
          <a:lstStyle/>
          <a:p>
            <a:br>
              <a:rPr lang="en-US" sz="2800" dirty="0"/>
            </a:br>
            <a:r>
              <a:rPr lang="en-US" sz="3200" dirty="0"/>
              <a:t>Mandatory Regulatory Compliance Trainings as determined by Knowledge Link</a:t>
            </a:r>
            <a:br>
              <a:rPr lang="en-US" dirty="0"/>
            </a:br>
            <a:endParaRPr lang="en-US" dirty="0"/>
          </a:p>
        </p:txBody>
      </p:sp>
      <p:pic>
        <p:nvPicPr>
          <p:cNvPr id="3074" name="Picture 2" descr="Image result for complian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05400" y="5476853"/>
            <a:ext cx="1733550" cy="115675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ipeters\AppData\Local\Microsoft\Windows\Temporary Internet Files\Content.IE5\C4VC7QGS\rules_n_regu[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93308" y="5567175"/>
            <a:ext cx="1626842" cy="97610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28</a:t>
            </a:fld>
            <a:endParaRPr lang="en-US" dirty="0"/>
          </a:p>
        </p:txBody>
      </p:sp>
    </p:spTree>
    <p:extLst>
      <p:ext uri="{BB962C8B-B14F-4D97-AF65-F5344CB8AC3E}">
        <p14:creationId xmlns:p14="http://schemas.microsoft.com/office/powerpoint/2010/main" val="3283944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If the notification of the grant award is received by department please forward to </a:t>
            </a:r>
            <a:r>
              <a:rPr lang="en-US" dirty="0">
                <a:hlinkClick r:id="rId3"/>
              </a:rPr>
              <a:t>pennaors@lists.upenn.edu</a:t>
            </a:r>
            <a:r>
              <a:rPr lang="en-US" dirty="0"/>
              <a:t> with a copy to your Pre-award Associate Director;</a:t>
            </a:r>
            <a:br>
              <a:rPr lang="en-US" dirty="0"/>
            </a:br>
            <a:r>
              <a:rPr lang="en-US" dirty="0"/>
              <a:t>For PHS Funding, ensure that all necessary regulatory items are in order within 2 weeks of notification, such as: IRB, IACUC, PHS-FITS, and JIT (Just In Time). </a:t>
            </a:r>
          </a:p>
        </p:txBody>
      </p:sp>
      <p:sp>
        <p:nvSpPr>
          <p:cNvPr id="3" name="Title 2"/>
          <p:cNvSpPr>
            <a:spLocks noGrp="1"/>
          </p:cNvSpPr>
          <p:nvPr>
            <p:ph type="title"/>
          </p:nvPr>
        </p:nvSpPr>
        <p:spPr/>
        <p:txBody>
          <a:bodyPr>
            <a:normAutofit fontScale="90000"/>
          </a:bodyPr>
          <a:lstStyle/>
          <a:p>
            <a:r>
              <a:rPr lang="en-US" dirty="0"/>
              <a:t>The Award is Received, Now What?</a:t>
            </a:r>
          </a:p>
        </p:txBody>
      </p:sp>
      <p:sp>
        <p:nvSpPr>
          <p:cNvPr id="4" name="Slide Number Placeholder 3"/>
          <p:cNvSpPr>
            <a:spLocks noGrp="1"/>
          </p:cNvSpPr>
          <p:nvPr>
            <p:ph type="sldNum" sz="quarter" idx="12"/>
          </p:nvPr>
        </p:nvSpPr>
        <p:spPr/>
        <p:txBody>
          <a:bodyPr/>
          <a:lstStyle/>
          <a:p>
            <a:fld id="{38DC7F45-266F-4AF1-AE6C-001CF3BF707B}" type="slidenum">
              <a:rPr lang="en-US" smtClean="0"/>
              <a:t>29</a:t>
            </a:fld>
            <a:endParaRPr lang="en-US" dirty="0"/>
          </a:p>
        </p:txBody>
      </p:sp>
    </p:spTree>
    <p:extLst>
      <p:ext uri="{BB962C8B-B14F-4D97-AF65-F5344CB8AC3E}">
        <p14:creationId xmlns:p14="http://schemas.microsoft.com/office/powerpoint/2010/main" val="39451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09600" y="1600200"/>
            <a:ext cx="2591025" cy="1444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33400" y="304800"/>
            <a:ext cx="8229600" cy="1143000"/>
          </a:xfrm>
        </p:spPr>
        <p:txBody>
          <a:bodyPr>
            <a:normAutofit fontScale="90000"/>
          </a:bodyPr>
          <a:lstStyle/>
          <a:p>
            <a:r>
              <a:rPr lang="en-US" dirty="0"/>
              <a:t>What is a Grant, Contract, or Gift?</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875" y="4151586"/>
            <a:ext cx="20669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476500"/>
            <a:ext cx="2133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38DC7F45-266F-4AF1-AE6C-001CF3BF707B}" type="slidenum">
              <a:rPr lang="en-US" smtClean="0"/>
              <a:t>3</a:t>
            </a:fld>
            <a:endParaRPr lang="en-US" dirty="0"/>
          </a:p>
        </p:txBody>
      </p:sp>
    </p:spTree>
    <p:extLst>
      <p:ext uri="{BB962C8B-B14F-4D97-AF65-F5344CB8AC3E}">
        <p14:creationId xmlns:p14="http://schemas.microsoft.com/office/powerpoint/2010/main" val="3514475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Awards such as Contract/Foundation Award/Non-Monetary Agreements and Sub-awards: </a:t>
            </a:r>
          </a:p>
          <a:p>
            <a:pPr lvl="1"/>
            <a:r>
              <a:rPr lang="en-US" dirty="0"/>
              <a:t>Inform ORS of any concerns with terms and conditions, dates, dollars amounts or any other issues.</a:t>
            </a:r>
          </a:p>
          <a:p>
            <a:pPr lvl="1"/>
            <a:r>
              <a:rPr lang="en-US" dirty="0"/>
              <a:t>All non-monetary agreements must be entered into the Research Inventory System (RIS) under NMA/MTA. </a:t>
            </a:r>
          </a:p>
          <a:p>
            <a:pPr lvl="1"/>
            <a:r>
              <a:rPr lang="en-US" dirty="0"/>
              <a:t>Within 10 business days of receipt of contract the ORS Pre-award Associate Director will review agreement for compliance with University policy, address contract concerns with PI, and communicate request for contract changes with sponsor.</a:t>
            </a:r>
          </a:p>
          <a:p>
            <a:pPr lvl="1"/>
            <a:endParaRPr lang="en-US" dirty="0"/>
          </a:p>
        </p:txBody>
      </p:sp>
      <p:sp>
        <p:nvSpPr>
          <p:cNvPr id="3" name="Title 2"/>
          <p:cNvSpPr>
            <a:spLocks noGrp="1"/>
          </p:cNvSpPr>
          <p:nvPr>
            <p:ph type="title"/>
          </p:nvPr>
        </p:nvSpPr>
        <p:spPr/>
        <p:txBody>
          <a:bodyPr>
            <a:normAutofit fontScale="90000"/>
          </a:bodyPr>
          <a:lstStyle/>
          <a:p>
            <a:r>
              <a:rPr lang="en-US" dirty="0"/>
              <a:t>The Award is Received, Now What? (Cont.)</a:t>
            </a:r>
          </a:p>
        </p:txBody>
      </p:sp>
      <p:sp>
        <p:nvSpPr>
          <p:cNvPr id="4" name="Slide Number Placeholder 3"/>
          <p:cNvSpPr>
            <a:spLocks noGrp="1"/>
          </p:cNvSpPr>
          <p:nvPr>
            <p:ph type="sldNum" sz="quarter" idx="12"/>
          </p:nvPr>
        </p:nvSpPr>
        <p:spPr/>
        <p:txBody>
          <a:bodyPr/>
          <a:lstStyle/>
          <a:p>
            <a:fld id="{38DC7F45-266F-4AF1-AE6C-001CF3BF707B}" type="slidenum">
              <a:rPr lang="en-US" smtClean="0"/>
              <a:t>30</a:t>
            </a:fld>
            <a:endParaRPr lang="en-US" dirty="0"/>
          </a:p>
        </p:txBody>
      </p:sp>
    </p:spTree>
    <p:extLst>
      <p:ext uri="{BB962C8B-B14F-4D97-AF65-F5344CB8AC3E}">
        <p14:creationId xmlns:p14="http://schemas.microsoft.com/office/powerpoint/2010/main" val="2381758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a:t>Upon execution/finalization of the contract/foundation award/subaward ORS will complete an Account Information Sheet (AIS) set-up.</a:t>
            </a:r>
          </a:p>
          <a:p>
            <a:pPr lvl="1"/>
            <a:r>
              <a:rPr lang="en-US" dirty="0"/>
              <a:t>If a contract is not included in the request, ORS will contact the outside party within 10 business days to obtain an agreement and start negotiations.</a:t>
            </a:r>
          </a:p>
        </p:txBody>
      </p:sp>
      <p:sp>
        <p:nvSpPr>
          <p:cNvPr id="3" name="Title 2"/>
          <p:cNvSpPr>
            <a:spLocks noGrp="1"/>
          </p:cNvSpPr>
          <p:nvPr>
            <p:ph type="title"/>
          </p:nvPr>
        </p:nvSpPr>
        <p:spPr/>
        <p:txBody>
          <a:bodyPr>
            <a:normAutofit fontScale="90000"/>
          </a:bodyPr>
          <a:lstStyle/>
          <a:p>
            <a:r>
              <a:rPr lang="en-US" dirty="0"/>
              <a:t>The Award is Received, Now What? (Cont.)</a:t>
            </a:r>
          </a:p>
        </p:txBody>
      </p:sp>
      <p:sp>
        <p:nvSpPr>
          <p:cNvPr id="4" name="Slide Number Placeholder 3"/>
          <p:cNvSpPr>
            <a:spLocks noGrp="1"/>
          </p:cNvSpPr>
          <p:nvPr>
            <p:ph type="sldNum" sz="quarter" idx="12"/>
          </p:nvPr>
        </p:nvSpPr>
        <p:spPr/>
        <p:txBody>
          <a:bodyPr/>
          <a:lstStyle/>
          <a:p>
            <a:fld id="{38DC7F45-266F-4AF1-AE6C-001CF3BF707B}" type="slidenum">
              <a:rPr lang="en-US" smtClean="0"/>
              <a:t>31</a:t>
            </a:fld>
            <a:endParaRPr lang="en-US" dirty="0"/>
          </a:p>
        </p:txBody>
      </p:sp>
    </p:spTree>
    <p:extLst>
      <p:ext uri="{BB962C8B-B14F-4D97-AF65-F5344CB8AC3E}">
        <p14:creationId xmlns:p14="http://schemas.microsoft.com/office/powerpoint/2010/main" val="1228009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Fund Summary in Business Objects gives the reviewer an idea of what has been spent to date on a fund, either during the current year or for all years combined. </a:t>
            </a:r>
          </a:p>
          <a:p>
            <a:r>
              <a:rPr lang="en-US" dirty="0"/>
              <a:t>It has many tabs, like effort for personnel so you know whose salary has been charged to the grant.  It will help you plan out the balance of funds you will need to finish up the work.</a:t>
            </a:r>
          </a:p>
          <a:p>
            <a:r>
              <a:rPr lang="en-US" dirty="0"/>
              <a:t>It will tell you what expenses have been reported to the funding agency. </a:t>
            </a:r>
          </a:p>
          <a:p>
            <a:r>
              <a:rPr lang="en-US" dirty="0"/>
              <a:t>It is recommended that PIs are given a Financial Accounting of their Research Portfolio at a minimum, quarterly.</a:t>
            </a:r>
          </a:p>
          <a:p>
            <a:endParaRPr lang="en-US" dirty="0"/>
          </a:p>
        </p:txBody>
      </p:sp>
      <p:sp>
        <p:nvSpPr>
          <p:cNvPr id="2" name="Title 1"/>
          <p:cNvSpPr>
            <a:spLocks noGrp="1"/>
          </p:cNvSpPr>
          <p:nvPr>
            <p:ph type="title"/>
          </p:nvPr>
        </p:nvSpPr>
        <p:spPr/>
        <p:txBody>
          <a:bodyPr>
            <a:normAutofit fontScale="90000"/>
          </a:bodyPr>
          <a:lstStyle/>
          <a:p>
            <a:br>
              <a:rPr lang="en-US" sz="3600" b="1" u="sng" dirty="0"/>
            </a:br>
            <a:r>
              <a:rPr lang="en-US" sz="3100" dirty="0"/>
              <a:t>Monitoring, Reconciling, &amp; Reporting</a:t>
            </a:r>
            <a:br>
              <a:rPr lang="en-US" sz="3100" dirty="0"/>
            </a:br>
            <a:endParaRPr lang="en-US" sz="31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6019799"/>
            <a:ext cx="388620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32</a:t>
            </a:fld>
            <a:endParaRPr lang="en-US" dirty="0"/>
          </a:p>
        </p:txBody>
      </p:sp>
    </p:spTree>
    <p:extLst>
      <p:ext uri="{BB962C8B-B14F-4D97-AF65-F5344CB8AC3E}">
        <p14:creationId xmlns:p14="http://schemas.microsoft.com/office/powerpoint/2010/main" val="3560263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Grants are frozen at the FUND level; the freeze action affects all COA combinations of the FUND.</a:t>
            </a:r>
          </a:p>
          <a:p>
            <a:r>
              <a:rPr lang="en-US" dirty="0"/>
              <a:t>Grant funds can be frozen to prevent activity from any one or more of the following transaction sources:</a:t>
            </a:r>
          </a:p>
          <a:p>
            <a:pPr marL="457200" lvl="0" indent="-457200">
              <a:buFont typeface="Courier New" panose="02070309020205020404" pitchFamily="49" charset="0"/>
              <a:buChar char="o"/>
            </a:pPr>
            <a:r>
              <a:rPr lang="en-US" dirty="0"/>
              <a:t>On-line Journal Entry/Encumbrance Entry</a:t>
            </a:r>
          </a:p>
          <a:p>
            <a:pPr marL="457200" lvl="0" indent="-457200">
              <a:buFont typeface="Courier New" panose="02070309020205020404" pitchFamily="49" charset="0"/>
              <a:buChar char="o"/>
            </a:pPr>
            <a:r>
              <a:rPr lang="en-US" dirty="0"/>
              <a:t>New Purchase Orders</a:t>
            </a:r>
          </a:p>
          <a:p>
            <a:pPr marL="457200" lvl="0" indent="-457200">
              <a:buFont typeface="Courier New" panose="02070309020205020404" pitchFamily="49" charset="0"/>
              <a:buChar char="o"/>
            </a:pPr>
            <a:r>
              <a:rPr lang="en-US" dirty="0"/>
              <a:t>PDA forms</a:t>
            </a:r>
          </a:p>
          <a:p>
            <a:pPr marL="457200" lvl="0" indent="-457200">
              <a:buFont typeface="Courier New" panose="02070309020205020404" pitchFamily="49" charset="0"/>
              <a:buChar char="o"/>
            </a:pPr>
            <a:r>
              <a:rPr lang="en-US" dirty="0"/>
              <a:t>Feeder journals</a:t>
            </a:r>
          </a:p>
          <a:p>
            <a:pPr marL="457200" lvl="0" indent="-457200">
              <a:buFont typeface="Courier New" panose="02070309020205020404" pitchFamily="49" charset="0"/>
              <a:buChar char="o"/>
            </a:pPr>
            <a:r>
              <a:rPr lang="en-US" dirty="0"/>
              <a:t>Payroll/salary management journals</a:t>
            </a:r>
          </a:p>
        </p:txBody>
      </p:sp>
      <p:sp>
        <p:nvSpPr>
          <p:cNvPr id="2" name="Title 1"/>
          <p:cNvSpPr>
            <a:spLocks noGrp="1"/>
          </p:cNvSpPr>
          <p:nvPr>
            <p:ph type="title"/>
          </p:nvPr>
        </p:nvSpPr>
        <p:spPr/>
        <p:txBody>
          <a:bodyPr>
            <a:normAutofit fontScale="90000"/>
          </a:bodyPr>
          <a:lstStyle/>
          <a:p>
            <a:pPr lvl="0"/>
            <a:r>
              <a:rPr lang="en-US" dirty="0"/>
              <a:t>Why are grants frozen?</a:t>
            </a:r>
            <a:br>
              <a:rPr lang="en-US" dirty="0"/>
            </a:br>
            <a:endParaRPr lang="en-US" dirty="0"/>
          </a:p>
        </p:txBody>
      </p:sp>
      <p:pic>
        <p:nvPicPr>
          <p:cNvPr id="6146" name="Picture 2" descr="C:\Users\tipeters\AppData\Local\Microsoft\Windows\Temporary Internet Files\Content.IE5\8DGYQXHL\frozen-waterfall-2961295955184v9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228600"/>
            <a:ext cx="1581150" cy="1059242"/>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tipeters\AppData\Local\Microsoft\Windows\Temporary Internet Files\Content.IE5\UZO4ZU7Y\ScholarshipGrant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725886"/>
            <a:ext cx="1714501" cy="9797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33</a:t>
            </a:fld>
            <a:endParaRPr lang="en-US" dirty="0"/>
          </a:p>
        </p:txBody>
      </p:sp>
    </p:spTree>
    <p:extLst>
      <p:ext uri="{BB962C8B-B14F-4D97-AF65-F5344CB8AC3E}">
        <p14:creationId xmlns:p14="http://schemas.microsoft.com/office/powerpoint/2010/main" val="1502259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The Adjustment Period is time allowed for investigators or administrators to make necessary adjustments for the grant to be reported by Research Services. </a:t>
            </a:r>
          </a:p>
          <a:p>
            <a:r>
              <a:rPr lang="en-US" dirty="0"/>
              <a:t>At the close of the adjustment period, the fund freezes and further transactions (except payables on existing purchase orders) are not permitted. </a:t>
            </a:r>
          </a:p>
          <a:p>
            <a:r>
              <a:rPr lang="en-US" dirty="0"/>
              <a:t>The adjustment period ends 30 days prior to the Financial Report Due Date (15 days prior to the Financial Report Due Date if the report is due 30 days after the termination date). </a:t>
            </a:r>
          </a:p>
          <a:p>
            <a:r>
              <a:rPr lang="en-US" dirty="0"/>
              <a:t>The administrator can find out funds freezing in the next 90 days by running the ORG Summary.rep within Business Objects(WEBI).</a:t>
            </a:r>
          </a:p>
        </p:txBody>
      </p:sp>
      <p:sp>
        <p:nvSpPr>
          <p:cNvPr id="3" name="Title 2"/>
          <p:cNvSpPr>
            <a:spLocks noGrp="1"/>
          </p:cNvSpPr>
          <p:nvPr>
            <p:ph type="title"/>
          </p:nvPr>
        </p:nvSpPr>
        <p:spPr/>
        <p:txBody>
          <a:bodyPr/>
          <a:lstStyle/>
          <a:p>
            <a:r>
              <a:rPr lang="en-US" dirty="0"/>
              <a:t>When would a grant be frozen?</a:t>
            </a:r>
          </a:p>
        </p:txBody>
      </p:sp>
      <p:sp>
        <p:nvSpPr>
          <p:cNvPr id="4" name="Slide Number Placeholder 3"/>
          <p:cNvSpPr>
            <a:spLocks noGrp="1"/>
          </p:cNvSpPr>
          <p:nvPr>
            <p:ph type="sldNum" sz="quarter" idx="12"/>
          </p:nvPr>
        </p:nvSpPr>
        <p:spPr/>
        <p:txBody>
          <a:bodyPr/>
          <a:lstStyle/>
          <a:p>
            <a:fld id="{38DC7F45-266F-4AF1-AE6C-001CF3BF707B}" type="slidenum">
              <a:rPr lang="en-US" smtClean="0"/>
              <a:t>34</a:t>
            </a:fld>
            <a:endParaRPr lang="en-US" dirty="0"/>
          </a:p>
        </p:txBody>
      </p:sp>
    </p:spTree>
    <p:extLst>
      <p:ext uri="{BB962C8B-B14F-4D97-AF65-F5344CB8AC3E}">
        <p14:creationId xmlns:p14="http://schemas.microsoft.com/office/powerpoint/2010/main" val="3460041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sz="3100" dirty="0"/>
              <a:t>A cost transfer is an expense that is transferred from one account to another after the expense was initially recorded in Ben Financials.</a:t>
            </a:r>
          </a:p>
          <a:p>
            <a:r>
              <a:rPr lang="en-US" sz="3100" dirty="0"/>
              <a:t>Project sponsors expect the grantee institution to establish and maintain adequate financial management practices and policies so that costs are appropriately charged at the time incurred and significant adjustments are not generally required.</a:t>
            </a:r>
          </a:p>
          <a:p>
            <a:r>
              <a:rPr lang="en-US" sz="3100" dirty="0"/>
              <a:t>The federal government has established policies concerning the assignment of costs to federally sponsored agreements, including the general government policies outlined in the </a:t>
            </a:r>
            <a:r>
              <a:rPr lang="en-US" sz="3100" dirty="0">
                <a:hlinkClick r:id="rId3"/>
              </a:rPr>
              <a:t>Uniform Guidance</a:t>
            </a:r>
            <a:r>
              <a:rPr lang="en-US" sz="3100" dirty="0"/>
              <a:t> as well as federal and nonfederal agency-specific policy requirements.</a:t>
            </a:r>
          </a:p>
          <a:p>
            <a:endParaRPr lang="en-US" dirty="0"/>
          </a:p>
        </p:txBody>
      </p:sp>
      <p:sp>
        <p:nvSpPr>
          <p:cNvPr id="2" name="Title 1"/>
          <p:cNvSpPr>
            <a:spLocks noGrp="1"/>
          </p:cNvSpPr>
          <p:nvPr>
            <p:ph type="title"/>
          </p:nvPr>
        </p:nvSpPr>
        <p:spPr/>
        <p:txBody>
          <a:bodyPr/>
          <a:lstStyle/>
          <a:p>
            <a:r>
              <a:rPr lang="en-US" dirty="0"/>
              <a:t>What is a Cost Transfer?</a:t>
            </a: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5562600"/>
            <a:ext cx="208939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C:\Users\tipeters\AppData\Local\Microsoft\Windows\Temporary Internet Files\Content.IE5\UZO4ZU7Y\dollar-sign-in-lightbulb[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7171" y="228600"/>
            <a:ext cx="1200150" cy="12001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35</a:t>
            </a:fld>
            <a:endParaRPr lang="en-US" dirty="0"/>
          </a:p>
        </p:txBody>
      </p:sp>
    </p:spTree>
    <p:extLst>
      <p:ext uri="{BB962C8B-B14F-4D97-AF65-F5344CB8AC3E}">
        <p14:creationId xmlns:p14="http://schemas.microsoft.com/office/powerpoint/2010/main" val="836233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US" dirty="0"/>
              <a:t>When a sponsored project ends, certain administrative actions are required to ensure an orderly closing of the grant or contract. While these requirements can vary by sponsor, the following are necessary for most projects:</a:t>
            </a:r>
          </a:p>
          <a:p>
            <a:pPr marL="109728" indent="0">
              <a:buNone/>
            </a:pPr>
            <a:endParaRPr lang="en-US" dirty="0"/>
          </a:p>
          <a:p>
            <a:pPr>
              <a:buFont typeface="Courier New" panose="02070309020205020404" pitchFamily="49" charset="0"/>
              <a:buChar char="o"/>
            </a:pPr>
            <a:r>
              <a:rPr lang="en-US" dirty="0"/>
              <a:t>Final Technical Report</a:t>
            </a:r>
          </a:p>
          <a:p>
            <a:pPr>
              <a:buFont typeface="Courier New" panose="02070309020205020404" pitchFamily="49" charset="0"/>
              <a:buChar char="o"/>
            </a:pPr>
            <a:r>
              <a:rPr lang="en-US" dirty="0"/>
              <a:t>Final Report on Inventions</a:t>
            </a:r>
          </a:p>
          <a:p>
            <a:pPr>
              <a:buFont typeface="Courier New" panose="02070309020205020404" pitchFamily="49" charset="0"/>
              <a:buChar char="o"/>
            </a:pPr>
            <a:r>
              <a:rPr lang="en-US" dirty="0"/>
              <a:t>Final Inventory of Equipment</a:t>
            </a:r>
          </a:p>
          <a:p>
            <a:pPr>
              <a:buFont typeface="Courier New" panose="02070309020205020404" pitchFamily="49" charset="0"/>
              <a:buChar char="o"/>
            </a:pPr>
            <a:r>
              <a:rPr lang="en-US" dirty="0"/>
              <a:t>Final Financial Report (including cost-sharing if applicable)</a:t>
            </a:r>
          </a:p>
          <a:p>
            <a:pPr marL="109728" indent="0">
              <a:buNone/>
            </a:pPr>
            <a:endParaRPr lang="en-US" dirty="0"/>
          </a:p>
          <a:p>
            <a:r>
              <a:rPr lang="en-US" dirty="0"/>
              <a:t>At least three months prior to the expiration of the budget period, the principal investigator and grant administrator should carefully review the project’s financial status. Any and all necessary adjustments should be made during the course of the budget period and must be made before the end of the adjustment period which is typically 60 days after the budget period end date. 					</a:t>
            </a:r>
          </a:p>
        </p:txBody>
      </p:sp>
      <p:sp>
        <p:nvSpPr>
          <p:cNvPr id="3" name="Title 2"/>
          <p:cNvSpPr>
            <a:spLocks noGrp="1"/>
          </p:cNvSpPr>
          <p:nvPr>
            <p:ph type="title"/>
          </p:nvPr>
        </p:nvSpPr>
        <p:spPr/>
        <p:txBody>
          <a:bodyPr/>
          <a:lstStyle/>
          <a:p>
            <a:pPr algn="ctr"/>
            <a:r>
              <a:rPr lang="en-US" dirty="0"/>
              <a:t>Close Out &amp; Audit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5800428"/>
            <a:ext cx="17049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38DC7F45-266F-4AF1-AE6C-001CF3BF707B}" type="slidenum">
              <a:rPr lang="en-US" smtClean="0"/>
              <a:t>36</a:t>
            </a:fld>
            <a:endParaRPr lang="en-US" dirty="0"/>
          </a:p>
        </p:txBody>
      </p:sp>
    </p:spTree>
    <p:extLst>
      <p:ext uri="{BB962C8B-B14F-4D97-AF65-F5344CB8AC3E}">
        <p14:creationId xmlns:p14="http://schemas.microsoft.com/office/powerpoint/2010/main" val="4185774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When the research project period has ended, the departments work with the accountants in ORS in submitting the final financial reports to the sponsor.</a:t>
            </a:r>
          </a:p>
          <a:p>
            <a:pPr marL="109728" indent="0">
              <a:buNone/>
            </a:pPr>
            <a:r>
              <a:rPr lang="en-US" dirty="0"/>
              <a:t> </a:t>
            </a:r>
          </a:p>
          <a:p>
            <a:r>
              <a:rPr lang="en-US" dirty="0"/>
              <a:t>A review of all expenses will be performed by the ORS accountant and if further explanation is required, it will be obtained from the department before this report is finalized.</a:t>
            </a:r>
          </a:p>
          <a:p>
            <a:pPr marL="109728" indent="0">
              <a:buNone/>
            </a:pPr>
            <a:endParaRPr lang="en-US" dirty="0"/>
          </a:p>
          <a:p>
            <a:r>
              <a:rPr lang="en-US" dirty="0"/>
              <a:t>If the ORS accountant notices there are expenses charged that the Sponsor won’t pay, then they will request that these expenses are covered by the Department. This is considered Voluntarily Uncommitted Cost Share.</a:t>
            </a:r>
          </a:p>
          <a:p>
            <a:pPr marL="109728" indent="0">
              <a:buNone/>
            </a:pPr>
            <a:endParaRPr lang="en-US" dirty="0"/>
          </a:p>
          <a:p>
            <a:r>
              <a:rPr lang="en-US" dirty="0"/>
              <a:t>The close out procedure is usually a smooth process as long as the grants manager has been reviewing the expenses over the course of the project with the investigators to be sure they are allowable and applicable to the project.</a:t>
            </a:r>
          </a:p>
          <a:p>
            <a:endParaRPr lang="en-US" dirty="0"/>
          </a:p>
        </p:txBody>
      </p:sp>
      <p:sp>
        <p:nvSpPr>
          <p:cNvPr id="2" name="Title 1"/>
          <p:cNvSpPr>
            <a:spLocks noGrp="1"/>
          </p:cNvSpPr>
          <p:nvPr>
            <p:ph type="title"/>
          </p:nvPr>
        </p:nvSpPr>
        <p:spPr/>
        <p:txBody>
          <a:bodyPr>
            <a:normAutofit fontScale="90000"/>
          </a:bodyPr>
          <a:lstStyle/>
          <a:p>
            <a:pPr algn="ctr"/>
            <a:br>
              <a:rPr lang="en-US" b="1" u="sng" dirty="0"/>
            </a:br>
            <a:r>
              <a:rPr lang="en-US" dirty="0"/>
              <a:t>Close Out &amp; Audit (Cont.)</a:t>
            </a:r>
            <a:br>
              <a:rPr lang="en-US" dirty="0"/>
            </a:br>
            <a:endParaRPr lang="en-US" dirty="0"/>
          </a:p>
        </p:txBody>
      </p:sp>
      <p:pic>
        <p:nvPicPr>
          <p:cNvPr id="7171" name="Picture 3" descr="C:\Users\tipeters\AppData\Local\Microsoft\Windows\Temporary Internet Files\Content.IE5\UZO4ZU7Y\OpenClosedSigns-2011071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5638800"/>
            <a:ext cx="1115046" cy="11461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38DC7F45-266F-4AF1-AE6C-001CF3BF707B}" type="slidenum">
              <a:rPr lang="en-US" smtClean="0"/>
              <a:t>37</a:t>
            </a:fld>
            <a:endParaRPr lang="en-US" dirty="0"/>
          </a:p>
        </p:txBody>
      </p:sp>
    </p:spTree>
    <p:extLst>
      <p:ext uri="{BB962C8B-B14F-4D97-AF65-F5344CB8AC3E}">
        <p14:creationId xmlns:p14="http://schemas.microsoft.com/office/powerpoint/2010/main" val="1609952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400" dirty="0"/>
              <a:t>Please visit the links below for additional references.</a:t>
            </a:r>
          </a:p>
          <a:p>
            <a:pPr marL="109728" indent="0">
              <a:buNone/>
            </a:pPr>
            <a:endParaRPr lang="en-US" sz="2400" dirty="0"/>
          </a:p>
          <a:p>
            <a:pPr marL="109728" indent="0" algn="ctr">
              <a:buNone/>
            </a:pPr>
            <a:r>
              <a:rPr lang="en-US" sz="2400" dirty="0"/>
              <a:t>Office of Research Support Services</a:t>
            </a:r>
          </a:p>
          <a:p>
            <a:pPr marL="109728" indent="0" algn="ctr">
              <a:buNone/>
            </a:pPr>
            <a:r>
              <a:rPr lang="en-US" sz="2400" dirty="0">
                <a:hlinkClick r:id="rId2"/>
              </a:rPr>
              <a:t>https://www.med.upenn.edu/orss/</a:t>
            </a:r>
            <a:endParaRPr lang="en-US" sz="2400" dirty="0"/>
          </a:p>
          <a:p>
            <a:pPr marL="109728" indent="0" algn="ctr">
              <a:buNone/>
            </a:pPr>
            <a:endParaRPr lang="en-US" sz="2400" dirty="0"/>
          </a:p>
          <a:p>
            <a:pPr marL="109728" indent="0" algn="ctr">
              <a:buNone/>
            </a:pPr>
            <a:r>
              <a:rPr lang="en-US" sz="2400" dirty="0"/>
              <a:t>Office of Research Services</a:t>
            </a:r>
          </a:p>
          <a:p>
            <a:pPr marL="109728" indent="0" algn="ctr">
              <a:buNone/>
            </a:pPr>
            <a:r>
              <a:rPr lang="en-US" sz="2400" dirty="0">
                <a:hlinkClick r:id="rId3"/>
              </a:rPr>
              <a:t>http://www.upenn.edu/researchservices/</a:t>
            </a:r>
            <a:endParaRPr lang="en-US" sz="2400" dirty="0"/>
          </a:p>
          <a:p>
            <a:pPr marL="109728" indent="0" algn="ctr">
              <a:buNone/>
            </a:pPr>
            <a:endParaRPr lang="en-US" sz="2400" dirty="0"/>
          </a:p>
        </p:txBody>
      </p:sp>
      <p:sp>
        <p:nvSpPr>
          <p:cNvPr id="3" name="Title 2"/>
          <p:cNvSpPr>
            <a:spLocks noGrp="1"/>
          </p:cNvSpPr>
          <p:nvPr>
            <p:ph type="title"/>
          </p:nvPr>
        </p:nvSpPr>
        <p:spPr/>
        <p:txBody>
          <a:bodyPr/>
          <a:lstStyle/>
          <a:p>
            <a:pPr algn="ctr"/>
            <a:r>
              <a:rPr lang="en-US" b="0" dirty="0">
                <a:effectLst/>
              </a:rPr>
              <a:t>Thank You!</a:t>
            </a:r>
          </a:p>
        </p:txBody>
      </p:sp>
      <p:sp>
        <p:nvSpPr>
          <p:cNvPr id="4" name="Slide Number Placeholder 3"/>
          <p:cNvSpPr>
            <a:spLocks noGrp="1"/>
          </p:cNvSpPr>
          <p:nvPr>
            <p:ph type="sldNum" sz="quarter" idx="12"/>
          </p:nvPr>
        </p:nvSpPr>
        <p:spPr/>
        <p:txBody>
          <a:bodyPr/>
          <a:lstStyle/>
          <a:p>
            <a:fld id="{38DC7F45-266F-4AF1-AE6C-001CF3BF707B}" type="slidenum">
              <a:rPr lang="en-US" smtClean="0"/>
              <a:t>38</a:t>
            </a:fld>
            <a:endParaRPr lang="en-US" dirty="0"/>
          </a:p>
        </p:txBody>
      </p:sp>
    </p:spTree>
    <p:extLst>
      <p:ext uri="{BB962C8B-B14F-4D97-AF65-F5344CB8AC3E}">
        <p14:creationId xmlns:p14="http://schemas.microsoft.com/office/powerpoint/2010/main" val="771000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endParaRPr lang="en-US" sz="2000" dirty="0">
              <a:latin typeface="Times New Roman" panose="02020603050405020304" pitchFamily="18" charset="0"/>
              <a:cs typeface="Times New Roman" panose="02020603050405020304" pitchFamily="18" charset="0"/>
            </a:endParaRPr>
          </a:p>
          <a:p>
            <a:r>
              <a:rPr lang="en-US" sz="2000" dirty="0">
                <a:cs typeface="Times New Roman" panose="02020603050405020304" pitchFamily="18" charset="0"/>
              </a:rPr>
              <a:t>Definition of a Grant:			</a:t>
            </a:r>
          </a:p>
          <a:p>
            <a:pPr marL="0" indent="0">
              <a:buNone/>
            </a:pPr>
            <a:endParaRPr lang="en-US" sz="2000" dirty="0">
              <a:cs typeface="Times New Roman" panose="02020603050405020304" pitchFamily="18" charset="0"/>
            </a:endParaRPr>
          </a:p>
          <a:p>
            <a:pPr marL="342900" indent="-342900">
              <a:buFont typeface="Courier New" panose="02070309020205020404" pitchFamily="49" charset="0"/>
              <a:buChar char="o"/>
            </a:pPr>
            <a:r>
              <a:rPr lang="en-US" sz="2000" dirty="0">
                <a:cs typeface="Times New Roman" panose="02020603050405020304" pitchFamily="18" charset="0"/>
              </a:rPr>
              <a:t>Grants are funds, property, or services disbursed/provided by one party to a recipient.</a:t>
            </a:r>
          </a:p>
          <a:p>
            <a:pPr marL="342900" indent="-342900">
              <a:buFont typeface="Courier New" panose="02070309020205020404" pitchFamily="49" charset="0"/>
              <a:buChar char="o"/>
            </a:pPr>
            <a:endParaRPr lang="en-US" sz="2000" dirty="0">
              <a:cs typeface="Times New Roman" panose="02020603050405020304" pitchFamily="18" charset="0"/>
            </a:endParaRPr>
          </a:p>
          <a:p>
            <a:pPr marL="342900" indent="-342900">
              <a:buFont typeface="Courier New" panose="02070309020205020404" pitchFamily="49" charset="0"/>
              <a:buChar char="o"/>
            </a:pPr>
            <a:r>
              <a:rPr lang="en-US" sz="2000" dirty="0">
                <a:cs typeface="Times New Roman" panose="02020603050405020304" pitchFamily="18" charset="0"/>
              </a:rPr>
              <a:t>This financial assistance mechanism provides money, property, or both to an eligible entity to carry out an approved project or activity for a public purpose. The deliverable is usually a progress report or a financial report of expenditures.</a:t>
            </a:r>
          </a:p>
        </p:txBody>
      </p:sp>
      <p:sp>
        <p:nvSpPr>
          <p:cNvPr id="2" name="Title 1"/>
          <p:cNvSpPr>
            <a:spLocks noGrp="1"/>
          </p:cNvSpPr>
          <p:nvPr>
            <p:ph type="title"/>
          </p:nvPr>
        </p:nvSpPr>
        <p:spPr/>
        <p:txBody>
          <a:bodyPr>
            <a:normAutofit fontScale="90000"/>
          </a:bodyPr>
          <a:lstStyle/>
          <a:p>
            <a:r>
              <a:rPr lang="en-US" dirty="0">
                <a:cs typeface="Times New Roman" panose="02020603050405020304" pitchFamily="18" charset="0"/>
              </a:rPr>
              <a:t>What is a Grant, Contract, or Gift?</a:t>
            </a:r>
          </a:p>
        </p:txBody>
      </p:sp>
      <p:sp>
        <p:nvSpPr>
          <p:cNvPr id="4" name="Slide Number Placeholder 3"/>
          <p:cNvSpPr>
            <a:spLocks noGrp="1"/>
          </p:cNvSpPr>
          <p:nvPr>
            <p:ph type="sldNum" sz="quarter" idx="12"/>
          </p:nvPr>
        </p:nvSpPr>
        <p:spPr/>
        <p:txBody>
          <a:bodyPr/>
          <a:lstStyle/>
          <a:p>
            <a:fld id="{38DC7F45-266F-4AF1-AE6C-001CF3BF707B}" type="slidenum">
              <a:rPr lang="en-US" smtClean="0"/>
              <a:t>4</a:t>
            </a:fld>
            <a:endParaRPr lang="en-US" dirty="0"/>
          </a:p>
        </p:txBody>
      </p:sp>
    </p:spTree>
    <p:extLst>
      <p:ext uri="{BB962C8B-B14F-4D97-AF65-F5344CB8AC3E}">
        <p14:creationId xmlns:p14="http://schemas.microsoft.com/office/powerpoint/2010/main" val="382554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525963"/>
          </a:xfrm>
        </p:spPr>
        <p:txBody>
          <a:bodyPr>
            <a:normAutofit fontScale="92500" lnSpcReduction="10000"/>
          </a:bodyPr>
          <a:lstStyle/>
          <a:p>
            <a:r>
              <a:rPr lang="en-US" dirty="0">
                <a:cs typeface="Times New Roman" panose="02020603050405020304" pitchFamily="18" charset="0"/>
              </a:rPr>
              <a:t>Definition of a Contract:</a:t>
            </a:r>
          </a:p>
          <a:p>
            <a:pPr marL="0" indent="0">
              <a:buNone/>
            </a:pPr>
            <a:endParaRPr lang="en-US" dirty="0">
              <a:cs typeface="Times New Roman" panose="02020603050405020304" pitchFamily="18" charset="0"/>
            </a:endParaRPr>
          </a:p>
          <a:p>
            <a:pPr marL="457200" indent="-457200">
              <a:buFont typeface="Courier New" panose="02070309020205020404" pitchFamily="49" charset="0"/>
              <a:buChar char="o"/>
            </a:pPr>
            <a:r>
              <a:rPr lang="en-US" dirty="0">
                <a:cs typeface="Times New Roman" panose="02020603050405020304" pitchFamily="18" charset="0"/>
              </a:rPr>
              <a:t>A </a:t>
            </a:r>
            <a:r>
              <a:rPr lang="en-US" b="1" dirty="0">
                <a:cs typeface="Times New Roman" panose="02020603050405020304" pitchFamily="18" charset="0"/>
              </a:rPr>
              <a:t>research contract</a:t>
            </a:r>
            <a:r>
              <a:rPr lang="en-US" dirty="0">
                <a:cs typeface="Times New Roman" panose="02020603050405020304" pitchFamily="18" charset="0"/>
              </a:rPr>
              <a:t> is a legal document detailing the obligations of two or more parties over the course of a </a:t>
            </a:r>
            <a:r>
              <a:rPr lang="en-US" b="1" dirty="0">
                <a:cs typeface="Times New Roman" panose="02020603050405020304" pitchFamily="18" charset="0"/>
              </a:rPr>
              <a:t>research</a:t>
            </a:r>
            <a:r>
              <a:rPr lang="en-US" dirty="0">
                <a:cs typeface="Times New Roman" panose="02020603050405020304" pitchFamily="18" charset="0"/>
              </a:rPr>
              <a:t> project. It usually has specific deliverables and milestones to be met and dictates how the contracting parties will interact with each other. The terms of the agreement cover the project period as well as an agreed timeframe once the project has ended if record retention or intellectual property is involved.</a:t>
            </a:r>
          </a:p>
        </p:txBody>
      </p:sp>
      <p:sp>
        <p:nvSpPr>
          <p:cNvPr id="2" name="Title 1"/>
          <p:cNvSpPr>
            <a:spLocks noGrp="1"/>
          </p:cNvSpPr>
          <p:nvPr>
            <p:ph type="title"/>
          </p:nvPr>
        </p:nvSpPr>
        <p:spPr/>
        <p:txBody>
          <a:bodyPr>
            <a:normAutofit/>
          </a:bodyPr>
          <a:lstStyle/>
          <a:p>
            <a:r>
              <a:rPr lang="en-US" sz="2800" dirty="0">
                <a:cs typeface="Times New Roman" panose="02020603050405020304" pitchFamily="18" charset="0"/>
              </a:rPr>
              <a:t>What is a Grant, Contract, or Gift? (Cont.)</a:t>
            </a:r>
          </a:p>
        </p:txBody>
      </p:sp>
      <p:sp>
        <p:nvSpPr>
          <p:cNvPr id="4" name="Slide Number Placeholder 3"/>
          <p:cNvSpPr>
            <a:spLocks noGrp="1"/>
          </p:cNvSpPr>
          <p:nvPr>
            <p:ph type="sldNum" sz="quarter" idx="12"/>
          </p:nvPr>
        </p:nvSpPr>
        <p:spPr/>
        <p:txBody>
          <a:bodyPr/>
          <a:lstStyle/>
          <a:p>
            <a:fld id="{38DC7F45-266F-4AF1-AE6C-001CF3BF707B}" type="slidenum">
              <a:rPr lang="en-US" smtClean="0"/>
              <a:t>5</a:t>
            </a:fld>
            <a:endParaRPr lang="en-US" dirty="0"/>
          </a:p>
        </p:txBody>
      </p:sp>
    </p:spTree>
    <p:extLst>
      <p:ext uri="{BB962C8B-B14F-4D97-AF65-F5344CB8AC3E}">
        <p14:creationId xmlns:p14="http://schemas.microsoft.com/office/powerpoint/2010/main" val="314917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endParaRPr lang="en-US" sz="3600" dirty="0">
              <a:latin typeface="+mj-lt"/>
              <a:cs typeface="Times New Roman" panose="02020603050405020304" pitchFamily="18" charset="0"/>
            </a:endParaRPr>
          </a:p>
          <a:p>
            <a:r>
              <a:rPr lang="en-US" sz="3600" dirty="0">
                <a:latin typeface="+mj-lt"/>
                <a:cs typeface="Times New Roman" panose="02020603050405020304" pitchFamily="18" charset="0"/>
              </a:rPr>
              <a:t>What is a gift:</a:t>
            </a:r>
          </a:p>
          <a:p>
            <a:endParaRPr lang="en-US" sz="3600" dirty="0">
              <a:latin typeface="+mj-lt"/>
              <a:cs typeface="Times New Roman" panose="02020603050405020304" pitchFamily="18" charset="0"/>
            </a:endParaRPr>
          </a:p>
          <a:p>
            <a:pPr marL="457200" indent="-457200">
              <a:buFont typeface="Courier New" panose="02070309020205020404" pitchFamily="49" charset="0"/>
              <a:buChar char="o"/>
            </a:pPr>
            <a:r>
              <a:rPr lang="en-US" sz="3600" dirty="0">
                <a:latin typeface="+mj-lt"/>
                <a:cs typeface="Times New Roman" panose="02020603050405020304" pitchFamily="18" charset="0"/>
              </a:rPr>
              <a:t>A gift is a voluntary transfer of cash, securities or property from a donor to the University. The University makes no commitment of resources or services in return for these gifts, other than a promise to use the gift as the donor wishes.</a:t>
            </a:r>
          </a:p>
          <a:p>
            <a:pPr marL="0" indent="0">
              <a:buNone/>
            </a:pPr>
            <a:endParaRPr lang="en-US" sz="3600" dirty="0">
              <a:latin typeface="+mj-lt"/>
            </a:endParaRPr>
          </a:p>
          <a:p>
            <a:r>
              <a:rPr lang="en-US" sz="3600" dirty="0">
                <a:latin typeface="+mj-lt"/>
              </a:rPr>
              <a:t>There are two types of gifts </a:t>
            </a:r>
            <a:r>
              <a:rPr lang="en-US" sz="3600" b="1" dirty="0">
                <a:latin typeface="+mj-lt"/>
              </a:rPr>
              <a:t>Restricted </a:t>
            </a:r>
            <a:r>
              <a:rPr lang="en-US" sz="3600" dirty="0">
                <a:latin typeface="+mj-lt"/>
              </a:rPr>
              <a:t>and </a:t>
            </a:r>
            <a:r>
              <a:rPr lang="en-US" sz="3600" b="1" dirty="0">
                <a:latin typeface="+mj-lt"/>
              </a:rPr>
              <a:t>Unrestricted</a:t>
            </a:r>
            <a:r>
              <a:rPr lang="en-US" sz="3600" dirty="0">
                <a:latin typeface="+mj-lt"/>
              </a:rPr>
              <a:t>. </a:t>
            </a:r>
          </a:p>
          <a:p>
            <a:endParaRPr lang="en-US" sz="3600" dirty="0">
              <a:latin typeface="+mj-lt"/>
            </a:endParaRPr>
          </a:p>
          <a:p>
            <a:pPr>
              <a:buFont typeface="Courier New" panose="02070309020205020404" pitchFamily="49" charset="0"/>
              <a:buChar char="o"/>
            </a:pPr>
            <a:r>
              <a:rPr lang="en-US" altLang="en-US" sz="3600" dirty="0">
                <a:latin typeface="+mj-lt"/>
              </a:rPr>
              <a:t>Unrestricted gifts are gifts where the donor has placed no restrictions.  </a:t>
            </a:r>
          </a:p>
          <a:p>
            <a:pPr>
              <a:buFont typeface="Courier New" panose="02070309020205020404" pitchFamily="49" charset="0"/>
              <a:buChar char="o"/>
            </a:pPr>
            <a:endParaRPr lang="en-US" altLang="en-US" sz="3600" dirty="0">
              <a:latin typeface="+mj-lt"/>
            </a:endParaRPr>
          </a:p>
          <a:p>
            <a:pPr>
              <a:buFont typeface="Courier New" panose="02070309020205020404" pitchFamily="49" charset="0"/>
              <a:buChar char="o"/>
            </a:pPr>
            <a:r>
              <a:rPr lang="en-US" altLang="en-US" sz="3600" dirty="0">
                <a:latin typeface="+mj-lt"/>
              </a:rPr>
              <a:t>Restricted gifts are gifts where the donor has placed limitations or conditions on how or when the gift can be used.</a:t>
            </a:r>
          </a:p>
          <a:p>
            <a:pPr>
              <a:buFont typeface="Courier New" panose="02070309020205020404" pitchFamily="49" charset="0"/>
              <a:buChar char="o"/>
            </a:pPr>
            <a:endParaRPr lang="en-US" altLang="en-US" dirty="0"/>
          </a:p>
          <a:p>
            <a:pPr marL="109728" indent="0">
              <a:buNone/>
            </a:pPr>
            <a:endParaRPr lang="en-US" altLang="en-US" dirty="0"/>
          </a:p>
          <a:p>
            <a:pPr marL="0" indent="0">
              <a:buNone/>
            </a:pPr>
            <a:endParaRPr lang="en-US" dirty="0"/>
          </a:p>
        </p:txBody>
      </p:sp>
      <p:sp>
        <p:nvSpPr>
          <p:cNvPr id="2" name="Title 1"/>
          <p:cNvSpPr>
            <a:spLocks noGrp="1"/>
          </p:cNvSpPr>
          <p:nvPr>
            <p:ph type="title"/>
          </p:nvPr>
        </p:nvSpPr>
        <p:spPr>
          <a:xfrm>
            <a:off x="457200" y="304800"/>
            <a:ext cx="8229600" cy="1143000"/>
          </a:xfrm>
        </p:spPr>
        <p:txBody>
          <a:bodyPr>
            <a:noAutofit/>
          </a:bodyPr>
          <a:lstStyle/>
          <a:p>
            <a:r>
              <a:rPr lang="en-US" sz="2800" dirty="0">
                <a:cs typeface="Times New Roman" panose="02020603050405020304" pitchFamily="18" charset="0"/>
              </a:rPr>
              <a:t>What is a Grant, Contract, or Gift? (Cont.)</a:t>
            </a:r>
          </a:p>
        </p:txBody>
      </p:sp>
      <p:sp>
        <p:nvSpPr>
          <p:cNvPr id="4" name="Slide Number Placeholder 3"/>
          <p:cNvSpPr>
            <a:spLocks noGrp="1"/>
          </p:cNvSpPr>
          <p:nvPr>
            <p:ph type="sldNum" sz="quarter" idx="12"/>
          </p:nvPr>
        </p:nvSpPr>
        <p:spPr/>
        <p:txBody>
          <a:bodyPr/>
          <a:lstStyle/>
          <a:p>
            <a:fld id="{38DC7F45-266F-4AF1-AE6C-001CF3BF707B}" type="slidenum">
              <a:rPr lang="en-US" smtClean="0"/>
              <a:t>6</a:t>
            </a:fld>
            <a:endParaRPr lang="en-US" dirty="0"/>
          </a:p>
        </p:txBody>
      </p:sp>
    </p:spTree>
    <p:extLst>
      <p:ext uri="{BB962C8B-B14F-4D97-AF65-F5344CB8AC3E}">
        <p14:creationId xmlns:p14="http://schemas.microsoft.com/office/powerpoint/2010/main" val="317974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105400"/>
          </a:xfrm>
        </p:spPr>
        <p:txBody>
          <a:bodyPr/>
          <a:lstStyle/>
          <a:p>
            <a:r>
              <a:rPr lang="en-US" dirty="0">
                <a:cs typeface="Times New Roman" panose="02020603050405020304" pitchFamily="18" charset="0"/>
              </a:rPr>
              <a:t>What is a Sponsor?</a:t>
            </a:r>
          </a:p>
          <a:p>
            <a:pPr marL="0" indent="0">
              <a:buNone/>
            </a:pPr>
            <a:endParaRPr lang="en-US" dirty="0">
              <a:cs typeface="Times New Roman" panose="02020603050405020304" pitchFamily="18" charset="0"/>
            </a:endParaRPr>
          </a:p>
          <a:p>
            <a:pPr marL="0" indent="0">
              <a:buNone/>
            </a:pPr>
            <a:r>
              <a:rPr lang="en-US" dirty="0">
                <a:cs typeface="Times New Roman" panose="02020603050405020304" pitchFamily="18" charset="0"/>
              </a:rPr>
              <a:t>A person or organization that provides funds for a project or activity carried out by another</a:t>
            </a:r>
            <a:r>
              <a:rPr lang="en-US" dirty="0">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p:txBody>
          <a:bodyPr/>
          <a:lstStyle/>
          <a:p>
            <a:r>
              <a:rPr lang="en-US" dirty="0">
                <a:cs typeface="Times New Roman" panose="02020603050405020304" pitchFamily="18" charset="0"/>
              </a:rPr>
              <a:t>What is a Sponsor?</a:t>
            </a:r>
          </a:p>
        </p:txBody>
      </p:sp>
      <p:pic>
        <p:nvPicPr>
          <p:cNvPr id="3076" name="Picture 4" descr="National Institutes of Health (NIH) - Turning Discovery into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700954"/>
            <a:ext cx="3714750" cy="57150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4596407"/>
            <a:ext cx="8477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986704"/>
            <a:ext cx="257683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669764"/>
            <a:ext cx="213360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38DC7F45-266F-4AF1-AE6C-001CF3BF707B}" type="slidenum">
              <a:rPr lang="en-US" smtClean="0"/>
              <a:t>7</a:t>
            </a:fld>
            <a:endParaRPr lang="en-US" dirty="0"/>
          </a:p>
        </p:txBody>
      </p:sp>
    </p:spTree>
    <p:extLst>
      <p:ext uri="{BB962C8B-B14F-4D97-AF65-F5344CB8AC3E}">
        <p14:creationId xmlns:p14="http://schemas.microsoft.com/office/powerpoint/2010/main" val="81241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buNone/>
            </a:pPr>
            <a:r>
              <a:rPr lang="en-US" dirty="0"/>
              <a:t> </a:t>
            </a:r>
          </a:p>
          <a:p>
            <a:pPr marL="457200" indent="-457200"/>
            <a:r>
              <a:rPr lang="en-US" dirty="0">
                <a:cs typeface="Times New Roman" panose="02020603050405020304" pitchFamily="18" charset="0"/>
              </a:rPr>
              <a:t>A solicitation is a publicly available document by which a Sponsor makes known its intentions to award discretionary grants or cooperative agreements, usually as a result of competition for funds.  </a:t>
            </a:r>
          </a:p>
          <a:p>
            <a:pPr marL="457200" indent="-457200"/>
            <a:r>
              <a:rPr lang="en-US" dirty="0">
                <a:cs typeface="Times New Roman" panose="02020603050405020304" pitchFamily="18" charset="0"/>
              </a:rPr>
              <a:t>There are various names for solicitations, depending on the agency and type of program. Some common names are:</a:t>
            </a:r>
          </a:p>
          <a:p>
            <a:pPr marL="457200" indent="-457200"/>
            <a:endParaRPr lang="en-US" dirty="0">
              <a:cs typeface="Times New Roman" panose="02020603050405020304" pitchFamily="18" charset="0"/>
            </a:endParaRPr>
          </a:p>
          <a:p>
            <a:pPr marL="457200" indent="-457200">
              <a:buFont typeface="Courier New" panose="02070309020205020404" pitchFamily="49" charset="0"/>
              <a:buChar char="o"/>
            </a:pPr>
            <a:r>
              <a:rPr lang="en-US" dirty="0">
                <a:cs typeface="Times New Roman" panose="02020603050405020304" pitchFamily="18" charset="0"/>
              </a:rPr>
              <a:t>Funding Opportunity Announcements (FOA)</a:t>
            </a:r>
          </a:p>
          <a:p>
            <a:pPr marL="457200" indent="-457200">
              <a:buFont typeface="Courier New" panose="02070309020205020404" pitchFamily="49" charset="0"/>
              <a:buChar char="o"/>
            </a:pPr>
            <a:r>
              <a:rPr lang="en-US" dirty="0">
                <a:cs typeface="Times New Roman" panose="02020603050405020304" pitchFamily="18" charset="0"/>
              </a:rPr>
              <a:t>Program Announcements (PA)</a:t>
            </a:r>
          </a:p>
          <a:p>
            <a:pPr marL="457200" indent="-457200">
              <a:buFont typeface="Courier New" panose="02070309020205020404" pitchFamily="49" charset="0"/>
              <a:buChar char="o"/>
            </a:pPr>
            <a:r>
              <a:rPr lang="en-US" dirty="0">
                <a:cs typeface="Times New Roman" panose="02020603050405020304" pitchFamily="18" charset="0"/>
              </a:rPr>
              <a:t>Requests for Applications (RFA)</a:t>
            </a:r>
          </a:p>
          <a:p>
            <a:pPr marL="457200" indent="-457200">
              <a:buFont typeface="Courier New" panose="02070309020205020404" pitchFamily="49" charset="0"/>
              <a:buChar char="o"/>
            </a:pPr>
            <a:r>
              <a:rPr lang="en-US" dirty="0">
                <a:cs typeface="Times New Roman" panose="02020603050405020304" pitchFamily="18" charset="0"/>
              </a:rPr>
              <a:t>Requests for Proposals (RFP)</a:t>
            </a:r>
          </a:p>
        </p:txBody>
      </p:sp>
      <p:sp>
        <p:nvSpPr>
          <p:cNvPr id="2" name="Title 1"/>
          <p:cNvSpPr>
            <a:spLocks noGrp="1"/>
          </p:cNvSpPr>
          <p:nvPr>
            <p:ph type="title"/>
          </p:nvPr>
        </p:nvSpPr>
        <p:spPr/>
        <p:txBody>
          <a:bodyPr>
            <a:normAutofit/>
          </a:bodyPr>
          <a:lstStyle/>
          <a:p>
            <a:r>
              <a:rPr lang="en-US" dirty="0">
                <a:cs typeface="Times New Roman" panose="02020603050405020304" pitchFamily="18" charset="0"/>
              </a:rPr>
              <a:t>What is a solicitation? </a:t>
            </a:r>
          </a:p>
        </p:txBody>
      </p:sp>
      <p:sp>
        <p:nvSpPr>
          <p:cNvPr id="4" name="Slide Number Placeholder 3"/>
          <p:cNvSpPr>
            <a:spLocks noGrp="1"/>
          </p:cNvSpPr>
          <p:nvPr>
            <p:ph type="sldNum" sz="quarter" idx="12"/>
          </p:nvPr>
        </p:nvSpPr>
        <p:spPr/>
        <p:txBody>
          <a:bodyPr/>
          <a:lstStyle/>
          <a:p>
            <a:fld id="{38DC7F45-266F-4AF1-AE6C-001CF3BF707B}" type="slidenum">
              <a:rPr lang="en-US" smtClean="0"/>
              <a:t>8</a:t>
            </a:fld>
            <a:endParaRPr lang="en-US" dirty="0"/>
          </a:p>
        </p:txBody>
      </p:sp>
    </p:spTree>
    <p:extLst>
      <p:ext uri="{BB962C8B-B14F-4D97-AF65-F5344CB8AC3E}">
        <p14:creationId xmlns:p14="http://schemas.microsoft.com/office/powerpoint/2010/main" val="269024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457200" indent="-457200"/>
            <a:r>
              <a:rPr lang="en-US" dirty="0">
                <a:cs typeface="Times New Roman" panose="02020603050405020304" pitchFamily="18" charset="0"/>
              </a:rPr>
              <a:t>What is a Budget:  The </a:t>
            </a:r>
            <a:r>
              <a:rPr lang="en-US" b="1" dirty="0">
                <a:cs typeface="Times New Roman" panose="02020603050405020304" pitchFamily="18" charset="0"/>
              </a:rPr>
              <a:t>budget</a:t>
            </a:r>
            <a:r>
              <a:rPr lang="en-US" dirty="0">
                <a:cs typeface="Times New Roman" panose="02020603050405020304" pitchFamily="18" charset="0"/>
              </a:rPr>
              <a:t> is a line item representation of the expenses associated with the proposed project. The </a:t>
            </a:r>
            <a:r>
              <a:rPr lang="en-US" b="1" dirty="0">
                <a:cs typeface="Times New Roman" panose="02020603050405020304" pitchFamily="18" charset="0"/>
              </a:rPr>
              <a:t>budget</a:t>
            </a:r>
            <a:r>
              <a:rPr lang="en-US" dirty="0">
                <a:cs typeface="Times New Roman" panose="02020603050405020304" pitchFamily="18" charset="0"/>
              </a:rPr>
              <a:t> should be developed with  the Principal Investigator, Departmental Research Administrator and/or Grant Administrator, in consultation with the appropriate Research Support Services representative as needed. </a:t>
            </a:r>
          </a:p>
          <a:p>
            <a:pPr marL="0" indent="0">
              <a:buNone/>
            </a:pPr>
            <a:r>
              <a:rPr lang="en-US" dirty="0">
                <a:cs typeface="Times New Roman" panose="02020603050405020304" pitchFamily="18" charset="0"/>
              </a:rPr>
              <a:t> </a:t>
            </a:r>
          </a:p>
          <a:p>
            <a:pPr marL="457200" indent="-457200"/>
            <a:r>
              <a:rPr lang="en-US" dirty="0">
                <a:cs typeface="Times New Roman" panose="02020603050405020304" pitchFamily="18" charset="0"/>
              </a:rPr>
              <a:t>It is important to ensure that all costs meet the criteria, of  allowable, allocable, and reasonable as defined by the Federal Cost Principles listed in the  (</a:t>
            </a:r>
            <a:r>
              <a:rPr lang="en-US" dirty="0">
                <a:cs typeface="Times New Roman" panose="02020603050405020304" pitchFamily="18" charset="0"/>
                <a:hlinkClick r:id="rId3"/>
              </a:rPr>
              <a:t>Uniform Guidance 2 CFR Part 200</a:t>
            </a:r>
            <a:r>
              <a:rPr lang="en-US" dirty="0">
                <a:cs typeface="Times New Roman" panose="02020603050405020304" pitchFamily="18" charset="0"/>
              </a:rPr>
              <a:t>). The cost must be given consistent treatment through application of those generally accepted accounting principles appropriate to the circumstances.</a:t>
            </a:r>
          </a:p>
          <a:p>
            <a:pPr marL="0" indent="0">
              <a:buNone/>
            </a:pPr>
            <a:endParaRPr lang="en-US" dirty="0">
              <a:cs typeface="Times New Roman" panose="02020603050405020304" pitchFamily="18" charset="0"/>
            </a:endParaRPr>
          </a:p>
          <a:p>
            <a:pPr marL="457200" indent="-457200">
              <a:buFont typeface="Lucida Sans Unicode" panose="020B0602030504020204" pitchFamily="34" charset="0"/>
              <a:buChar char="‣"/>
            </a:pPr>
            <a:r>
              <a:rPr lang="en-US" dirty="0">
                <a:cs typeface="Times New Roman" panose="02020603050405020304" pitchFamily="18" charset="0"/>
              </a:rPr>
              <a:t>Direct Costs- costs that can be identified specifically with a particular sponsored project.</a:t>
            </a:r>
          </a:p>
          <a:p>
            <a:pPr marL="0" indent="0">
              <a:buNone/>
            </a:pPr>
            <a:endParaRPr lang="en-US" dirty="0">
              <a:cs typeface="Times New Roman" panose="02020603050405020304" pitchFamily="18" charset="0"/>
            </a:endParaRPr>
          </a:p>
        </p:txBody>
      </p:sp>
      <p:sp>
        <p:nvSpPr>
          <p:cNvPr id="2" name="Title 1"/>
          <p:cNvSpPr>
            <a:spLocks noGrp="1"/>
          </p:cNvSpPr>
          <p:nvPr>
            <p:ph type="title"/>
          </p:nvPr>
        </p:nvSpPr>
        <p:spPr/>
        <p:txBody>
          <a:bodyPr>
            <a:normAutofit fontScale="90000"/>
          </a:bodyPr>
          <a:lstStyle/>
          <a:p>
            <a:r>
              <a:rPr lang="en-US" sz="3600" dirty="0">
                <a:cs typeface="Times New Roman" panose="02020603050405020304" pitchFamily="18" charset="0"/>
              </a:rPr>
              <a:t>What is a Budget? (Directs vs. Indirects)</a:t>
            </a:r>
          </a:p>
        </p:txBody>
      </p:sp>
      <p:sp>
        <p:nvSpPr>
          <p:cNvPr id="4" name="Slide Number Placeholder 3"/>
          <p:cNvSpPr>
            <a:spLocks noGrp="1"/>
          </p:cNvSpPr>
          <p:nvPr>
            <p:ph type="sldNum" sz="quarter" idx="12"/>
          </p:nvPr>
        </p:nvSpPr>
        <p:spPr/>
        <p:txBody>
          <a:bodyPr/>
          <a:lstStyle/>
          <a:p>
            <a:fld id="{38DC7F45-266F-4AF1-AE6C-001CF3BF707B}" type="slidenum">
              <a:rPr lang="en-US" smtClean="0"/>
              <a:t>9</a:t>
            </a:fld>
            <a:endParaRPr lang="en-US" dirty="0"/>
          </a:p>
        </p:txBody>
      </p:sp>
    </p:spTree>
    <p:extLst>
      <p:ext uri="{BB962C8B-B14F-4D97-AF65-F5344CB8AC3E}">
        <p14:creationId xmlns:p14="http://schemas.microsoft.com/office/powerpoint/2010/main" val="1354674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4073</TotalTime>
  <Words>3970</Words>
  <Application>Microsoft Office PowerPoint</Application>
  <PresentationFormat>On-screen Show (4:3)</PresentationFormat>
  <Paragraphs>323</Paragraphs>
  <Slides>38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Calibri</vt:lpstr>
      <vt:lpstr>Courier New</vt:lpstr>
      <vt:lpstr>Lucida Sans Unicode</vt:lpstr>
      <vt:lpstr>Times New Roman</vt:lpstr>
      <vt:lpstr>Verdana</vt:lpstr>
      <vt:lpstr>Wingdings 2</vt:lpstr>
      <vt:lpstr>Wingdings 3</vt:lpstr>
      <vt:lpstr>Concourse</vt:lpstr>
      <vt:lpstr>  Please Note!</vt:lpstr>
      <vt:lpstr>GRANTS 101</vt:lpstr>
      <vt:lpstr>What is a Grant, Contract, or Gift?</vt:lpstr>
      <vt:lpstr>What is a Grant, Contract, or Gift?</vt:lpstr>
      <vt:lpstr>What is a Grant, Contract, or Gift? (Cont.)</vt:lpstr>
      <vt:lpstr>What is a Grant, Contract, or Gift? (Cont.)</vt:lpstr>
      <vt:lpstr>What is a Sponsor?</vt:lpstr>
      <vt:lpstr>What is a solicitation? </vt:lpstr>
      <vt:lpstr>What is a Budget? (Directs vs. Indirects)</vt:lpstr>
      <vt:lpstr>Components of a Budget</vt:lpstr>
      <vt:lpstr>What is a Budget? (Directs vs.Indirects) (Cont.)</vt:lpstr>
      <vt:lpstr>Components of a Budget (Cont.)</vt:lpstr>
      <vt:lpstr>What is Effort?</vt:lpstr>
      <vt:lpstr>How is Effort calculated?</vt:lpstr>
      <vt:lpstr>What is Effort Reporting?</vt:lpstr>
      <vt:lpstr>What is Cost Sharing?</vt:lpstr>
      <vt:lpstr>Central Office(s )Supporting the Faculty &amp; Administrators</vt:lpstr>
      <vt:lpstr>Central Office(s) Supporting the Faculty &amp; Administrators (Cont.)</vt:lpstr>
      <vt:lpstr>Central Office(s) Supporting the Faculty &amp; Administrators (Cont.)</vt:lpstr>
      <vt:lpstr>What is a Clinical Trial?</vt:lpstr>
      <vt:lpstr> Pre-Award vs. Post Award </vt:lpstr>
      <vt:lpstr>Pre-Award vs. Post Award (Cont.)</vt:lpstr>
      <vt:lpstr> Process for Submission of Grant Applications </vt:lpstr>
      <vt:lpstr>Process for Submission of Grant Applications (Cont.)</vt:lpstr>
      <vt:lpstr>General Pre-Award Documents driven by the Funding Opportunity Announcement (FOA)</vt:lpstr>
      <vt:lpstr>What does request for reduction of facilities and administrative costs mean?</vt:lpstr>
      <vt:lpstr> What is an advance account request? </vt:lpstr>
      <vt:lpstr> Mandatory Regulatory Compliance Trainings as determined by Knowledge Link </vt:lpstr>
      <vt:lpstr>The Award is Received, Now What?</vt:lpstr>
      <vt:lpstr>The Award is Received, Now What? (Cont.)</vt:lpstr>
      <vt:lpstr>The Award is Received, Now What? (Cont.)</vt:lpstr>
      <vt:lpstr> Monitoring, Reconciling, &amp; Reporting </vt:lpstr>
      <vt:lpstr>Why are grants frozen? </vt:lpstr>
      <vt:lpstr>When would a grant be frozen?</vt:lpstr>
      <vt:lpstr>What is a Cost Transfer?</vt:lpstr>
      <vt:lpstr>Close Out &amp; Audit</vt:lpstr>
      <vt:lpstr> Close Out &amp; Audit (Cont.)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GRANTS 101</dc:title>
  <dc:creator>Chanika</dc:creator>
  <cp:lastModifiedBy>Snyder, Richard</cp:lastModifiedBy>
  <cp:revision>309</cp:revision>
  <cp:lastPrinted>2017-10-26T19:10:58Z</cp:lastPrinted>
  <dcterms:created xsi:type="dcterms:W3CDTF">2017-06-15T15:19:16Z</dcterms:created>
  <dcterms:modified xsi:type="dcterms:W3CDTF">2023-08-10T14:01:59Z</dcterms:modified>
</cp:coreProperties>
</file>