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25"/>
  </p:notesMasterIdLst>
  <p:handoutMasterIdLst>
    <p:handoutMasterId r:id="rId26"/>
  </p:handoutMasterIdLst>
  <p:sldIdLst>
    <p:sldId id="455" r:id="rId2"/>
    <p:sldId id="459" r:id="rId3"/>
    <p:sldId id="460" r:id="rId4"/>
    <p:sldId id="462" r:id="rId5"/>
    <p:sldId id="468" r:id="rId6"/>
    <p:sldId id="469" r:id="rId7"/>
    <p:sldId id="470" r:id="rId8"/>
    <p:sldId id="534" r:id="rId9"/>
    <p:sldId id="535" r:id="rId10"/>
    <p:sldId id="536" r:id="rId11"/>
    <p:sldId id="537" r:id="rId12"/>
    <p:sldId id="550" r:id="rId13"/>
    <p:sldId id="540" r:id="rId14"/>
    <p:sldId id="662" r:id="rId15"/>
    <p:sldId id="538" r:id="rId16"/>
    <p:sldId id="549" r:id="rId17"/>
    <p:sldId id="551" r:id="rId18"/>
    <p:sldId id="602" r:id="rId19"/>
    <p:sldId id="663" r:id="rId20"/>
    <p:sldId id="664" r:id="rId21"/>
    <p:sldId id="665" r:id="rId22"/>
    <p:sldId id="539" r:id="rId23"/>
    <p:sldId id="481" r:id="rId24"/>
  </p:sldIdLst>
  <p:sldSz cx="9144000" cy="6858000" type="screen4x3"/>
  <p:notesSz cx="6881813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8B8BB1"/>
    <a:srgbClr val="99FFCC"/>
    <a:srgbClr val="FF9900"/>
    <a:srgbClr val="C0C0C0"/>
    <a:srgbClr val="000000"/>
    <a:srgbClr val="FF5050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13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5" tIns="46218" rIns="92435" bIns="46218" numCol="1" anchor="t" anchorCtr="0" compatLnSpc="1">
            <a:prstTxWarp prst="textNoShape">
              <a:avLst/>
            </a:prstTxWarp>
          </a:bodyPr>
          <a:lstStyle>
            <a:lvl1pPr algn="l" defTabSz="922338">
              <a:defRPr sz="1100">
                <a:latin typeface="Garamond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13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5" tIns="46218" rIns="92435" bIns="46218" numCol="1" anchor="t" anchorCtr="0" compatLnSpc="1">
            <a:prstTxWarp prst="textNoShape">
              <a:avLst/>
            </a:prstTxWarp>
          </a:bodyPr>
          <a:lstStyle>
            <a:lvl1pPr algn="r" defTabSz="922338">
              <a:defRPr sz="1100">
                <a:latin typeface="Garamond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29813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5" tIns="46218" rIns="92435" bIns="46218" numCol="1" anchor="b" anchorCtr="0" compatLnSpc="1">
            <a:prstTxWarp prst="textNoShape">
              <a:avLst/>
            </a:prstTxWarp>
          </a:bodyPr>
          <a:lstStyle>
            <a:lvl1pPr algn="l" defTabSz="922338">
              <a:defRPr sz="1100">
                <a:latin typeface="Garamond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8832850"/>
            <a:ext cx="29813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5" tIns="46218" rIns="92435" bIns="46218" numCol="1" anchor="b" anchorCtr="0" compatLnSpc="1">
            <a:prstTxWarp prst="textNoShape">
              <a:avLst/>
            </a:prstTxWarp>
          </a:bodyPr>
          <a:lstStyle>
            <a:lvl1pPr algn="r" defTabSz="922338">
              <a:defRPr sz="1100">
                <a:latin typeface="Garamond" charset="0"/>
                <a:cs typeface="+mn-cs"/>
              </a:defRPr>
            </a:lvl1pPr>
          </a:lstStyle>
          <a:p>
            <a:pPr>
              <a:defRPr/>
            </a:pPr>
            <a:fld id="{33A55014-9F09-B04A-8C81-BA06A718F0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1315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13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5" tIns="46218" rIns="92435" bIns="46218" numCol="1" anchor="t" anchorCtr="0" compatLnSpc="1">
            <a:prstTxWarp prst="textNoShape">
              <a:avLst/>
            </a:prstTxWarp>
          </a:bodyPr>
          <a:lstStyle>
            <a:lvl1pPr algn="l" defTabSz="922338">
              <a:defRPr sz="1100">
                <a:latin typeface="Garamond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488" y="0"/>
            <a:ext cx="29813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5" tIns="46218" rIns="92435" bIns="46218" numCol="1" anchor="t" anchorCtr="0" compatLnSpc="1">
            <a:prstTxWarp prst="textNoShape">
              <a:avLst/>
            </a:prstTxWarp>
          </a:bodyPr>
          <a:lstStyle>
            <a:lvl1pPr algn="r" defTabSz="922338">
              <a:defRPr sz="1100">
                <a:latin typeface="Garamond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6013" y="696913"/>
            <a:ext cx="4649787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280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416425"/>
            <a:ext cx="5046663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5" tIns="46218" rIns="92435" bIns="462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80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29813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5" tIns="46218" rIns="92435" bIns="46218" numCol="1" anchor="b" anchorCtr="0" compatLnSpc="1">
            <a:prstTxWarp prst="textNoShape">
              <a:avLst/>
            </a:prstTxWarp>
          </a:bodyPr>
          <a:lstStyle>
            <a:lvl1pPr algn="l" defTabSz="922338">
              <a:defRPr sz="1100">
                <a:latin typeface="Garamond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80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88" y="8832850"/>
            <a:ext cx="29813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5" tIns="46218" rIns="92435" bIns="46218" numCol="1" anchor="b" anchorCtr="0" compatLnSpc="1">
            <a:prstTxWarp prst="textNoShape">
              <a:avLst/>
            </a:prstTxWarp>
          </a:bodyPr>
          <a:lstStyle>
            <a:lvl1pPr algn="r" defTabSz="922338">
              <a:defRPr sz="1100">
                <a:latin typeface="Garamond" charset="0"/>
                <a:cs typeface="+mn-cs"/>
              </a:defRPr>
            </a:lvl1pPr>
          </a:lstStyle>
          <a:p>
            <a:pPr>
              <a:defRPr/>
            </a:pPr>
            <a:fld id="{0BC80E4F-E395-C442-AACC-112E0EBB11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5177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09504B5-8394-364C-845E-3944A19098CE}" type="slidenum">
              <a:rPr lang="en-US" sz="1100">
                <a:latin typeface="Garamond" charset="0"/>
              </a:rPr>
              <a:pPr/>
              <a:t>1</a:t>
            </a:fld>
            <a:endParaRPr lang="en-US" sz="1100">
              <a:latin typeface="Garamond" charset="0"/>
            </a:endParaRPr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7600" y="698500"/>
            <a:ext cx="4648200" cy="3486150"/>
          </a:xfrm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975" y="4416425"/>
            <a:ext cx="5505450" cy="4181475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2537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845CA44-7BF4-3A44-BE5F-CFBBBE213C03}" type="slidenum">
              <a:rPr lang="en-US" sz="1100">
                <a:latin typeface="Garamond" charset="0"/>
              </a:rPr>
              <a:pPr/>
              <a:t>10</a:t>
            </a:fld>
            <a:endParaRPr lang="en-US" sz="1100">
              <a:latin typeface="Garamond" charset="0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7600" y="698500"/>
            <a:ext cx="4648200" cy="3486150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975" y="4416425"/>
            <a:ext cx="5505450" cy="4181475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8628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4F0B81E-D74C-4D44-876B-6F19276AE5CA}" type="slidenum">
              <a:rPr lang="en-US" sz="1100">
                <a:latin typeface="Garamond" charset="0"/>
              </a:rPr>
              <a:pPr/>
              <a:t>11</a:t>
            </a:fld>
            <a:endParaRPr lang="en-US" sz="1100">
              <a:latin typeface="Garamond" charset="0"/>
            </a:endParaRPr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7600" y="698500"/>
            <a:ext cx="4648200" cy="3486150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975" y="4416425"/>
            <a:ext cx="5505450" cy="4181475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0170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23D9CE7-D096-514D-8D36-959696ED611D}" type="slidenum">
              <a:rPr lang="en-US" sz="1100">
                <a:latin typeface="Garamond" charset="0"/>
              </a:rPr>
              <a:pPr/>
              <a:t>12</a:t>
            </a:fld>
            <a:endParaRPr lang="en-US" sz="1100">
              <a:latin typeface="Garamond" charset="0"/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7600" y="698500"/>
            <a:ext cx="4648200" cy="3486150"/>
          </a:xfrm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975" y="4416425"/>
            <a:ext cx="5505450" cy="4181475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0127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91F184C-F893-C143-8B8B-0DE2E784DB83}" type="slidenum">
              <a:rPr lang="en-US" sz="1100">
                <a:latin typeface="Garamond" charset="0"/>
              </a:rPr>
              <a:pPr/>
              <a:t>13</a:t>
            </a:fld>
            <a:endParaRPr lang="en-US" sz="1100">
              <a:latin typeface="Garamond" charset="0"/>
            </a:endParaRPr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7600" y="698500"/>
            <a:ext cx="4648200" cy="3486150"/>
          </a:xfrm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975" y="4416425"/>
            <a:ext cx="5505450" cy="4181475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5276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0270787-BA09-9C4F-8E7E-22629495E9E9}" type="slidenum">
              <a:rPr lang="en-US" sz="1100">
                <a:latin typeface="Garamond" charset="0"/>
              </a:rPr>
              <a:pPr/>
              <a:t>15</a:t>
            </a:fld>
            <a:endParaRPr lang="en-US" sz="1100">
              <a:latin typeface="Garamond" charset="0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7600" y="698500"/>
            <a:ext cx="4648200" cy="3486150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975" y="4416425"/>
            <a:ext cx="5505450" cy="4181475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2169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676E558-1FE1-9E43-B712-3DB5746436A6}" type="slidenum">
              <a:rPr lang="en-US" sz="1100">
                <a:latin typeface="Garamond" charset="0"/>
              </a:rPr>
              <a:pPr/>
              <a:t>16</a:t>
            </a:fld>
            <a:endParaRPr lang="en-US" sz="1100">
              <a:latin typeface="Garamond" charset="0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7600" y="698500"/>
            <a:ext cx="4648200" cy="3486150"/>
          </a:xfrm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975" y="4416425"/>
            <a:ext cx="5505450" cy="4181475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738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1E6A567-F4B2-5941-8FEA-F2B954D86658}" type="slidenum">
              <a:rPr lang="en-US" sz="1100">
                <a:latin typeface="Garamond" charset="0"/>
              </a:rPr>
              <a:pPr/>
              <a:t>17</a:t>
            </a:fld>
            <a:endParaRPr lang="en-US" sz="1100">
              <a:latin typeface="Garamond" charset="0"/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7600" y="698500"/>
            <a:ext cx="4648200" cy="3486150"/>
          </a:xfrm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975" y="4416425"/>
            <a:ext cx="5505450" cy="4181475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64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CACD06D-EE52-DE4C-BC6E-04316967B150}" type="slidenum">
              <a:rPr lang="en-US" sz="1100">
                <a:latin typeface="Garamond" charset="0"/>
              </a:rPr>
              <a:pPr/>
              <a:t>18</a:t>
            </a:fld>
            <a:endParaRPr lang="en-US" sz="1100">
              <a:latin typeface="Garamond" charset="0"/>
            </a:endParaRPr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7600" y="698500"/>
            <a:ext cx="4648200" cy="3486150"/>
          </a:xfrm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975" y="4416425"/>
            <a:ext cx="5505450" cy="4181475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1042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271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271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271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271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9AD769B-49A0-304D-814E-2EF223C2624B}" type="slidenum">
              <a:rPr lang="en-US" sz="1100">
                <a:latin typeface="Garamond" charset="0"/>
              </a:rPr>
              <a:pPr/>
              <a:t>19</a:t>
            </a:fld>
            <a:endParaRPr lang="en-US" sz="1100">
              <a:latin typeface="Garamond" charset="0"/>
            </a:endParaRPr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6221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271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271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271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271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55891F1-E392-2043-B1E7-347A95800AF2}" type="slidenum">
              <a:rPr lang="en-US" sz="1100">
                <a:latin typeface="Garamond" charset="0"/>
              </a:rPr>
              <a:pPr/>
              <a:t>20</a:t>
            </a:fld>
            <a:endParaRPr lang="en-US" sz="1100">
              <a:latin typeface="Garamond" charset="0"/>
            </a:endParaRPr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6857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B810386-FA41-DE40-8639-3A88376844AC}" type="slidenum">
              <a:rPr lang="en-US" sz="1100">
                <a:latin typeface="Garamond" charset="0"/>
              </a:rPr>
              <a:pPr/>
              <a:t>2</a:t>
            </a:fld>
            <a:endParaRPr lang="en-US" sz="1100">
              <a:latin typeface="Garamond" charset="0"/>
            </a:endParaRPr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7600" y="698500"/>
            <a:ext cx="4648200" cy="3486150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975" y="4416425"/>
            <a:ext cx="5505450" cy="4181475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5430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271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271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271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271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0C18F89-8139-4B4D-AE58-CD423C94B373}" type="slidenum">
              <a:rPr lang="en-US" sz="1100">
                <a:latin typeface="Garamond" charset="0"/>
              </a:rPr>
              <a:pPr/>
              <a:t>21</a:t>
            </a:fld>
            <a:endParaRPr lang="en-US" sz="1100">
              <a:latin typeface="Garamond" charset="0"/>
            </a:endParaRPr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94093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4790BC6-496B-7844-BC64-02E5DAC4BB48}" type="slidenum">
              <a:rPr lang="en-US" sz="1100">
                <a:latin typeface="Garamond" charset="0"/>
              </a:rPr>
              <a:pPr/>
              <a:t>22</a:t>
            </a:fld>
            <a:endParaRPr lang="en-US" sz="1100">
              <a:latin typeface="Garamond" charset="0"/>
            </a:endParaRPr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7600" y="698500"/>
            <a:ext cx="4648200" cy="3486150"/>
          </a:xfrm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975" y="4416425"/>
            <a:ext cx="5505450" cy="4181475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62980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6906520-57B6-9F4D-9830-8E3A4F5296FE}" type="slidenum">
              <a:rPr lang="en-US" sz="1100">
                <a:latin typeface="Garamond" charset="0"/>
              </a:rPr>
              <a:pPr/>
              <a:t>23</a:t>
            </a:fld>
            <a:endParaRPr lang="en-US" sz="1100">
              <a:latin typeface="Garamond" charset="0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7600" y="698500"/>
            <a:ext cx="4648200" cy="3486150"/>
          </a:xfrm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975" y="4416425"/>
            <a:ext cx="5505450" cy="4181475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923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744A94E-5BFC-B941-925C-7A76A65B0146}" type="slidenum">
              <a:rPr lang="en-US" sz="1100">
                <a:latin typeface="Garamond" charset="0"/>
              </a:rPr>
              <a:pPr/>
              <a:t>3</a:t>
            </a:fld>
            <a:endParaRPr lang="en-US" sz="1100">
              <a:latin typeface="Garamond" charset="0"/>
            </a:endParaRPr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7600" y="698500"/>
            <a:ext cx="4648200" cy="3486150"/>
          </a:xfrm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975" y="4416425"/>
            <a:ext cx="5505450" cy="4181475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4744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8D88E8C-83D6-0642-9086-2C571E839AC1}" type="slidenum">
              <a:rPr lang="en-US" sz="1100">
                <a:latin typeface="Garamond" charset="0"/>
              </a:rPr>
              <a:pPr/>
              <a:t>4</a:t>
            </a:fld>
            <a:endParaRPr lang="en-US" sz="1100">
              <a:latin typeface="Garamond" charset="0"/>
            </a:endParaRPr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7600" y="698500"/>
            <a:ext cx="4648200" cy="3486150"/>
          </a:xfrm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975" y="4416425"/>
            <a:ext cx="5505450" cy="4181475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4792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483FCC3-9A2B-AC4D-ADF1-7EBCFA916E85}" type="slidenum">
              <a:rPr lang="en-US" sz="1100">
                <a:latin typeface="Garamond" charset="0"/>
              </a:rPr>
              <a:pPr/>
              <a:t>5</a:t>
            </a:fld>
            <a:endParaRPr lang="en-US" sz="1100">
              <a:latin typeface="Garamond" charset="0"/>
            </a:endParaRPr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7600" y="698500"/>
            <a:ext cx="4648200" cy="3486150"/>
          </a:xfrm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975" y="4416425"/>
            <a:ext cx="5505450" cy="4181475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1907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527B3FB-6C3F-E14B-ACD3-FC6B4B93171C}" type="slidenum">
              <a:rPr lang="en-US" sz="1100">
                <a:latin typeface="Garamond" charset="0"/>
              </a:rPr>
              <a:pPr/>
              <a:t>6</a:t>
            </a:fld>
            <a:endParaRPr lang="en-US" sz="1100">
              <a:latin typeface="Garamond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7600" y="698500"/>
            <a:ext cx="4648200" cy="3486150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975" y="4416425"/>
            <a:ext cx="5505450" cy="4181475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8302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8EEBD22-EAC4-3240-B931-29BBFE3BAE23}" type="slidenum">
              <a:rPr lang="en-US" sz="1100">
                <a:latin typeface="Garamond" charset="0"/>
              </a:rPr>
              <a:pPr/>
              <a:t>7</a:t>
            </a:fld>
            <a:endParaRPr lang="en-US" sz="1100">
              <a:latin typeface="Garamond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7600" y="698500"/>
            <a:ext cx="4648200" cy="3486150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975" y="4416425"/>
            <a:ext cx="5505450" cy="4181475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831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F406B2F-3DD0-6142-B624-57A939FD18D5}" type="slidenum">
              <a:rPr lang="en-US" sz="1100">
                <a:latin typeface="Garamond" charset="0"/>
              </a:rPr>
              <a:pPr/>
              <a:t>8</a:t>
            </a:fld>
            <a:endParaRPr lang="en-US" sz="1100">
              <a:latin typeface="Garamond" charset="0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7600" y="698500"/>
            <a:ext cx="4648200" cy="3486150"/>
          </a:xfrm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975" y="4416425"/>
            <a:ext cx="5505450" cy="4181475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4742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22338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D5DBF68-FF1A-5F47-8E45-7052D0F7C00A}" type="slidenum">
              <a:rPr lang="en-US" sz="1100">
                <a:latin typeface="Garamond" charset="0"/>
              </a:rPr>
              <a:pPr/>
              <a:t>9</a:t>
            </a:fld>
            <a:endParaRPr lang="en-US" sz="1100">
              <a:latin typeface="Garamond" charset="0"/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7600" y="698500"/>
            <a:ext cx="4648200" cy="3486150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975" y="4416425"/>
            <a:ext cx="5505450" cy="4181475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576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87"/>
          <p:cNvSpPr>
            <a:spLocks noChangeArrowheads="1"/>
          </p:cNvSpPr>
          <p:nvPr/>
        </p:nvSpPr>
        <p:spPr bwMode="auto">
          <a:xfrm>
            <a:off x="0" y="6489700"/>
            <a:ext cx="9144000" cy="3048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r>
              <a:rPr lang="en-US" sz="1200" b="1">
                <a:solidFill>
                  <a:srgbClr val="2F2F47"/>
                </a:solidFill>
                <a:latin typeface="Verdana" pitchFamily="34" charset="0"/>
                <a:ea typeface="+mn-ea"/>
                <a:cs typeface="+mn-cs"/>
              </a:rPr>
              <a:t>McKay Orthopaedic Research Laboratory</a:t>
            </a:r>
          </a:p>
        </p:txBody>
      </p:sp>
      <p:sp>
        <p:nvSpPr>
          <p:cNvPr id="5" name="Line 1088"/>
          <p:cNvSpPr>
            <a:spLocks noChangeShapeType="1"/>
          </p:cNvSpPr>
          <p:nvPr/>
        </p:nvSpPr>
        <p:spPr bwMode="auto">
          <a:xfrm>
            <a:off x="0" y="6489700"/>
            <a:ext cx="9144000" cy="0"/>
          </a:xfrm>
          <a:prstGeom prst="line">
            <a:avLst/>
          </a:prstGeom>
          <a:noFill/>
          <a:ln w="9525">
            <a:solidFill>
              <a:srgbClr val="FFFF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" name="Line 1089"/>
          <p:cNvSpPr>
            <a:spLocks noChangeShapeType="1"/>
          </p:cNvSpPr>
          <p:nvPr/>
        </p:nvSpPr>
        <p:spPr bwMode="auto">
          <a:xfrm>
            <a:off x="0" y="6794500"/>
            <a:ext cx="9144000" cy="0"/>
          </a:xfrm>
          <a:prstGeom prst="line">
            <a:avLst/>
          </a:prstGeom>
          <a:noFill/>
          <a:ln w="9525">
            <a:solidFill>
              <a:srgbClr val="FFFF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pic>
        <p:nvPicPr>
          <p:cNvPr id="7" name="Picture 1096" descr="penn_bl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63" y="6496050"/>
            <a:ext cx="766762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099" descr="shiel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" y="6300788"/>
            <a:ext cx="485775" cy="504825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11" name="Rectangle 10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39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5612" name="Rectangle 10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92238" y="3954463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04950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959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73038"/>
            <a:ext cx="2057400" cy="58578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73038"/>
            <a:ext cx="6019800" cy="5857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8639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0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419225"/>
            <a:ext cx="4038600" cy="46116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9225"/>
            <a:ext cx="4038600" cy="46116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4706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173038"/>
            <a:ext cx="8229600" cy="5857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375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5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65470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19225"/>
            <a:ext cx="4038600" cy="4611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9225"/>
            <a:ext cx="4038600" cy="4611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771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148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159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5226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04276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3816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38"/>
            </a:gs>
            <a:gs pos="50000">
              <a:srgbClr val="000099"/>
            </a:gs>
            <a:gs pos="100000">
              <a:srgbClr val="000038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1730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19225"/>
            <a:ext cx="8229600" cy="461168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Line 94"/>
          <p:cNvSpPr>
            <a:spLocks noChangeShapeType="1"/>
          </p:cNvSpPr>
          <p:nvPr/>
        </p:nvSpPr>
        <p:spPr bwMode="auto">
          <a:xfrm>
            <a:off x="0" y="6794500"/>
            <a:ext cx="9144000" cy="0"/>
          </a:xfrm>
          <a:prstGeom prst="line">
            <a:avLst/>
          </a:prstGeom>
          <a:noFill/>
          <a:ln w="9525">
            <a:solidFill>
              <a:srgbClr val="8B8BB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9" name="Line 99"/>
          <p:cNvSpPr>
            <a:spLocks noChangeShapeType="1"/>
          </p:cNvSpPr>
          <p:nvPr/>
        </p:nvSpPr>
        <p:spPr bwMode="auto">
          <a:xfrm>
            <a:off x="0" y="922338"/>
            <a:ext cx="9144000" cy="0"/>
          </a:xfrm>
          <a:prstGeom prst="line">
            <a:avLst/>
          </a:prstGeom>
          <a:noFill/>
          <a:ln w="9525">
            <a:solidFill>
              <a:srgbClr val="A2A2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pic>
        <p:nvPicPr>
          <p:cNvPr id="1030" name="Picture 100" descr="penn_white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99225"/>
            <a:ext cx="76835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678" name="Picture 102" descr="shield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" y="6300788"/>
            <a:ext cx="485775" cy="504825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876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  <p:sldLayoutId id="2147483874" r:id="rId12"/>
    <p:sldLayoutId id="2147483875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FFFF39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FFFF39"/>
          </a:solidFill>
          <a:latin typeface="Verdana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FFFF39"/>
          </a:solidFill>
          <a:latin typeface="Verdana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FFFF39"/>
          </a:solidFill>
          <a:latin typeface="Verdana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FFFF39"/>
          </a:solidFill>
          <a:latin typeface="Verdana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000" b="1">
          <a:solidFill>
            <a:srgbClr val="FFFF39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000" b="1">
          <a:solidFill>
            <a:srgbClr val="FFFF39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000" b="1">
          <a:solidFill>
            <a:srgbClr val="FFFF39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000" b="1">
          <a:solidFill>
            <a:srgbClr val="FFFF39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FF39"/>
        </a:buClr>
        <a:buChar char="•"/>
        <a:defRPr sz="26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FF39"/>
        </a:buClr>
        <a:buChar char="–"/>
        <a:defRPr sz="2200" b="1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FF39"/>
        </a:buClr>
        <a:buChar char="–"/>
        <a:defRPr sz="2000" b="1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FF39"/>
        </a:buClr>
        <a:buChar char="–"/>
        <a:defRPr b="1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FF39"/>
        </a:buClr>
        <a:buChar char="–"/>
        <a:defRPr sz="1600" b="1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FF39"/>
        </a:buClr>
        <a:buChar char="–"/>
        <a:defRPr sz="16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FF39"/>
        </a:buClr>
        <a:buChar char="–"/>
        <a:defRPr sz="16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FF39"/>
        </a:buClr>
        <a:buChar char="–"/>
        <a:defRPr sz="16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FF39"/>
        </a:buClr>
        <a:buChar char="–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8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914400"/>
            <a:ext cx="8458200" cy="2286000"/>
          </a:xfrm>
          <a:effectLst>
            <a:outerShdw blurRad="63500" dist="35921" dir="2700000" algn="ctr" rotWithShape="0">
              <a:srgbClr val="000000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sz="3500" dirty="0" smtClean="0">
                <a:ea typeface="+mj-ea"/>
                <a:cs typeface="+mj-cs"/>
              </a:rPr>
              <a:t>PCMD Biomechanics Core </a:t>
            </a:r>
            <a:r>
              <a:rPr lang="mr-IN" sz="3500" dirty="0" smtClean="0">
                <a:ea typeface="+mj-ea"/>
                <a:cs typeface="+mj-cs"/>
              </a:rPr>
              <a:t>–</a:t>
            </a:r>
            <a:r>
              <a:rPr lang="en-US" sz="3500" dirty="0" smtClean="0">
                <a:ea typeface="+mj-ea"/>
                <a:cs typeface="+mj-cs"/>
              </a:rPr>
              <a:t> Learning Lunch</a:t>
            </a:r>
          </a:p>
        </p:txBody>
      </p:sp>
      <p:sp>
        <p:nvSpPr>
          <p:cNvPr id="5122" name="Subtitle 5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 smtClean="0">
                <a:latin typeface="Verdana" charset="0"/>
              </a:rPr>
              <a:t>2/15/19</a:t>
            </a:r>
            <a:endParaRPr lang="en-US" dirty="0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450" name="Rectangle 2"/>
          <p:cNvSpPr>
            <a:spLocks noRot="1" noChangeArrowheads="1"/>
          </p:cNvSpPr>
          <p:nvPr/>
        </p:nvSpPr>
        <p:spPr bwMode="auto">
          <a:xfrm>
            <a:off x="457200" y="139700"/>
            <a:ext cx="8229600" cy="1143000"/>
          </a:xfrm>
          <a:prstGeom prst="rect">
            <a:avLst/>
          </a:prstGeom>
          <a:noFill/>
          <a:ln>
            <a:noFill/>
          </a:ln>
          <a:effectLst>
            <a:outerShdw blurRad="63500" dist="46662" dir="3284183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defRPr/>
            </a:pPr>
            <a:r>
              <a:rPr lang="en-US" sz="3000" b="1">
                <a:solidFill>
                  <a:srgbClr val="FFFF39"/>
                </a:solidFill>
                <a:latin typeface="Verdana" pitchFamily="34" charset="0"/>
                <a:ea typeface="+mn-ea"/>
                <a:cs typeface="+mn-cs"/>
              </a:rPr>
              <a:t>Elements of a Stress-Strain Curve</a:t>
            </a:r>
          </a:p>
        </p:txBody>
      </p:sp>
      <p:pic>
        <p:nvPicPr>
          <p:cNvPr id="2355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30" t="-900" b="-2730"/>
          <a:stretch>
            <a:fillRect/>
          </a:stretch>
        </p:blipFill>
        <p:spPr bwMode="auto">
          <a:xfrm>
            <a:off x="1433513" y="1138238"/>
            <a:ext cx="6157912" cy="5302250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498" name="Rectangle 2"/>
          <p:cNvSpPr>
            <a:spLocks noRot="1" noChangeArrowheads="1"/>
          </p:cNvSpPr>
          <p:nvPr/>
        </p:nvSpPr>
        <p:spPr bwMode="auto">
          <a:xfrm>
            <a:off x="457200" y="139700"/>
            <a:ext cx="8229600" cy="1143000"/>
          </a:xfrm>
          <a:prstGeom prst="rect">
            <a:avLst/>
          </a:prstGeom>
          <a:noFill/>
          <a:ln>
            <a:noFill/>
          </a:ln>
          <a:effectLst>
            <a:outerShdw blurRad="63500" dist="46662" dir="3284183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defRPr/>
            </a:pPr>
            <a:r>
              <a:rPr lang="en-US" sz="3000" b="1">
                <a:solidFill>
                  <a:srgbClr val="FFFF39"/>
                </a:solidFill>
                <a:latin typeface="Verdana" pitchFamily="34" charset="0"/>
                <a:ea typeface="+mn-ea"/>
                <a:cs typeface="+mn-cs"/>
              </a:rPr>
              <a:t>Material Characteristics</a:t>
            </a:r>
          </a:p>
        </p:txBody>
      </p:sp>
      <p:sp>
        <p:nvSpPr>
          <p:cNvPr id="618500" name="Rectangle 4"/>
          <p:cNvSpPr>
            <a:spLocks noChangeArrowheads="1"/>
          </p:cNvSpPr>
          <p:nvPr/>
        </p:nvSpPr>
        <p:spPr bwMode="auto">
          <a:xfrm>
            <a:off x="304800" y="1093788"/>
            <a:ext cx="5038725" cy="5143500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231775" indent="-231775" algn="l">
              <a:buFontTx/>
              <a:buChar char="•"/>
              <a:defRPr/>
            </a:pPr>
            <a:r>
              <a:rPr lang="en-US" sz="2400" b="1">
                <a:solidFill>
                  <a:srgbClr val="FFFF00"/>
                </a:solidFill>
                <a:cs typeface="+mn-cs"/>
              </a:rPr>
              <a:t>Elastic</a:t>
            </a:r>
            <a:r>
              <a:rPr lang="en-US" sz="2400">
                <a:cs typeface="+mn-cs"/>
              </a:rPr>
              <a:t> - Stress is directly proportional to strain and deformation is fully recovered when a load is removed. </a:t>
            </a:r>
          </a:p>
          <a:p>
            <a:pPr marL="231775" indent="-231775" algn="l">
              <a:buFontTx/>
              <a:buChar char="•"/>
              <a:defRPr/>
            </a:pPr>
            <a:endParaRPr lang="en-US" sz="1000">
              <a:cs typeface="+mn-cs"/>
            </a:endParaRPr>
          </a:p>
          <a:p>
            <a:pPr marL="231775" indent="-231775" algn="l">
              <a:buFontTx/>
              <a:buChar char="•"/>
              <a:defRPr/>
            </a:pPr>
            <a:r>
              <a:rPr lang="en-US" sz="2400" b="1">
                <a:solidFill>
                  <a:srgbClr val="66FF33"/>
                </a:solidFill>
                <a:cs typeface="+mn-cs"/>
              </a:rPr>
              <a:t>Brittle</a:t>
            </a:r>
            <a:r>
              <a:rPr lang="en-US" sz="2400">
                <a:cs typeface="+mn-cs"/>
              </a:rPr>
              <a:t> - exhibits a linear stress–strain curve to failure and elastic deformation only (e.g., polymethylmethacrylate, PMMA).</a:t>
            </a:r>
          </a:p>
          <a:p>
            <a:pPr marL="231775" indent="-231775" algn="l">
              <a:buFontTx/>
              <a:buChar char="•"/>
              <a:defRPr/>
            </a:pPr>
            <a:endParaRPr lang="en-US" sz="1000">
              <a:cs typeface="+mn-cs"/>
            </a:endParaRPr>
          </a:p>
          <a:p>
            <a:pPr marL="231775" indent="-231775" algn="l">
              <a:buFontTx/>
              <a:buChar char="•"/>
              <a:defRPr/>
            </a:pPr>
            <a:r>
              <a:rPr lang="en-US" sz="2400" b="1">
                <a:solidFill>
                  <a:srgbClr val="FF0066"/>
                </a:solidFill>
                <a:cs typeface="+mn-cs"/>
              </a:rPr>
              <a:t>Ductile</a:t>
            </a:r>
            <a:r>
              <a:rPr lang="en-US" sz="2400">
                <a:cs typeface="+mn-cs"/>
              </a:rPr>
              <a:t> – materials such as metals undergo a large amount of plastic deformation before reaching failure.</a:t>
            </a:r>
          </a:p>
          <a:p>
            <a:pPr marL="231775" indent="-231775" algn="l">
              <a:buFontTx/>
              <a:buChar char="•"/>
              <a:defRPr/>
            </a:pPr>
            <a:endParaRPr lang="en-US" sz="2400">
              <a:cs typeface="+mn-cs"/>
            </a:endParaRPr>
          </a:p>
        </p:txBody>
      </p:sp>
      <p:grpSp>
        <p:nvGrpSpPr>
          <p:cNvPr id="25603" name="Group 17"/>
          <p:cNvGrpSpPr>
            <a:grpSpLocks/>
          </p:cNvGrpSpPr>
          <p:nvPr/>
        </p:nvGrpSpPr>
        <p:grpSpPr bwMode="auto">
          <a:xfrm>
            <a:off x="5314950" y="1943100"/>
            <a:ext cx="3343275" cy="3717925"/>
            <a:chOff x="3299" y="1309"/>
            <a:chExt cx="2106" cy="1616"/>
          </a:xfrm>
        </p:grpSpPr>
        <p:grpSp>
          <p:nvGrpSpPr>
            <p:cNvPr id="25604" name="Group 16"/>
            <p:cNvGrpSpPr>
              <a:grpSpLocks/>
            </p:cNvGrpSpPr>
            <p:nvPr/>
          </p:nvGrpSpPr>
          <p:grpSpPr bwMode="auto">
            <a:xfrm>
              <a:off x="3299" y="1309"/>
              <a:ext cx="2082" cy="1616"/>
              <a:chOff x="3299" y="1309"/>
              <a:chExt cx="2461" cy="1616"/>
            </a:xfrm>
          </p:grpSpPr>
          <p:sp>
            <p:nvSpPr>
              <p:cNvPr id="618502" name="Line 6"/>
              <p:cNvSpPr>
                <a:spLocks noChangeShapeType="1"/>
              </p:cNvSpPr>
              <p:nvPr/>
            </p:nvSpPr>
            <p:spPr bwMode="auto">
              <a:xfrm flipV="1">
                <a:off x="3628" y="1309"/>
                <a:ext cx="0" cy="1385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 type="triangle" w="lg" len="lg"/>
              </a:ln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18503" name="Line 7"/>
              <p:cNvSpPr>
                <a:spLocks noChangeShapeType="1"/>
              </p:cNvSpPr>
              <p:nvPr/>
            </p:nvSpPr>
            <p:spPr bwMode="auto">
              <a:xfrm rot="5400000" flipV="1">
                <a:off x="4688" y="1613"/>
                <a:ext cx="0" cy="2144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 type="triangle" w="lg" len="lg"/>
              </a:ln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18504" name="Line 8"/>
              <p:cNvSpPr>
                <a:spLocks noChangeShapeType="1"/>
              </p:cNvSpPr>
              <p:nvPr/>
            </p:nvSpPr>
            <p:spPr bwMode="auto">
              <a:xfrm flipV="1">
                <a:off x="3670" y="1551"/>
                <a:ext cx="768" cy="1124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round/>
                <a:headEnd/>
                <a:tailEnd type="triangle" w="lg" len="lg"/>
              </a:ln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18505" name="Rectangle 9"/>
              <p:cNvSpPr>
                <a:spLocks noChangeArrowheads="1"/>
              </p:cNvSpPr>
              <p:nvPr/>
            </p:nvSpPr>
            <p:spPr bwMode="auto">
              <a:xfrm>
                <a:off x="4332" y="2766"/>
                <a:ext cx="619" cy="15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1800" b="1">
                    <a:ea typeface="+mn-ea"/>
                    <a:cs typeface="+mn-cs"/>
                  </a:rPr>
                  <a:t>Strain</a:t>
                </a:r>
              </a:p>
            </p:txBody>
          </p:sp>
          <p:sp>
            <p:nvSpPr>
              <p:cNvPr id="618506" name="Rectangle 10"/>
              <p:cNvSpPr>
                <a:spLocks noChangeArrowheads="1"/>
              </p:cNvSpPr>
              <p:nvPr/>
            </p:nvSpPr>
            <p:spPr bwMode="auto">
              <a:xfrm rot="-5400000">
                <a:off x="3244" y="1891"/>
                <a:ext cx="383" cy="273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1800" b="1">
                    <a:ea typeface="+mn-ea"/>
                    <a:cs typeface="+mn-cs"/>
                  </a:rPr>
                  <a:t>Stress</a:t>
                </a:r>
              </a:p>
            </p:txBody>
          </p:sp>
        </p:grpSp>
        <p:sp>
          <p:nvSpPr>
            <p:cNvPr id="618510" name="Line 14"/>
            <p:cNvSpPr>
              <a:spLocks noChangeShapeType="1"/>
            </p:cNvSpPr>
            <p:nvPr/>
          </p:nvSpPr>
          <p:spPr bwMode="auto">
            <a:xfrm flipV="1">
              <a:off x="3599" y="1806"/>
              <a:ext cx="149" cy="854"/>
            </a:xfrm>
            <a:prstGeom prst="line">
              <a:avLst/>
            </a:prstGeom>
            <a:noFill/>
            <a:ln w="38100">
              <a:solidFill>
                <a:srgbClr val="66FF33"/>
              </a:solidFill>
              <a:round/>
              <a:headEnd/>
              <a:tailEnd type="diamond" w="lg" len="lg"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8511" name="Freeform 15"/>
            <p:cNvSpPr>
              <a:spLocks/>
            </p:cNvSpPr>
            <p:nvPr/>
          </p:nvSpPr>
          <p:spPr bwMode="auto">
            <a:xfrm>
              <a:off x="3591" y="1859"/>
              <a:ext cx="1814" cy="808"/>
            </a:xfrm>
            <a:custGeom>
              <a:avLst/>
              <a:gdLst>
                <a:gd name="T0" fmla="*/ 0 w 1574"/>
                <a:gd name="T1" fmla="*/ 808 h 808"/>
                <a:gd name="T2" fmla="*/ 699 w 1574"/>
                <a:gd name="T3" fmla="*/ 175 h 808"/>
                <a:gd name="T4" fmla="*/ 1005 w 1574"/>
                <a:gd name="T5" fmla="*/ 8 h 808"/>
                <a:gd name="T6" fmla="*/ 1195 w 1574"/>
                <a:gd name="T7" fmla="*/ 0 h 808"/>
                <a:gd name="T8" fmla="*/ 1574 w 1574"/>
                <a:gd name="T9" fmla="*/ 37 h 8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4"/>
                <a:gd name="T16" fmla="*/ 0 h 808"/>
                <a:gd name="T17" fmla="*/ 1574 w 1574"/>
                <a:gd name="T18" fmla="*/ 808 h 8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4" h="808">
                  <a:moveTo>
                    <a:pt x="0" y="808"/>
                  </a:moveTo>
                  <a:lnTo>
                    <a:pt x="699" y="175"/>
                  </a:lnTo>
                  <a:lnTo>
                    <a:pt x="1005" y="8"/>
                  </a:lnTo>
                  <a:lnTo>
                    <a:pt x="1195" y="0"/>
                  </a:lnTo>
                  <a:lnTo>
                    <a:pt x="1574" y="37"/>
                  </a:lnTo>
                </a:path>
              </a:pathLst>
            </a:custGeom>
            <a:noFill/>
            <a:ln w="38100">
              <a:solidFill>
                <a:srgbClr val="FF0066"/>
              </a:solidFill>
              <a:round/>
              <a:headEnd/>
              <a:tailEnd type="diamond" w="lg" len="lg"/>
            </a:ln>
            <a:effectLst>
              <a:outerShdw blurRad="63500" dist="3592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4" name="Rectangle 2"/>
          <p:cNvSpPr>
            <a:spLocks noRot="1" noChangeArrowheads="1"/>
          </p:cNvSpPr>
          <p:nvPr/>
        </p:nvSpPr>
        <p:spPr bwMode="auto">
          <a:xfrm>
            <a:off x="457200" y="139700"/>
            <a:ext cx="8229600" cy="1143000"/>
          </a:xfrm>
          <a:prstGeom prst="rect">
            <a:avLst/>
          </a:prstGeom>
          <a:noFill/>
          <a:ln>
            <a:noFill/>
          </a:ln>
          <a:effectLst>
            <a:outerShdw blurRad="63500" dist="46662" dir="3284183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defRPr/>
            </a:pPr>
            <a:r>
              <a:rPr lang="en-US" sz="3000" b="1">
                <a:solidFill>
                  <a:srgbClr val="FFFF39"/>
                </a:solidFill>
                <a:latin typeface="Verdana" pitchFamily="34" charset="0"/>
                <a:ea typeface="+mn-ea"/>
                <a:cs typeface="+mn-cs"/>
              </a:rPr>
              <a:t>Material Properties</a:t>
            </a:r>
          </a:p>
        </p:txBody>
      </p:sp>
      <p:sp>
        <p:nvSpPr>
          <p:cNvPr id="658435" name="Rectangle 3"/>
          <p:cNvSpPr>
            <a:spLocks noChangeArrowheads="1"/>
          </p:cNvSpPr>
          <p:nvPr/>
        </p:nvSpPr>
        <p:spPr bwMode="auto">
          <a:xfrm>
            <a:off x="668338" y="1362075"/>
            <a:ext cx="8053387" cy="4338638"/>
          </a:xfrm>
          <a:prstGeom prst="rect">
            <a:avLst/>
          </a:prstGeom>
          <a:noFill/>
          <a:ln>
            <a:noFill/>
          </a:ln>
          <a:effectLst>
            <a:outerShdw blurRad="63500" dist="57501" dir="1676261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eaLnBrk="1" hangingPunct="1">
              <a:spcBef>
                <a:spcPct val="20000"/>
              </a:spcBef>
              <a:buClr>
                <a:srgbClr val="FFFF39"/>
              </a:buClr>
              <a:buFontTx/>
              <a:buChar char="•"/>
              <a:defRPr/>
            </a:pPr>
            <a:r>
              <a:rPr lang="en-US" sz="2600" b="1">
                <a:latin typeface="Verdana" pitchFamily="34" charset="0"/>
                <a:ea typeface="+mn-ea"/>
                <a:cs typeface="+mn-cs"/>
              </a:rPr>
              <a:t>Moduli can be determined in a number of different loading configurations:</a:t>
            </a:r>
          </a:p>
          <a:p>
            <a:pPr marL="742950" lvl="1" indent="-285750" algn="l" eaLnBrk="1" hangingPunct="1">
              <a:spcBef>
                <a:spcPct val="20000"/>
              </a:spcBef>
              <a:buClr>
                <a:srgbClr val="FFFF39"/>
              </a:buClr>
              <a:buFontTx/>
              <a:buChar char="–"/>
              <a:defRPr/>
            </a:pPr>
            <a:r>
              <a:rPr lang="en-US" sz="2200">
                <a:latin typeface="Verdana" pitchFamily="34" charset="0"/>
                <a:ea typeface="+mn-ea"/>
                <a:cs typeface="+mn-cs"/>
              </a:rPr>
              <a:t>Tension</a:t>
            </a:r>
          </a:p>
          <a:p>
            <a:pPr marL="742950" lvl="1" indent="-285750" algn="l" eaLnBrk="1" hangingPunct="1">
              <a:spcBef>
                <a:spcPct val="20000"/>
              </a:spcBef>
              <a:buClr>
                <a:srgbClr val="FFFF39"/>
              </a:buClr>
              <a:buFontTx/>
              <a:buChar char="–"/>
              <a:defRPr/>
            </a:pPr>
            <a:r>
              <a:rPr lang="en-US" sz="2200">
                <a:latin typeface="Verdana" pitchFamily="34" charset="0"/>
                <a:ea typeface="+mn-ea"/>
                <a:cs typeface="+mn-cs"/>
              </a:rPr>
              <a:t>Compression</a:t>
            </a:r>
          </a:p>
          <a:p>
            <a:pPr marL="742950" lvl="1" indent="-285750" algn="l" eaLnBrk="1" hangingPunct="1">
              <a:spcBef>
                <a:spcPct val="20000"/>
              </a:spcBef>
              <a:buClr>
                <a:srgbClr val="FFFF39"/>
              </a:buClr>
              <a:buFontTx/>
              <a:buChar char="–"/>
              <a:defRPr/>
            </a:pPr>
            <a:r>
              <a:rPr lang="en-US" sz="2200">
                <a:latin typeface="Verdana" pitchFamily="34" charset="0"/>
                <a:ea typeface="+mn-ea"/>
                <a:cs typeface="+mn-cs"/>
              </a:rPr>
              <a:t>Shear</a:t>
            </a:r>
          </a:p>
          <a:p>
            <a:pPr marL="742950" lvl="1" indent="-285750" algn="l" eaLnBrk="1" hangingPunct="1">
              <a:spcBef>
                <a:spcPct val="20000"/>
              </a:spcBef>
              <a:buClr>
                <a:srgbClr val="FFFF39"/>
              </a:buClr>
              <a:buFontTx/>
              <a:buChar char="–"/>
              <a:defRPr/>
            </a:pPr>
            <a:r>
              <a:rPr lang="en-US" sz="2200">
                <a:latin typeface="Verdana" pitchFamily="34" charset="0"/>
                <a:ea typeface="+mn-ea"/>
                <a:cs typeface="+mn-cs"/>
              </a:rPr>
              <a:t>Combinations of the above</a:t>
            </a:r>
          </a:p>
          <a:p>
            <a:pPr marL="342900" indent="-342900" algn="l" eaLnBrk="1" hangingPunct="1">
              <a:spcBef>
                <a:spcPct val="20000"/>
              </a:spcBef>
              <a:buClr>
                <a:srgbClr val="FFFF39"/>
              </a:buClr>
              <a:buFontTx/>
              <a:buChar char="•"/>
              <a:defRPr/>
            </a:pPr>
            <a:r>
              <a:rPr lang="en-US" sz="2600" b="1">
                <a:latin typeface="Verdana" pitchFamily="34" charset="0"/>
                <a:ea typeface="+mn-ea"/>
                <a:cs typeface="+mn-cs"/>
              </a:rPr>
              <a:t>Moduli can vary with: </a:t>
            </a:r>
          </a:p>
          <a:p>
            <a:pPr marL="742950" lvl="1" indent="-285750" algn="l" eaLnBrk="1" hangingPunct="1">
              <a:spcBef>
                <a:spcPct val="20000"/>
              </a:spcBef>
              <a:buClr>
                <a:srgbClr val="FFFF39"/>
              </a:buClr>
              <a:buFontTx/>
              <a:buChar char="–"/>
              <a:defRPr/>
            </a:pPr>
            <a:r>
              <a:rPr lang="en-US" sz="2200">
                <a:latin typeface="Verdana" pitchFamily="34" charset="0"/>
                <a:ea typeface="+mn-ea"/>
                <a:cs typeface="+mn-cs"/>
              </a:rPr>
              <a:t>Deformation state (non-linearity)</a:t>
            </a:r>
          </a:p>
          <a:p>
            <a:pPr marL="742950" lvl="1" indent="-285750" algn="l" eaLnBrk="1" hangingPunct="1">
              <a:spcBef>
                <a:spcPct val="20000"/>
              </a:spcBef>
              <a:buClr>
                <a:srgbClr val="FFFF39"/>
              </a:buClr>
              <a:buFontTx/>
              <a:buChar char="–"/>
              <a:defRPr/>
            </a:pPr>
            <a:r>
              <a:rPr lang="en-US" sz="2200">
                <a:latin typeface="Verdana" pitchFamily="34" charset="0"/>
                <a:ea typeface="+mn-ea"/>
                <a:cs typeface="+mn-cs"/>
              </a:rPr>
              <a:t>Time (viscoelasticity)</a:t>
            </a:r>
          </a:p>
          <a:p>
            <a:pPr marL="742950" lvl="1" indent="-285750" algn="l" eaLnBrk="1" hangingPunct="1">
              <a:spcBef>
                <a:spcPct val="20000"/>
              </a:spcBef>
              <a:buClr>
                <a:srgbClr val="FFFF39"/>
              </a:buClr>
              <a:buFontTx/>
              <a:buChar char="–"/>
              <a:defRPr/>
            </a:pPr>
            <a:r>
              <a:rPr lang="en-US" sz="2200">
                <a:latin typeface="Verdana" pitchFamily="34" charset="0"/>
                <a:ea typeface="+mn-ea"/>
                <a:cs typeface="+mn-cs"/>
              </a:rPr>
              <a:t>Direction (tension-compression nonlinearity)</a:t>
            </a:r>
          </a:p>
          <a:p>
            <a:pPr marL="742950" lvl="1" indent="-285750" algn="l" eaLnBrk="1" hangingPunct="1">
              <a:spcBef>
                <a:spcPct val="20000"/>
              </a:spcBef>
              <a:buClr>
                <a:srgbClr val="FFFF39"/>
              </a:buClr>
              <a:buFontTx/>
              <a:buChar char="–"/>
              <a:defRPr/>
            </a:pPr>
            <a:r>
              <a:rPr lang="en-US" sz="2200">
                <a:latin typeface="Verdana" pitchFamily="34" charset="0"/>
                <a:ea typeface="+mn-ea"/>
                <a:cs typeface="+mn-cs"/>
              </a:rPr>
              <a:t>Direction (anisotropy)</a:t>
            </a:r>
          </a:p>
          <a:p>
            <a:pPr marL="742950" lvl="1" indent="-285750" algn="l" eaLnBrk="1" hangingPunct="1">
              <a:spcBef>
                <a:spcPct val="20000"/>
              </a:spcBef>
              <a:buClr>
                <a:srgbClr val="FFFF39"/>
              </a:buClr>
              <a:defRPr/>
            </a:pPr>
            <a:endParaRPr lang="en-US" sz="2200" b="1">
              <a:latin typeface="Verdan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42" name="Rectangle 2"/>
          <p:cNvSpPr>
            <a:spLocks noRot="1" noChangeArrowheads="1"/>
          </p:cNvSpPr>
          <p:nvPr/>
        </p:nvSpPr>
        <p:spPr bwMode="auto">
          <a:xfrm>
            <a:off x="457200" y="139700"/>
            <a:ext cx="8229600" cy="1143000"/>
          </a:xfrm>
          <a:prstGeom prst="rect">
            <a:avLst/>
          </a:prstGeom>
          <a:noFill/>
          <a:ln>
            <a:noFill/>
          </a:ln>
          <a:effectLst>
            <a:outerShdw blurRad="63500" dist="46662" dir="3284183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defRPr/>
            </a:pPr>
            <a:r>
              <a:rPr lang="en-US" sz="3000" b="1">
                <a:solidFill>
                  <a:srgbClr val="FFFF39"/>
                </a:solidFill>
                <a:latin typeface="Verdana" pitchFamily="34" charset="0"/>
                <a:ea typeface="+mn-ea"/>
                <a:cs typeface="+mn-cs"/>
              </a:rPr>
              <a:t>Linear vs. Non-Linear</a:t>
            </a:r>
          </a:p>
        </p:txBody>
      </p:sp>
      <p:sp>
        <p:nvSpPr>
          <p:cNvPr id="624643" name="Rectangle 3"/>
          <p:cNvSpPr>
            <a:spLocks noChangeArrowheads="1"/>
          </p:cNvSpPr>
          <p:nvPr/>
        </p:nvSpPr>
        <p:spPr bwMode="auto">
          <a:xfrm>
            <a:off x="612775" y="1262063"/>
            <a:ext cx="8053388" cy="2787650"/>
          </a:xfrm>
          <a:prstGeom prst="rect">
            <a:avLst/>
          </a:prstGeom>
          <a:noFill/>
          <a:ln>
            <a:noFill/>
          </a:ln>
          <a:effectLst>
            <a:outerShdw blurRad="63500" dist="57501" dir="1676261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eaLnBrk="1" hangingPunct="1">
              <a:spcBef>
                <a:spcPct val="20000"/>
              </a:spcBef>
              <a:buClr>
                <a:srgbClr val="FFFF39"/>
              </a:buClr>
              <a:buFontTx/>
              <a:buChar char="•"/>
              <a:defRPr/>
            </a:pPr>
            <a:r>
              <a:rPr lang="en-US" sz="2600" b="1">
                <a:latin typeface="Verdana" pitchFamily="34" charset="0"/>
                <a:ea typeface="+mn-ea"/>
                <a:cs typeface="+mn-cs"/>
              </a:rPr>
              <a:t>Linear Materials</a:t>
            </a:r>
          </a:p>
          <a:p>
            <a:pPr marL="742950" lvl="1" indent="-285750" algn="l" eaLnBrk="1" hangingPunct="1">
              <a:spcBef>
                <a:spcPct val="20000"/>
              </a:spcBef>
              <a:buClr>
                <a:srgbClr val="FFFF39"/>
              </a:buClr>
              <a:buFontTx/>
              <a:buChar char="–"/>
              <a:defRPr/>
            </a:pPr>
            <a:r>
              <a:rPr lang="en-US" sz="2200">
                <a:latin typeface="Verdana" pitchFamily="34" charset="0"/>
                <a:ea typeface="+mn-ea"/>
                <a:cs typeface="+mn-cs"/>
              </a:rPr>
              <a:t>Modulus is same with any level of deformation</a:t>
            </a:r>
          </a:p>
          <a:p>
            <a:pPr marL="342900" indent="-342900" algn="l" eaLnBrk="1" hangingPunct="1">
              <a:spcBef>
                <a:spcPct val="20000"/>
              </a:spcBef>
              <a:buClr>
                <a:srgbClr val="FFFF39"/>
              </a:buClr>
              <a:buFontTx/>
              <a:buChar char="•"/>
              <a:defRPr/>
            </a:pPr>
            <a:r>
              <a:rPr lang="en-US" sz="2600" b="1">
                <a:latin typeface="Verdana" pitchFamily="34" charset="0"/>
                <a:ea typeface="+mn-ea"/>
                <a:cs typeface="+mn-cs"/>
              </a:rPr>
              <a:t>Non-Linear Materials</a:t>
            </a:r>
          </a:p>
          <a:p>
            <a:pPr marL="742950" lvl="1" indent="-285750" algn="l" eaLnBrk="1" hangingPunct="1">
              <a:spcBef>
                <a:spcPct val="20000"/>
              </a:spcBef>
              <a:buClr>
                <a:srgbClr val="FFFF39"/>
              </a:buClr>
              <a:buFontTx/>
              <a:buChar char="–"/>
              <a:defRPr/>
            </a:pPr>
            <a:r>
              <a:rPr lang="en-US" sz="2200">
                <a:latin typeface="Verdana" pitchFamily="34" charset="0"/>
                <a:ea typeface="+mn-ea"/>
                <a:cs typeface="+mn-cs"/>
              </a:rPr>
              <a:t>Intrinsic to material</a:t>
            </a:r>
          </a:p>
          <a:p>
            <a:pPr marL="742950" lvl="1" indent="-285750" algn="l" eaLnBrk="1" hangingPunct="1">
              <a:spcBef>
                <a:spcPct val="20000"/>
              </a:spcBef>
              <a:buClr>
                <a:srgbClr val="FFFF39"/>
              </a:buClr>
              <a:buFontTx/>
              <a:buChar char="–"/>
              <a:defRPr/>
            </a:pPr>
            <a:r>
              <a:rPr lang="en-US" sz="2200">
                <a:latin typeface="Verdana" pitchFamily="34" charset="0"/>
                <a:ea typeface="+mn-ea"/>
                <a:cs typeface="+mn-cs"/>
              </a:rPr>
              <a:t>Strain-hardening</a:t>
            </a:r>
          </a:p>
          <a:p>
            <a:pPr marL="742950" lvl="1" indent="-285750" algn="l" eaLnBrk="1" hangingPunct="1">
              <a:spcBef>
                <a:spcPct val="20000"/>
              </a:spcBef>
              <a:buClr>
                <a:srgbClr val="FFFF39"/>
              </a:buClr>
              <a:buFontTx/>
              <a:buChar char="–"/>
              <a:defRPr/>
            </a:pPr>
            <a:r>
              <a:rPr lang="en-US" sz="2200">
                <a:latin typeface="Verdana" pitchFamily="34" charset="0"/>
                <a:ea typeface="+mn-ea"/>
                <a:cs typeface="+mn-cs"/>
              </a:rPr>
              <a:t>Structurally based (as with tendons/ligaments)</a:t>
            </a:r>
          </a:p>
          <a:p>
            <a:pPr marL="742950" lvl="1" indent="-285750" algn="l" eaLnBrk="1" hangingPunct="1">
              <a:spcBef>
                <a:spcPct val="20000"/>
              </a:spcBef>
              <a:buClr>
                <a:srgbClr val="FFFF39"/>
              </a:buClr>
              <a:defRPr/>
            </a:pPr>
            <a:endParaRPr lang="en-US" sz="2200" b="1"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624651" name="Text Box 11"/>
          <p:cNvSpPr txBox="1">
            <a:spLocks noChangeArrowheads="1"/>
          </p:cNvSpPr>
          <p:nvPr/>
        </p:nvSpPr>
        <p:spPr bwMode="auto">
          <a:xfrm>
            <a:off x="4459288" y="6237288"/>
            <a:ext cx="1047750" cy="457200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>
                <a:ea typeface="+mn-ea"/>
                <a:cs typeface="+mn-cs"/>
              </a:rPr>
              <a:t>Strain</a:t>
            </a:r>
          </a:p>
        </p:txBody>
      </p:sp>
      <p:sp>
        <p:nvSpPr>
          <p:cNvPr id="624652" name="Line 12"/>
          <p:cNvSpPr>
            <a:spLocks noChangeShapeType="1"/>
          </p:cNvSpPr>
          <p:nvPr/>
        </p:nvSpPr>
        <p:spPr bwMode="auto">
          <a:xfrm>
            <a:off x="2547938" y="6188075"/>
            <a:ext cx="43926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24653" name="Line 13"/>
          <p:cNvSpPr>
            <a:spLocks noChangeShapeType="1"/>
          </p:cNvSpPr>
          <p:nvPr/>
        </p:nvSpPr>
        <p:spPr bwMode="auto">
          <a:xfrm flipV="1">
            <a:off x="2547938" y="3963988"/>
            <a:ext cx="7937" cy="22240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24654" name="Text Box 14"/>
          <p:cNvSpPr txBox="1">
            <a:spLocks noChangeArrowheads="1"/>
          </p:cNvSpPr>
          <p:nvPr/>
        </p:nvSpPr>
        <p:spPr bwMode="auto">
          <a:xfrm rot="10800000" flipH="1">
            <a:off x="1855788" y="4481513"/>
            <a:ext cx="549275" cy="1025525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/>
          <a:p>
            <a:pPr>
              <a:defRPr/>
            </a:pPr>
            <a:r>
              <a:rPr lang="en-US" sz="2400" b="1">
                <a:ea typeface="+mn-ea"/>
                <a:cs typeface="+mn-cs"/>
              </a:rPr>
              <a:t>Stress</a:t>
            </a:r>
          </a:p>
        </p:txBody>
      </p:sp>
      <p:sp>
        <p:nvSpPr>
          <p:cNvPr id="624655" name="Freeform 15"/>
          <p:cNvSpPr>
            <a:spLocks/>
          </p:cNvSpPr>
          <p:nvPr/>
        </p:nvSpPr>
        <p:spPr bwMode="auto">
          <a:xfrm>
            <a:off x="2589213" y="4027488"/>
            <a:ext cx="4111625" cy="2136775"/>
          </a:xfrm>
          <a:custGeom>
            <a:avLst/>
            <a:gdLst>
              <a:gd name="T0" fmla="*/ 0 w 2590"/>
              <a:gd name="T1" fmla="*/ 1346 h 1346"/>
              <a:gd name="T2" fmla="*/ 950 w 2590"/>
              <a:gd name="T3" fmla="*/ 1145 h 1346"/>
              <a:gd name="T4" fmla="*/ 1439 w 2590"/>
              <a:gd name="T5" fmla="*/ 992 h 1346"/>
              <a:gd name="T6" fmla="*/ 1917 w 2590"/>
              <a:gd name="T7" fmla="*/ 751 h 1346"/>
              <a:gd name="T8" fmla="*/ 2277 w 2590"/>
              <a:gd name="T9" fmla="*/ 496 h 1346"/>
              <a:gd name="T10" fmla="*/ 2590 w 2590"/>
              <a:gd name="T11" fmla="*/ 0 h 13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590"/>
              <a:gd name="T19" fmla="*/ 0 h 1346"/>
              <a:gd name="T20" fmla="*/ 2590 w 2590"/>
              <a:gd name="T21" fmla="*/ 1346 h 134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590" h="1346">
                <a:moveTo>
                  <a:pt x="0" y="1346"/>
                </a:moveTo>
                <a:cubicBezTo>
                  <a:pt x="158" y="1313"/>
                  <a:pt x="710" y="1204"/>
                  <a:pt x="950" y="1145"/>
                </a:cubicBezTo>
                <a:cubicBezTo>
                  <a:pt x="1190" y="1086"/>
                  <a:pt x="1278" y="1058"/>
                  <a:pt x="1439" y="992"/>
                </a:cubicBezTo>
                <a:cubicBezTo>
                  <a:pt x="1600" y="926"/>
                  <a:pt x="1777" y="834"/>
                  <a:pt x="1917" y="751"/>
                </a:cubicBezTo>
                <a:cubicBezTo>
                  <a:pt x="2057" y="668"/>
                  <a:pt x="2164" y="621"/>
                  <a:pt x="2277" y="496"/>
                </a:cubicBezTo>
                <a:cubicBezTo>
                  <a:pt x="2389" y="371"/>
                  <a:pt x="2526" y="103"/>
                  <a:pt x="2590" y="0"/>
                </a:cubicBezTo>
              </a:path>
            </a:pathLst>
          </a:custGeom>
          <a:noFill/>
          <a:ln w="5715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63500"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24657" name="Line 17"/>
          <p:cNvSpPr>
            <a:spLocks noChangeShapeType="1"/>
          </p:cNvSpPr>
          <p:nvPr/>
        </p:nvSpPr>
        <p:spPr bwMode="auto">
          <a:xfrm flipV="1">
            <a:off x="2592388" y="4121150"/>
            <a:ext cx="2309812" cy="2012950"/>
          </a:xfrm>
          <a:prstGeom prst="line">
            <a:avLst/>
          </a:prstGeom>
          <a:noFill/>
          <a:ln w="57150">
            <a:solidFill>
              <a:srgbClr val="66FF33"/>
            </a:solidFill>
            <a:round/>
            <a:headEnd/>
            <a:tailEnd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24658" name="Text Box 18"/>
          <p:cNvSpPr txBox="1">
            <a:spLocks noChangeArrowheads="1"/>
          </p:cNvSpPr>
          <p:nvPr/>
        </p:nvSpPr>
        <p:spPr bwMode="auto">
          <a:xfrm>
            <a:off x="3300413" y="4314825"/>
            <a:ext cx="747712" cy="336550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rgbClr val="66FF33"/>
                </a:solidFill>
                <a:ea typeface="+mn-ea"/>
                <a:cs typeface="+mn-cs"/>
              </a:rPr>
              <a:t>Linear</a:t>
            </a:r>
          </a:p>
        </p:txBody>
      </p:sp>
      <p:sp>
        <p:nvSpPr>
          <p:cNvPr id="624659" name="Text Box 19"/>
          <p:cNvSpPr txBox="1">
            <a:spLocks noChangeArrowheads="1"/>
          </p:cNvSpPr>
          <p:nvPr/>
        </p:nvSpPr>
        <p:spPr bwMode="auto">
          <a:xfrm>
            <a:off x="4567238" y="4789488"/>
            <a:ext cx="1187450" cy="336550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rgbClr val="FFFF00"/>
                </a:solidFill>
                <a:ea typeface="+mn-ea"/>
                <a:cs typeface="+mn-cs"/>
              </a:rPr>
              <a:t>Non-Linear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Verdana" charset="0"/>
              </a:rPr>
              <a:t>Nonlinearity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>
              <a:latin typeface="Verdana" charset="0"/>
            </a:endParaRPr>
          </a:p>
        </p:txBody>
      </p:sp>
      <p:pic>
        <p:nvPicPr>
          <p:cNvPr id="31747" name="Picture 2" descr="http://www.smarttjournal.com/content/figures/1758-2555-1-9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3" t="53091" r="7227" b="2899"/>
          <a:stretch>
            <a:fillRect/>
          </a:stretch>
        </p:blipFill>
        <p:spPr bwMode="auto">
          <a:xfrm>
            <a:off x="1628775" y="1343025"/>
            <a:ext cx="5829300" cy="414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308100" y="5486400"/>
            <a:ext cx="65595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600">
                <a:cs typeface="Arial" charset="0"/>
              </a:rPr>
              <a:t>Phenomenological solution: </a:t>
            </a:r>
          </a:p>
          <a:p>
            <a:r>
              <a:rPr lang="en-US" sz="3600">
                <a:latin typeface="Symbol" charset="0"/>
              </a:rPr>
              <a:t>s </a:t>
            </a:r>
            <a:r>
              <a:rPr lang="en-US" sz="3600"/>
              <a:t>= A[exp(B</a:t>
            </a:r>
            <a:r>
              <a:rPr lang="en-US" sz="3600">
                <a:latin typeface="Symbol" charset="0"/>
              </a:rPr>
              <a:t>e</a:t>
            </a:r>
            <a:r>
              <a:rPr lang="en-US" sz="3600"/>
              <a:t>)-1]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546" name="Rectangle 2"/>
          <p:cNvSpPr>
            <a:spLocks noRot="1" noChangeArrowheads="1"/>
          </p:cNvSpPr>
          <p:nvPr/>
        </p:nvSpPr>
        <p:spPr bwMode="auto">
          <a:xfrm>
            <a:off x="457200" y="139700"/>
            <a:ext cx="8229600" cy="1143000"/>
          </a:xfrm>
          <a:prstGeom prst="rect">
            <a:avLst/>
          </a:prstGeom>
          <a:noFill/>
          <a:ln>
            <a:noFill/>
          </a:ln>
          <a:effectLst>
            <a:outerShdw blurRad="63500" dist="46662" dir="3284183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defRPr/>
            </a:pPr>
            <a:r>
              <a:rPr lang="en-US" sz="3000" b="1">
                <a:solidFill>
                  <a:srgbClr val="FFFF39"/>
                </a:solidFill>
                <a:latin typeface="Verdana" pitchFamily="34" charset="0"/>
                <a:ea typeface="+mn-ea"/>
                <a:cs typeface="+mn-cs"/>
              </a:rPr>
              <a:t>Elastic and Viscoelastic Materials</a:t>
            </a:r>
          </a:p>
        </p:txBody>
      </p:sp>
      <p:sp>
        <p:nvSpPr>
          <p:cNvPr id="620547" name="Rectangle 3"/>
          <p:cNvSpPr>
            <a:spLocks noChangeArrowheads="1"/>
          </p:cNvSpPr>
          <p:nvPr/>
        </p:nvSpPr>
        <p:spPr bwMode="auto">
          <a:xfrm>
            <a:off x="304800" y="1943100"/>
            <a:ext cx="5038725" cy="3444875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231775" indent="-231775" algn="l">
              <a:buFontTx/>
              <a:buChar char="•"/>
              <a:defRPr/>
            </a:pPr>
            <a:r>
              <a:rPr lang="en-US" sz="2000">
                <a:solidFill>
                  <a:srgbClr val="FFFF00"/>
                </a:solidFill>
                <a:cs typeface="+mn-cs"/>
              </a:rPr>
              <a:t>Elastic</a:t>
            </a:r>
            <a:r>
              <a:rPr lang="en-US" sz="2000">
                <a:cs typeface="+mn-cs"/>
              </a:rPr>
              <a:t> - Stress is directly proportional to strain and deformation is fully recovered when a load is removed. Elastic materials are insensitive to the rate of loading.</a:t>
            </a:r>
          </a:p>
          <a:p>
            <a:pPr marL="231775" indent="-231775" algn="l">
              <a:buFontTx/>
              <a:buChar char="•"/>
              <a:defRPr/>
            </a:pPr>
            <a:endParaRPr lang="en-US" sz="2000">
              <a:cs typeface="+mn-cs"/>
            </a:endParaRPr>
          </a:p>
          <a:p>
            <a:pPr marL="231775" indent="-231775" algn="l">
              <a:buFontTx/>
              <a:buChar char="•"/>
              <a:defRPr/>
            </a:pPr>
            <a:r>
              <a:rPr lang="en-US" sz="2000">
                <a:solidFill>
                  <a:srgbClr val="66FF33"/>
                </a:solidFill>
                <a:cs typeface="+mn-cs"/>
              </a:rPr>
              <a:t>Viscoelastic </a:t>
            </a:r>
            <a:r>
              <a:rPr lang="en-US" sz="2000">
                <a:cs typeface="+mn-cs"/>
              </a:rPr>
              <a:t>– stress-strain behavior depends on time and rate of loading. Viscoelasticity is a function of internal friction in the material.</a:t>
            </a:r>
            <a:r>
              <a:rPr lang="en-US" sz="2000">
                <a:solidFill>
                  <a:srgbClr val="66FF33"/>
                </a:solidFill>
                <a:cs typeface="+mn-cs"/>
              </a:rPr>
              <a:t> </a:t>
            </a:r>
            <a:endParaRPr lang="en-US" sz="2000">
              <a:cs typeface="+mn-cs"/>
            </a:endParaRPr>
          </a:p>
          <a:p>
            <a:pPr marL="231775" indent="-231775" algn="l">
              <a:buFontTx/>
              <a:buChar char="•"/>
              <a:defRPr/>
            </a:pPr>
            <a:endParaRPr lang="en-US" sz="2000">
              <a:cs typeface="+mn-cs"/>
            </a:endParaRPr>
          </a:p>
        </p:txBody>
      </p:sp>
      <p:sp>
        <p:nvSpPr>
          <p:cNvPr id="620549" name="Line 5"/>
          <p:cNvSpPr>
            <a:spLocks noChangeShapeType="1"/>
          </p:cNvSpPr>
          <p:nvPr/>
        </p:nvSpPr>
        <p:spPr bwMode="auto">
          <a:xfrm flipV="1">
            <a:off x="5678488" y="2078038"/>
            <a:ext cx="0" cy="2198687"/>
          </a:xfrm>
          <a:prstGeom prst="line">
            <a:avLst/>
          </a:prstGeom>
          <a:noFill/>
          <a:ln w="38100">
            <a:solidFill>
              <a:srgbClr val="66FFFF"/>
            </a:solidFill>
            <a:round/>
            <a:headEnd/>
            <a:tailEnd type="triangle" w="lg" len="lg"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20550" name="Line 6"/>
          <p:cNvSpPr>
            <a:spLocks noChangeShapeType="1"/>
          </p:cNvSpPr>
          <p:nvPr/>
        </p:nvSpPr>
        <p:spPr bwMode="auto">
          <a:xfrm rot="5400000" flipV="1">
            <a:off x="7102476" y="2822575"/>
            <a:ext cx="0" cy="2879725"/>
          </a:xfrm>
          <a:prstGeom prst="line">
            <a:avLst/>
          </a:prstGeom>
          <a:noFill/>
          <a:ln w="38100">
            <a:solidFill>
              <a:srgbClr val="66FFFF"/>
            </a:solidFill>
            <a:round/>
            <a:headEnd/>
            <a:tailEnd type="triangle" w="lg" len="lg"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20551" name="Line 7"/>
          <p:cNvSpPr>
            <a:spLocks noChangeShapeType="1"/>
          </p:cNvSpPr>
          <p:nvPr/>
        </p:nvSpPr>
        <p:spPr bwMode="auto">
          <a:xfrm flipV="1">
            <a:off x="5702300" y="2300288"/>
            <a:ext cx="1958975" cy="1946275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 type="triangle" w="lg" len="lg"/>
            <a:tailEnd type="triangle" w="lg" len="lg"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20552" name="Rectangle 8"/>
          <p:cNvSpPr>
            <a:spLocks noChangeArrowheads="1"/>
          </p:cNvSpPr>
          <p:nvPr/>
        </p:nvSpPr>
        <p:spPr bwMode="auto">
          <a:xfrm>
            <a:off x="6624638" y="4391025"/>
            <a:ext cx="831850" cy="366713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b="1">
                <a:ea typeface="+mn-ea"/>
                <a:cs typeface="+mn-cs"/>
              </a:rPr>
              <a:t>Strain</a:t>
            </a:r>
          </a:p>
        </p:txBody>
      </p:sp>
      <p:sp>
        <p:nvSpPr>
          <p:cNvPr id="620553" name="Rectangle 9"/>
          <p:cNvSpPr>
            <a:spLocks noChangeArrowheads="1"/>
          </p:cNvSpPr>
          <p:nvPr/>
        </p:nvSpPr>
        <p:spPr bwMode="auto">
          <a:xfrm rot="-5400000">
            <a:off x="4977607" y="3036093"/>
            <a:ext cx="882650" cy="366713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b="1">
                <a:ea typeface="+mn-ea"/>
                <a:cs typeface="+mn-cs"/>
              </a:rPr>
              <a:t>Stress</a:t>
            </a:r>
          </a:p>
        </p:txBody>
      </p:sp>
      <p:sp>
        <p:nvSpPr>
          <p:cNvPr id="620556" name="Line 12"/>
          <p:cNvSpPr>
            <a:spLocks noChangeShapeType="1"/>
          </p:cNvSpPr>
          <p:nvPr/>
        </p:nvSpPr>
        <p:spPr bwMode="auto">
          <a:xfrm flipV="1">
            <a:off x="5711825" y="3668713"/>
            <a:ext cx="2179638" cy="533400"/>
          </a:xfrm>
          <a:prstGeom prst="line">
            <a:avLst/>
          </a:prstGeom>
          <a:noFill/>
          <a:ln w="38100">
            <a:solidFill>
              <a:srgbClr val="66FF33"/>
            </a:solidFill>
            <a:round/>
            <a:headEnd type="none" w="lg" len="lg"/>
            <a:tailEnd type="triangle" w="lg" len="lg"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20557" name="Line 13"/>
          <p:cNvSpPr>
            <a:spLocks noChangeShapeType="1"/>
          </p:cNvSpPr>
          <p:nvPr/>
        </p:nvSpPr>
        <p:spPr bwMode="auto">
          <a:xfrm flipV="1">
            <a:off x="5727700" y="3267075"/>
            <a:ext cx="1925638" cy="914400"/>
          </a:xfrm>
          <a:prstGeom prst="line">
            <a:avLst/>
          </a:prstGeom>
          <a:noFill/>
          <a:ln w="38100">
            <a:solidFill>
              <a:srgbClr val="66FF33"/>
            </a:solidFill>
            <a:round/>
            <a:headEnd type="none" w="lg" len="lg"/>
            <a:tailEnd type="triangle" w="lg" len="lg"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20558" name="Line 14"/>
          <p:cNvSpPr>
            <a:spLocks noChangeShapeType="1"/>
          </p:cNvSpPr>
          <p:nvPr/>
        </p:nvSpPr>
        <p:spPr bwMode="auto">
          <a:xfrm flipV="1">
            <a:off x="5703888" y="2963863"/>
            <a:ext cx="1624012" cy="1227137"/>
          </a:xfrm>
          <a:prstGeom prst="line">
            <a:avLst/>
          </a:prstGeom>
          <a:noFill/>
          <a:ln w="38100">
            <a:solidFill>
              <a:srgbClr val="66FF33"/>
            </a:solidFill>
            <a:round/>
            <a:headEnd type="none" w="lg" len="lg"/>
            <a:tailEnd type="triangle" w="lg" len="lg"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20559" name="Line 15"/>
          <p:cNvSpPr>
            <a:spLocks noChangeShapeType="1"/>
          </p:cNvSpPr>
          <p:nvPr/>
        </p:nvSpPr>
        <p:spPr bwMode="auto">
          <a:xfrm flipV="1">
            <a:off x="5735638" y="2673350"/>
            <a:ext cx="1184275" cy="1493838"/>
          </a:xfrm>
          <a:prstGeom prst="line">
            <a:avLst/>
          </a:prstGeom>
          <a:noFill/>
          <a:ln w="38100">
            <a:solidFill>
              <a:srgbClr val="66FF33"/>
            </a:solidFill>
            <a:round/>
            <a:headEnd type="none" w="lg" len="lg"/>
            <a:tailEnd type="triangle" w="lg" len="lg"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20560" name="Line 16"/>
          <p:cNvSpPr>
            <a:spLocks noChangeShapeType="1"/>
          </p:cNvSpPr>
          <p:nvPr/>
        </p:nvSpPr>
        <p:spPr bwMode="auto">
          <a:xfrm flipV="1">
            <a:off x="5722938" y="2473325"/>
            <a:ext cx="685800" cy="1714500"/>
          </a:xfrm>
          <a:prstGeom prst="line">
            <a:avLst/>
          </a:prstGeom>
          <a:noFill/>
          <a:ln w="38100">
            <a:solidFill>
              <a:srgbClr val="66FF33"/>
            </a:solidFill>
            <a:round/>
            <a:headEnd type="none" w="lg" len="lg"/>
            <a:tailEnd type="triangle" w="lg" len="lg"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20562" name="Line 18"/>
          <p:cNvSpPr>
            <a:spLocks noChangeShapeType="1"/>
          </p:cNvSpPr>
          <p:nvPr/>
        </p:nvSpPr>
        <p:spPr bwMode="auto">
          <a:xfrm flipH="1" flipV="1">
            <a:off x="6978650" y="1527175"/>
            <a:ext cx="1620838" cy="1285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lg" len="lg"/>
            <a:tailEnd type="triangle" w="lg" len="lg"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20563" name="Text Box 19"/>
          <p:cNvSpPr txBox="1">
            <a:spLocks noChangeArrowheads="1"/>
          </p:cNvSpPr>
          <p:nvPr/>
        </p:nvSpPr>
        <p:spPr bwMode="auto">
          <a:xfrm rot="2238783">
            <a:off x="7007225" y="1689100"/>
            <a:ext cx="2193925" cy="336550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ea typeface="+mn-ea"/>
                <a:cs typeface="+mn-cs"/>
              </a:rPr>
              <a:t>Increasing Strain Rate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056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401" name="Freeform 17"/>
          <p:cNvSpPr>
            <a:spLocks/>
          </p:cNvSpPr>
          <p:nvPr/>
        </p:nvSpPr>
        <p:spPr bwMode="auto">
          <a:xfrm>
            <a:off x="5462588" y="4251325"/>
            <a:ext cx="2182812" cy="1527175"/>
          </a:xfrm>
          <a:custGeom>
            <a:avLst/>
            <a:gdLst>
              <a:gd name="T0" fmla="*/ 0 w 2833"/>
              <a:gd name="T1" fmla="*/ 828 h 829"/>
              <a:gd name="T2" fmla="*/ 0 w 2833"/>
              <a:gd name="T3" fmla="*/ 0 h 829"/>
              <a:gd name="T4" fmla="*/ 1524 w 2833"/>
              <a:gd name="T5" fmla="*/ 0 h 829"/>
              <a:gd name="T6" fmla="*/ 1524 w 2833"/>
              <a:gd name="T7" fmla="*/ 816 h 829"/>
              <a:gd name="T8" fmla="*/ 2832 w 2833"/>
              <a:gd name="T9" fmla="*/ 816 h 8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33"/>
              <a:gd name="T16" fmla="*/ 0 h 829"/>
              <a:gd name="T17" fmla="*/ 2833 w 2833"/>
              <a:gd name="T18" fmla="*/ 829 h 8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33" h="829">
                <a:moveTo>
                  <a:pt x="0" y="828"/>
                </a:moveTo>
                <a:lnTo>
                  <a:pt x="0" y="0"/>
                </a:lnTo>
                <a:lnTo>
                  <a:pt x="1524" y="0"/>
                </a:lnTo>
                <a:lnTo>
                  <a:pt x="1524" y="816"/>
                </a:lnTo>
                <a:lnTo>
                  <a:pt x="2832" y="816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>
            <a:outerShdw blurRad="63500"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563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39700"/>
            <a:ext cx="8229600" cy="1143000"/>
          </a:xfrm>
          <a:effectLst>
            <a:outerShdw blurRad="63500" dist="45791" dir="3378596" algn="ctr" rotWithShape="0">
              <a:srgbClr val="000000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a typeface="+mj-ea"/>
                <a:cs typeface="+mj-cs"/>
              </a:rPr>
              <a:t>Creep and Stress Relaxation</a:t>
            </a:r>
          </a:p>
        </p:txBody>
      </p:sp>
      <p:sp>
        <p:nvSpPr>
          <p:cNvPr id="65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7013" y="1104900"/>
            <a:ext cx="4452937" cy="5572125"/>
          </a:xfrm>
          <a:effectLst>
            <a:outerShdw blurRad="63500" dist="45791" dir="2021404" algn="ctr" rotWithShape="0">
              <a:srgbClr val="000000"/>
            </a:outerShdw>
          </a:effectLst>
        </p:spPr>
        <p:txBody>
          <a:bodyPr/>
          <a:lstStyle/>
          <a:p>
            <a:pPr eaLnBrk="1" hangingPunct="1">
              <a:spcBef>
                <a:spcPct val="15000"/>
              </a:spcBef>
              <a:spcAft>
                <a:spcPct val="10000"/>
              </a:spcAft>
              <a:defRPr/>
            </a:pPr>
            <a:r>
              <a:rPr lang="en-US" sz="2200" b="0" smtClean="0">
                <a:latin typeface="Arial" charset="0"/>
                <a:ea typeface="+mn-ea"/>
                <a:cs typeface="+mn-cs"/>
              </a:rPr>
              <a:t>Viscoelasticity (time-dependant behavior) is characteristic of most biologic tissues</a:t>
            </a:r>
          </a:p>
          <a:p>
            <a:pPr lvl="1" eaLnBrk="1" hangingPunct="1">
              <a:spcBef>
                <a:spcPct val="15000"/>
              </a:spcBef>
              <a:spcAft>
                <a:spcPct val="10000"/>
              </a:spcAft>
              <a:defRPr/>
            </a:pPr>
            <a:r>
              <a:rPr lang="en-US" sz="1800" b="0" smtClean="0">
                <a:solidFill>
                  <a:srgbClr val="FFFF00"/>
                </a:solidFill>
                <a:latin typeface="Arial" charset="0"/>
              </a:rPr>
              <a:t>Creep: a constant load is applied and deformation increases with time</a:t>
            </a:r>
          </a:p>
          <a:p>
            <a:pPr lvl="1" eaLnBrk="1" hangingPunct="1">
              <a:spcBef>
                <a:spcPct val="15000"/>
              </a:spcBef>
              <a:spcAft>
                <a:spcPct val="10000"/>
              </a:spcAft>
              <a:defRPr/>
            </a:pPr>
            <a:r>
              <a:rPr lang="en-US" sz="1800" b="0" smtClean="0">
                <a:latin typeface="Arial" charset="0"/>
              </a:rPr>
              <a:t>Stress Relaxation: a ramped deformation is held, load increases and then relaxes to equilibrium</a:t>
            </a:r>
          </a:p>
          <a:p>
            <a:pPr eaLnBrk="1" hangingPunct="1">
              <a:spcBef>
                <a:spcPct val="15000"/>
              </a:spcBef>
              <a:spcAft>
                <a:spcPct val="10000"/>
              </a:spcAft>
              <a:defRPr/>
            </a:pPr>
            <a:r>
              <a:rPr lang="en-US" sz="2200" b="0" smtClean="0">
                <a:latin typeface="Arial" charset="0"/>
                <a:ea typeface="+mn-ea"/>
                <a:cs typeface="+mn-cs"/>
              </a:rPr>
              <a:t>Mechanisms</a:t>
            </a:r>
          </a:p>
          <a:p>
            <a:pPr lvl="1" eaLnBrk="1" hangingPunct="1">
              <a:spcBef>
                <a:spcPct val="15000"/>
              </a:spcBef>
              <a:spcAft>
                <a:spcPct val="10000"/>
              </a:spcAft>
              <a:defRPr/>
            </a:pPr>
            <a:r>
              <a:rPr lang="en-US" sz="1800" b="0" smtClean="0">
                <a:latin typeface="Arial" charset="0"/>
              </a:rPr>
              <a:t>Friction between matrix molecules</a:t>
            </a:r>
          </a:p>
          <a:p>
            <a:pPr lvl="1" eaLnBrk="1" hangingPunct="1">
              <a:spcBef>
                <a:spcPct val="15000"/>
              </a:spcBef>
              <a:spcAft>
                <a:spcPct val="10000"/>
              </a:spcAft>
              <a:defRPr/>
            </a:pPr>
            <a:r>
              <a:rPr lang="en-US" sz="1800" b="0" smtClean="0">
                <a:latin typeface="Arial" charset="0"/>
              </a:rPr>
              <a:t>Drag due to fluid flow and pressurization</a:t>
            </a:r>
          </a:p>
          <a:p>
            <a:pPr lvl="1" eaLnBrk="1" hangingPunct="1">
              <a:spcBef>
                <a:spcPct val="15000"/>
              </a:spcBef>
              <a:spcAft>
                <a:spcPct val="10000"/>
              </a:spcAft>
              <a:defRPr/>
            </a:pPr>
            <a:r>
              <a:rPr lang="en-US" sz="1800" b="0" smtClean="0">
                <a:latin typeface="Arial" charset="0"/>
              </a:rPr>
              <a:t>Constitutes energy loss / dissipation</a:t>
            </a:r>
          </a:p>
        </p:txBody>
      </p:sp>
      <p:sp>
        <p:nvSpPr>
          <p:cNvPr id="34820" name="Freeform 4"/>
          <p:cNvSpPr>
            <a:spLocks/>
          </p:cNvSpPr>
          <p:nvPr/>
        </p:nvSpPr>
        <p:spPr bwMode="auto">
          <a:xfrm>
            <a:off x="5292725" y="1143000"/>
            <a:ext cx="2708275" cy="2168525"/>
          </a:xfrm>
          <a:custGeom>
            <a:avLst/>
            <a:gdLst>
              <a:gd name="T0" fmla="*/ 0 w 3937"/>
              <a:gd name="T1" fmla="*/ 0 h 1177"/>
              <a:gd name="T2" fmla="*/ 0 w 3937"/>
              <a:gd name="T3" fmla="*/ 2147483647 h 1177"/>
              <a:gd name="T4" fmla="*/ 2147483647 w 3937"/>
              <a:gd name="T5" fmla="*/ 2147483647 h 1177"/>
              <a:gd name="T6" fmla="*/ 2147483647 w 3937"/>
              <a:gd name="T7" fmla="*/ 2147483647 h 1177"/>
              <a:gd name="T8" fmla="*/ 0 60000 65536"/>
              <a:gd name="T9" fmla="*/ 0 60000 65536"/>
              <a:gd name="T10" fmla="*/ 0 60000 65536"/>
              <a:gd name="T11" fmla="*/ 0 60000 65536"/>
              <a:gd name="T12" fmla="*/ 0 w 3937"/>
              <a:gd name="T13" fmla="*/ 0 h 1177"/>
              <a:gd name="T14" fmla="*/ 3937 w 3937"/>
              <a:gd name="T15" fmla="*/ 1177 h 117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937" h="1177">
                <a:moveTo>
                  <a:pt x="0" y="0"/>
                </a:moveTo>
                <a:lnTo>
                  <a:pt x="0" y="1176"/>
                </a:lnTo>
                <a:lnTo>
                  <a:pt x="3936" y="1176"/>
                </a:lnTo>
              </a:path>
            </a:pathLst>
          </a:custGeom>
          <a:noFill/>
          <a:ln w="25400" cap="rnd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Freeform 5"/>
          <p:cNvSpPr>
            <a:spLocks/>
          </p:cNvSpPr>
          <p:nvPr/>
        </p:nvSpPr>
        <p:spPr bwMode="auto">
          <a:xfrm>
            <a:off x="5283200" y="3619500"/>
            <a:ext cx="2870200" cy="2168525"/>
          </a:xfrm>
          <a:custGeom>
            <a:avLst/>
            <a:gdLst>
              <a:gd name="T0" fmla="*/ 0 w 3937"/>
              <a:gd name="T1" fmla="*/ 0 h 1177"/>
              <a:gd name="T2" fmla="*/ 0 w 3937"/>
              <a:gd name="T3" fmla="*/ 2147483647 h 1177"/>
              <a:gd name="T4" fmla="*/ 2147483647 w 3937"/>
              <a:gd name="T5" fmla="*/ 2147483647 h 1177"/>
              <a:gd name="T6" fmla="*/ 2147483647 w 3937"/>
              <a:gd name="T7" fmla="*/ 2147483647 h 1177"/>
              <a:gd name="T8" fmla="*/ 0 60000 65536"/>
              <a:gd name="T9" fmla="*/ 0 60000 65536"/>
              <a:gd name="T10" fmla="*/ 0 60000 65536"/>
              <a:gd name="T11" fmla="*/ 0 60000 65536"/>
              <a:gd name="T12" fmla="*/ 0 w 3937"/>
              <a:gd name="T13" fmla="*/ 0 h 1177"/>
              <a:gd name="T14" fmla="*/ 3937 w 3937"/>
              <a:gd name="T15" fmla="*/ 1177 h 117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937" h="1177">
                <a:moveTo>
                  <a:pt x="0" y="0"/>
                </a:moveTo>
                <a:lnTo>
                  <a:pt x="0" y="1176"/>
                </a:lnTo>
                <a:lnTo>
                  <a:pt x="3936" y="1176"/>
                </a:lnTo>
              </a:path>
            </a:pathLst>
          </a:custGeom>
          <a:noFill/>
          <a:ln w="25400" cap="rnd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6390" name="Freeform 6"/>
          <p:cNvSpPr>
            <a:spLocks/>
          </p:cNvSpPr>
          <p:nvPr/>
        </p:nvSpPr>
        <p:spPr bwMode="auto">
          <a:xfrm>
            <a:off x="5449888" y="1762125"/>
            <a:ext cx="2182812" cy="1527175"/>
          </a:xfrm>
          <a:custGeom>
            <a:avLst/>
            <a:gdLst>
              <a:gd name="T0" fmla="*/ 0 w 2833"/>
              <a:gd name="T1" fmla="*/ 828 h 829"/>
              <a:gd name="T2" fmla="*/ 0 w 2833"/>
              <a:gd name="T3" fmla="*/ 0 h 829"/>
              <a:gd name="T4" fmla="*/ 1524 w 2833"/>
              <a:gd name="T5" fmla="*/ 0 h 829"/>
              <a:gd name="T6" fmla="*/ 1524 w 2833"/>
              <a:gd name="T7" fmla="*/ 816 h 829"/>
              <a:gd name="T8" fmla="*/ 2832 w 2833"/>
              <a:gd name="T9" fmla="*/ 816 h 8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33"/>
              <a:gd name="T16" fmla="*/ 0 h 829"/>
              <a:gd name="T17" fmla="*/ 2833 w 2833"/>
              <a:gd name="T18" fmla="*/ 829 h 8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33" h="829">
                <a:moveTo>
                  <a:pt x="0" y="828"/>
                </a:moveTo>
                <a:lnTo>
                  <a:pt x="0" y="0"/>
                </a:lnTo>
                <a:lnTo>
                  <a:pt x="1524" y="0"/>
                </a:lnTo>
                <a:lnTo>
                  <a:pt x="1524" y="816"/>
                </a:lnTo>
                <a:lnTo>
                  <a:pt x="2832" y="816"/>
                </a:lnTo>
              </a:path>
            </a:pathLst>
          </a:custGeom>
          <a:noFill/>
          <a:ln w="50800" cap="rnd" cmpd="sng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>
            <a:outerShdw blurRad="63500"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56391" name="Rectangle 7"/>
          <p:cNvSpPr>
            <a:spLocks noChangeArrowheads="1"/>
          </p:cNvSpPr>
          <p:nvPr/>
        </p:nvSpPr>
        <p:spPr bwMode="auto">
          <a:xfrm rot="10800000">
            <a:off x="4725988" y="1917700"/>
            <a:ext cx="509587" cy="868363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lIns="90488" tIns="44450" rIns="90488" bIns="44450">
            <a:spAutoFit/>
          </a:bodyPr>
          <a:lstStyle/>
          <a:p>
            <a:pPr algn="l">
              <a:lnSpc>
                <a:spcPct val="90000"/>
              </a:lnSpc>
              <a:defRPr/>
            </a:pPr>
            <a:r>
              <a:rPr lang="en-US" sz="2400">
                <a:ea typeface="+mn-ea"/>
                <a:cs typeface="+mn-cs"/>
              </a:rPr>
              <a:t>Force</a:t>
            </a:r>
          </a:p>
        </p:txBody>
      </p:sp>
      <p:sp>
        <p:nvSpPr>
          <p:cNvPr id="656392" name="Rectangle 8"/>
          <p:cNvSpPr>
            <a:spLocks noChangeArrowheads="1"/>
          </p:cNvSpPr>
          <p:nvPr/>
        </p:nvSpPr>
        <p:spPr bwMode="auto">
          <a:xfrm rot="-5400000">
            <a:off x="3995737" y="4489451"/>
            <a:ext cx="2030413" cy="417512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>
              <a:lnSpc>
                <a:spcPct val="90000"/>
              </a:lnSpc>
              <a:defRPr/>
            </a:pPr>
            <a:r>
              <a:rPr lang="en-US" sz="2400">
                <a:ea typeface="+mn-ea"/>
                <a:cs typeface="+mn-cs"/>
              </a:rPr>
              <a:t>Displacement</a:t>
            </a:r>
          </a:p>
        </p:txBody>
      </p:sp>
      <p:sp>
        <p:nvSpPr>
          <p:cNvPr id="656393" name="Rectangle 9"/>
          <p:cNvSpPr>
            <a:spLocks noChangeArrowheads="1"/>
          </p:cNvSpPr>
          <p:nvPr/>
        </p:nvSpPr>
        <p:spPr bwMode="auto">
          <a:xfrm>
            <a:off x="7383463" y="5886450"/>
            <a:ext cx="757237" cy="417513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>
              <a:lnSpc>
                <a:spcPct val="90000"/>
              </a:lnSpc>
              <a:defRPr/>
            </a:pPr>
            <a:r>
              <a:rPr lang="en-US" sz="2400">
                <a:ea typeface="+mn-ea"/>
                <a:cs typeface="+mn-cs"/>
              </a:rPr>
              <a:t>time</a:t>
            </a:r>
          </a:p>
        </p:txBody>
      </p:sp>
      <p:sp>
        <p:nvSpPr>
          <p:cNvPr id="656394" name="Rectangle 10"/>
          <p:cNvSpPr>
            <a:spLocks noChangeArrowheads="1"/>
          </p:cNvSpPr>
          <p:nvPr/>
        </p:nvSpPr>
        <p:spPr bwMode="auto">
          <a:xfrm>
            <a:off x="5562600" y="3581400"/>
            <a:ext cx="944563" cy="417513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>
              <a:lnSpc>
                <a:spcPct val="90000"/>
              </a:lnSpc>
              <a:defRPr/>
            </a:pPr>
            <a:r>
              <a:rPr lang="en-US" sz="2400">
                <a:solidFill>
                  <a:srgbClr val="FFFF00"/>
                </a:solidFill>
                <a:ea typeface="+mn-ea"/>
                <a:cs typeface="+mn-cs"/>
              </a:rPr>
              <a:t>creep</a:t>
            </a:r>
          </a:p>
        </p:txBody>
      </p:sp>
      <p:sp>
        <p:nvSpPr>
          <p:cNvPr id="656395" name="Rectangle 11"/>
          <p:cNvSpPr>
            <a:spLocks noChangeArrowheads="1"/>
          </p:cNvSpPr>
          <p:nvPr/>
        </p:nvSpPr>
        <p:spPr bwMode="auto">
          <a:xfrm>
            <a:off x="6705600" y="3581400"/>
            <a:ext cx="1350963" cy="417513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>
              <a:lnSpc>
                <a:spcPct val="90000"/>
              </a:lnSpc>
              <a:defRPr/>
            </a:pPr>
            <a:r>
              <a:rPr lang="en-US" sz="2400">
                <a:solidFill>
                  <a:srgbClr val="66FF33"/>
                </a:solidFill>
                <a:ea typeface="+mn-ea"/>
                <a:cs typeface="+mn-cs"/>
              </a:rPr>
              <a:t>recovery</a:t>
            </a:r>
          </a:p>
        </p:txBody>
      </p:sp>
      <p:sp>
        <p:nvSpPr>
          <p:cNvPr id="656396" name="Line 12"/>
          <p:cNvSpPr>
            <a:spLocks noChangeShapeType="1"/>
          </p:cNvSpPr>
          <p:nvPr/>
        </p:nvSpPr>
        <p:spPr bwMode="auto">
          <a:xfrm flipH="1">
            <a:off x="5424488" y="3505200"/>
            <a:ext cx="11826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56397" name="Line 13"/>
          <p:cNvSpPr>
            <a:spLocks noChangeShapeType="1"/>
          </p:cNvSpPr>
          <p:nvPr/>
        </p:nvSpPr>
        <p:spPr bwMode="auto">
          <a:xfrm>
            <a:off x="6629400" y="35052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56398" name="Freeform 14"/>
          <p:cNvSpPr>
            <a:spLocks/>
          </p:cNvSpPr>
          <p:nvPr/>
        </p:nvSpPr>
        <p:spPr bwMode="auto">
          <a:xfrm>
            <a:off x="5486400" y="4254500"/>
            <a:ext cx="1143000" cy="1536700"/>
          </a:xfrm>
          <a:custGeom>
            <a:avLst/>
            <a:gdLst>
              <a:gd name="T0" fmla="*/ 0 w 720"/>
              <a:gd name="T1" fmla="*/ 968 h 968"/>
              <a:gd name="T2" fmla="*/ 48 w 720"/>
              <a:gd name="T3" fmla="*/ 488 h 968"/>
              <a:gd name="T4" fmla="*/ 144 w 720"/>
              <a:gd name="T5" fmla="*/ 296 h 968"/>
              <a:gd name="T6" fmla="*/ 336 w 720"/>
              <a:gd name="T7" fmla="*/ 152 h 968"/>
              <a:gd name="T8" fmla="*/ 528 w 720"/>
              <a:gd name="T9" fmla="*/ 56 h 968"/>
              <a:gd name="T10" fmla="*/ 720 w 720"/>
              <a:gd name="T11" fmla="*/ 8 h 9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20"/>
              <a:gd name="T19" fmla="*/ 0 h 968"/>
              <a:gd name="T20" fmla="*/ 720 w 720"/>
              <a:gd name="T21" fmla="*/ 968 h 96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20" h="968">
                <a:moveTo>
                  <a:pt x="0" y="968"/>
                </a:moveTo>
                <a:cubicBezTo>
                  <a:pt x="12" y="784"/>
                  <a:pt x="24" y="600"/>
                  <a:pt x="48" y="488"/>
                </a:cubicBezTo>
                <a:cubicBezTo>
                  <a:pt x="72" y="376"/>
                  <a:pt x="96" y="352"/>
                  <a:pt x="144" y="296"/>
                </a:cubicBezTo>
                <a:cubicBezTo>
                  <a:pt x="192" y="240"/>
                  <a:pt x="272" y="192"/>
                  <a:pt x="336" y="152"/>
                </a:cubicBezTo>
                <a:cubicBezTo>
                  <a:pt x="400" y="112"/>
                  <a:pt x="464" y="80"/>
                  <a:pt x="528" y="56"/>
                </a:cubicBezTo>
                <a:cubicBezTo>
                  <a:pt x="592" y="32"/>
                  <a:pt x="704" y="0"/>
                  <a:pt x="720" y="8"/>
                </a:cubicBezTo>
              </a:path>
            </a:pathLst>
          </a:custGeom>
          <a:noFill/>
          <a:ln w="381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63500"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56399" name="Freeform 15"/>
          <p:cNvSpPr>
            <a:spLocks/>
          </p:cNvSpPr>
          <p:nvPr/>
        </p:nvSpPr>
        <p:spPr bwMode="auto">
          <a:xfrm>
            <a:off x="6591300" y="4267200"/>
            <a:ext cx="1181100" cy="1509713"/>
          </a:xfrm>
          <a:custGeom>
            <a:avLst/>
            <a:gdLst>
              <a:gd name="T0" fmla="*/ 24 w 744"/>
              <a:gd name="T1" fmla="*/ 0 h 732"/>
              <a:gd name="T2" fmla="*/ 24 w 744"/>
              <a:gd name="T3" fmla="*/ 432 h 732"/>
              <a:gd name="T4" fmla="*/ 168 w 744"/>
              <a:gd name="T5" fmla="*/ 624 h 732"/>
              <a:gd name="T6" fmla="*/ 324 w 744"/>
              <a:gd name="T7" fmla="*/ 696 h 732"/>
              <a:gd name="T8" fmla="*/ 504 w 744"/>
              <a:gd name="T9" fmla="*/ 720 h 732"/>
              <a:gd name="T10" fmla="*/ 744 w 744"/>
              <a:gd name="T11" fmla="*/ 732 h 7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44"/>
              <a:gd name="T19" fmla="*/ 0 h 732"/>
              <a:gd name="T20" fmla="*/ 744 w 744"/>
              <a:gd name="T21" fmla="*/ 732 h 7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44" h="732">
                <a:moveTo>
                  <a:pt x="24" y="0"/>
                </a:moveTo>
                <a:cubicBezTo>
                  <a:pt x="12" y="164"/>
                  <a:pt x="0" y="328"/>
                  <a:pt x="24" y="432"/>
                </a:cubicBezTo>
                <a:cubicBezTo>
                  <a:pt x="48" y="536"/>
                  <a:pt x="118" y="580"/>
                  <a:pt x="168" y="624"/>
                </a:cubicBezTo>
                <a:cubicBezTo>
                  <a:pt x="218" y="668"/>
                  <a:pt x="268" y="680"/>
                  <a:pt x="324" y="696"/>
                </a:cubicBezTo>
                <a:cubicBezTo>
                  <a:pt x="380" y="712"/>
                  <a:pt x="434" y="714"/>
                  <a:pt x="504" y="720"/>
                </a:cubicBezTo>
                <a:cubicBezTo>
                  <a:pt x="574" y="726"/>
                  <a:pt x="694" y="729"/>
                  <a:pt x="744" y="732"/>
                </a:cubicBezTo>
              </a:path>
            </a:pathLst>
          </a:custGeom>
          <a:noFill/>
          <a:ln w="57150" cap="flat" cmpd="sng">
            <a:solidFill>
              <a:srgbClr val="66FF33"/>
            </a:solidFill>
            <a:prstDash val="solid"/>
            <a:round/>
            <a:headEnd type="none" w="med" len="med"/>
            <a:tailEnd type="none" w="med" len="med"/>
          </a:ln>
          <a:effectLst>
            <a:outerShdw blurRad="63500"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544" name="Freeform 16"/>
          <p:cNvSpPr>
            <a:spLocks/>
          </p:cNvSpPr>
          <p:nvPr/>
        </p:nvSpPr>
        <p:spPr bwMode="auto">
          <a:xfrm>
            <a:off x="5461000" y="4260850"/>
            <a:ext cx="2733675" cy="1539875"/>
          </a:xfrm>
          <a:custGeom>
            <a:avLst/>
            <a:gdLst>
              <a:gd name="T0" fmla="*/ 0 w 1722"/>
              <a:gd name="T1" fmla="*/ 970 h 970"/>
              <a:gd name="T2" fmla="*/ 730 w 1722"/>
              <a:gd name="T3" fmla="*/ 0 h 970"/>
              <a:gd name="T4" fmla="*/ 740 w 1722"/>
              <a:gd name="T5" fmla="*/ 9 h 970"/>
              <a:gd name="T6" fmla="*/ 1328 w 1722"/>
              <a:gd name="T7" fmla="*/ 0 h 970"/>
              <a:gd name="T8" fmla="*/ 1722 w 1722"/>
              <a:gd name="T9" fmla="*/ 0 h 9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22"/>
              <a:gd name="T16" fmla="*/ 0 h 970"/>
              <a:gd name="T17" fmla="*/ 1722 w 1722"/>
              <a:gd name="T18" fmla="*/ 970 h 9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22" h="970">
                <a:moveTo>
                  <a:pt x="0" y="970"/>
                </a:moveTo>
                <a:lnTo>
                  <a:pt x="730" y="0"/>
                </a:lnTo>
                <a:lnTo>
                  <a:pt x="740" y="9"/>
                </a:lnTo>
                <a:lnTo>
                  <a:pt x="1328" y="0"/>
                </a:lnTo>
                <a:lnTo>
                  <a:pt x="1722" y="0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>
            <a:outerShdw blurRad="63500"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625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39700"/>
            <a:ext cx="8229600" cy="1143000"/>
          </a:xfrm>
          <a:effectLst>
            <a:outerShdw blurRad="63500" dist="45791" dir="3378596" algn="ctr" rotWithShape="0">
              <a:srgbClr val="000000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a typeface="+mj-ea"/>
                <a:cs typeface="+mj-cs"/>
              </a:rPr>
              <a:t>Creep and Stress Relaxation</a:t>
            </a:r>
          </a:p>
        </p:txBody>
      </p:sp>
      <p:sp>
        <p:nvSpPr>
          <p:cNvPr id="36867" name="Freeform 4"/>
          <p:cNvSpPr>
            <a:spLocks/>
          </p:cNvSpPr>
          <p:nvPr/>
        </p:nvSpPr>
        <p:spPr bwMode="auto">
          <a:xfrm>
            <a:off x="5292725" y="1143000"/>
            <a:ext cx="2708275" cy="2168525"/>
          </a:xfrm>
          <a:custGeom>
            <a:avLst/>
            <a:gdLst>
              <a:gd name="T0" fmla="*/ 0 w 3937"/>
              <a:gd name="T1" fmla="*/ 0 h 1177"/>
              <a:gd name="T2" fmla="*/ 0 w 3937"/>
              <a:gd name="T3" fmla="*/ 2147483647 h 1177"/>
              <a:gd name="T4" fmla="*/ 2147483647 w 3937"/>
              <a:gd name="T5" fmla="*/ 2147483647 h 1177"/>
              <a:gd name="T6" fmla="*/ 2147483647 w 3937"/>
              <a:gd name="T7" fmla="*/ 2147483647 h 1177"/>
              <a:gd name="T8" fmla="*/ 0 60000 65536"/>
              <a:gd name="T9" fmla="*/ 0 60000 65536"/>
              <a:gd name="T10" fmla="*/ 0 60000 65536"/>
              <a:gd name="T11" fmla="*/ 0 60000 65536"/>
              <a:gd name="T12" fmla="*/ 0 w 3937"/>
              <a:gd name="T13" fmla="*/ 0 h 1177"/>
              <a:gd name="T14" fmla="*/ 3937 w 3937"/>
              <a:gd name="T15" fmla="*/ 1177 h 117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937" h="1177">
                <a:moveTo>
                  <a:pt x="0" y="0"/>
                </a:moveTo>
                <a:lnTo>
                  <a:pt x="0" y="1176"/>
                </a:lnTo>
                <a:lnTo>
                  <a:pt x="3936" y="1176"/>
                </a:lnTo>
              </a:path>
            </a:pathLst>
          </a:custGeom>
          <a:noFill/>
          <a:ln w="25400" cap="rnd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8" name="Freeform 5"/>
          <p:cNvSpPr>
            <a:spLocks/>
          </p:cNvSpPr>
          <p:nvPr/>
        </p:nvSpPr>
        <p:spPr bwMode="auto">
          <a:xfrm>
            <a:off x="5283200" y="3619500"/>
            <a:ext cx="2870200" cy="2168525"/>
          </a:xfrm>
          <a:custGeom>
            <a:avLst/>
            <a:gdLst>
              <a:gd name="T0" fmla="*/ 0 w 3937"/>
              <a:gd name="T1" fmla="*/ 0 h 1177"/>
              <a:gd name="T2" fmla="*/ 0 w 3937"/>
              <a:gd name="T3" fmla="*/ 2147483647 h 1177"/>
              <a:gd name="T4" fmla="*/ 2147483647 w 3937"/>
              <a:gd name="T5" fmla="*/ 2147483647 h 1177"/>
              <a:gd name="T6" fmla="*/ 2147483647 w 3937"/>
              <a:gd name="T7" fmla="*/ 2147483647 h 1177"/>
              <a:gd name="T8" fmla="*/ 0 60000 65536"/>
              <a:gd name="T9" fmla="*/ 0 60000 65536"/>
              <a:gd name="T10" fmla="*/ 0 60000 65536"/>
              <a:gd name="T11" fmla="*/ 0 60000 65536"/>
              <a:gd name="T12" fmla="*/ 0 w 3937"/>
              <a:gd name="T13" fmla="*/ 0 h 1177"/>
              <a:gd name="T14" fmla="*/ 3937 w 3937"/>
              <a:gd name="T15" fmla="*/ 1177 h 117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937" h="1177">
                <a:moveTo>
                  <a:pt x="0" y="0"/>
                </a:moveTo>
                <a:lnTo>
                  <a:pt x="0" y="1176"/>
                </a:lnTo>
                <a:lnTo>
                  <a:pt x="3936" y="1176"/>
                </a:lnTo>
              </a:path>
            </a:pathLst>
          </a:custGeom>
          <a:noFill/>
          <a:ln w="25400" cap="rnd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2534" name="Freeform 6"/>
          <p:cNvSpPr>
            <a:spLocks/>
          </p:cNvSpPr>
          <p:nvPr/>
        </p:nvSpPr>
        <p:spPr bwMode="auto">
          <a:xfrm>
            <a:off x="5461000" y="1747838"/>
            <a:ext cx="2733675" cy="1539875"/>
          </a:xfrm>
          <a:custGeom>
            <a:avLst/>
            <a:gdLst>
              <a:gd name="T0" fmla="*/ 0 w 1722"/>
              <a:gd name="T1" fmla="*/ 970 h 970"/>
              <a:gd name="T2" fmla="*/ 730 w 1722"/>
              <a:gd name="T3" fmla="*/ 0 h 970"/>
              <a:gd name="T4" fmla="*/ 740 w 1722"/>
              <a:gd name="T5" fmla="*/ 9 h 970"/>
              <a:gd name="T6" fmla="*/ 1328 w 1722"/>
              <a:gd name="T7" fmla="*/ 0 h 970"/>
              <a:gd name="T8" fmla="*/ 1722 w 1722"/>
              <a:gd name="T9" fmla="*/ 0 h 9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22"/>
              <a:gd name="T16" fmla="*/ 0 h 970"/>
              <a:gd name="T17" fmla="*/ 1722 w 1722"/>
              <a:gd name="T18" fmla="*/ 970 h 9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22" h="970">
                <a:moveTo>
                  <a:pt x="0" y="970"/>
                </a:moveTo>
                <a:lnTo>
                  <a:pt x="730" y="0"/>
                </a:lnTo>
                <a:lnTo>
                  <a:pt x="740" y="9"/>
                </a:lnTo>
                <a:lnTo>
                  <a:pt x="1328" y="0"/>
                </a:lnTo>
                <a:lnTo>
                  <a:pt x="1722" y="0"/>
                </a:lnTo>
              </a:path>
            </a:pathLst>
          </a:custGeom>
          <a:noFill/>
          <a:ln w="50800" cap="rnd" cmpd="sng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>
            <a:outerShdw blurRad="63500"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62535" name="Rectangle 7"/>
          <p:cNvSpPr>
            <a:spLocks noChangeArrowheads="1"/>
          </p:cNvSpPr>
          <p:nvPr/>
        </p:nvSpPr>
        <p:spPr bwMode="auto">
          <a:xfrm rot="10800000">
            <a:off x="4735513" y="1497013"/>
            <a:ext cx="509587" cy="1938337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lIns="90488" tIns="44450" rIns="90488" bIns="44450">
            <a:spAutoFit/>
          </a:bodyPr>
          <a:lstStyle/>
          <a:p>
            <a:pPr algn="l">
              <a:lnSpc>
                <a:spcPct val="90000"/>
              </a:lnSpc>
              <a:defRPr/>
            </a:pPr>
            <a:r>
              <a:rPr lang="en-US" sz="2400">
                <a:ea typeface="+mn-ea"/>
                <a:cs typeface="+mn-cs"/>
              </a:rPr>
              <a:t>Displacement</a:t>
            </a:r>
          </a:p>
        </p:txBody>
      </p:sp>
      <p:sp>
        <p:nvSpPr>
          <p:cNvPr id="662536" name="Rectangle 8"/>
          <p:cNvSpPr>
            <a:spLocks noChangeArrowheads="1"/>
          </p:cNvSpPr>
          <p:nvPr/>
        </p:nvSpPr>
        <p:spPr bwMode="auto">
          <a:xfrm rot="-5400000">
            <a:off x="4521200" y="4629151"/>
            <a:ext cx="960437" cy="417512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>
              <a:lnSpc>
                <a:spcPct val="90000"/>
              </a:lnSpc>
              <a:defRPr/>
            </a:pPr>
            <a:r>
              <a:rPr lang="en-US" sz="2400">
                <a:ea typeface="+mn-ea"/>
                <a:cs typeface="+mn-cs"/>
              </a:rPr>
              <a:t>Force</a:t>
            </a:r>
          </a:p>
        </p:txBody>
      </p:sp>
      <p:sp>
        <p:nvSpPr>
          <p:cNvPr id="662537" name="Rectangle 9"/>
          <p:cNvSpPr>
            <a:spLocks noChangeArrowheads="1"/>
          </p:cNvSpPr>
          <p:nvPr/>
        </p:nvSpPr>
        <p:spPr bwMode="auto">
          <a:xfrm>
            <a:off x="7383463" y="5886450"/>
            <a:ext cx="757237" cy="417513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>
              <a:lnSpc>
                <a:spcPct val="90000"/>
              </a:lnSpc>
              <a:defRPr/>
            </a:pPr>
            <a:r>
              <a:rPr lang="en-US" sz="2400">
                <a:ea typeface="+mn-ea"/>
                <a:cs typeface="+mn-cs"/>
              </a:rPr>
              <a:t>time</a:t>
            </a:r>
          </a:p>
        </p:txBody>
      </p:sp>
      <p:sp>
        <p:nvSpPr>
          <p:cNvPr id="662538" name="Rectangle 10"/>
          <p:cNvSpPr>
            <a:spLocks noChangeArrowheads="1"/>
          </p:cNvSpPr>
          <p:nvPr/>
        </p:nvSpPr>
        <p:spPr bwMode="auto">
          <a:xfrm>
            <a:off x="5562600" y="3581400"/>
            <a:ext cx="1044575" cy="417513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>
              <a:lnSpc>
                <a:spcPct val="90000"/>
              </a:lnSpc>
              <a:defRPr/>
            </a:pPr>
            <a:r>
              <a:rPr lang="en-US" sz="2400">
                <a:solidFill>
                  <a:srgbClr val="FFFF00"/>
                </a:solidFill>
                <a:ea typeface="+mn-ea"/>
                <a:cs typeface="+mn-cs"/>
              </a:rPr>
              <a:t>Stress</a:t>
            </a:r>
          </a:p>
        </p:txBody>
      </p:sp>
      <p:sp>
        <p:nvSpPr>
          <p:cNvPr id="662539" name="Rectangle 11"/>
          <p:cNvSpPr>
            <a:spLocks noChangeArrowheads="1"/>
          </p:cNvSpPr>
          <p:nvPr/>
        </p:nvSpPr>
        <p:spPr bwMode="auto">
          <a:xfrm>
            <a:off x="6705600" y="3581400"/>
            <a:ext cx="1624013" cy="417513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>
              <a:lnSpc>
                <a:spcPct val="90000"/>
              </a:lnSpc>
              <a:defRPr/>
            </a:pPr>
            <a:r>
              <a:rPr lang="en-US" sz="2400">
                <a:solidFill>
                  <a:srgbClr val="66FF33"/>
                </a:solidFill>
                <a:ea typeface="+mn-ea"/>
                <a:cs typeface="+mn-cs"/>
              </a:rPr>
              <a:t>Relaxation</a:t>
            </a:r>
          </a:p>
        </p:txBody>
      </p:sp>
      <p:sp>
        <p:nvSpPr>
          <p:cNvPr id="36875" name="Line 12"/>
          <p:cNvSpPr>
            <a:spLocks noChangeShapeType="1"/>
          </p:cNvSpPr>
          <p:nvPr/>
        </p:nvSpPr>
        <p:spPr bwMode="auto">
          <a:xfrm flipH="1">
            <a:off x="5446713" y="3505200"/>
            <a:ext cx="11826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6" name="Line 13"/>
          <p:cNvSpPr>
            <a:spLocks noChangeShapeType="1"/>
          </p:cNvSpPr>
          <p:nvPr/>
        </p:nvSpPr>
        <p:spPr bwMode="auto">
          <a:xfrm>
            <a:off x="6629400" y="3505200"/>
            <a:ext cx="1143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2542" name="Freeform 14"/>
          <p:cNvSpPr>
            <a:spLocks/>
          </p:cNvSpPr>
          <p:nvPr/>
        </p:nvSpPr>
        <p:spPr bwMode="auto">
          <a:xfrm>
            <a:off x="5486400" y="4254500"/>
            <a:ext cx="1143000" cy="1536700"/>
          </a:xfrm>
          <a:custGeom>
            <a:avLst/>
            <a:gdLst>
              <a:gd name="T0" fmla="*/ 0 w 720"/>
              <a:gd name="T1" fmla="*/ 968 h 968"/>
              <a:gd name="T2" fmla="*/ 48 w 720"/>
              <a:gd name="T3" fmla="*/ 488 h 968"/>
              <a:gd name="T4" fmla="*/ 144 w 720"/>
              <a:gd name="T5" fmla="*/ 296 h 968"/>
              <a:gd name="T6" fmla="*/ 336 w 720"/>
              <a:gd name="T7" fmla="*/ 152 h 968"/>
              <a:gd name="T8" fmla="*/ 528 w 720"/>
              <a:gd name="T9" fmla="*/ 56 h 968"/>
              <a:gd name="T10" fmla="*/ 720 w 720"/>
              <a:gd name="T11" fmla="*/ 8 h 9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20"/>
              <a:gd name="T19" fmla="*/ 0 h 968"/>
              <a:gd name="T20" fmla="*/ 720 w 720"/>
              <a:gd name="T21" fmla="*/ 968 h 96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20" h="968">
                <a:moveTo>
                  <a:pt x="0" y="968"/>
                </a:moveTo>
                <a:cubicBezTo>
                  <a:pt x="12" y="784"/>
                  <a:pt x="24" y="600"/>
                  <a:pt x="48" y="488"/>
                </a:cubicBezTo>
                <a:cubicBezTo>
                  <a:pt x="72" y="376"/>
                  <a:pt x="96" y="352"/>
                  <a:pt x="144" y="296"/>
                </a:cubicBezTo>
                <a:cubicBezTo>
                  <a:pt x="192" y="240"/>
                  <a:pt x="272" y="192"/>
                  <a:pt x="336" y="152"/>
                </a:cubicBezTo>
                <a:cubicBezTo>
                  <a:pt x="400" y="112"/>
                  <a:pt x="464" y="80"/>
                  <a:pt x="528" y="56"/>
                </a:cubicBezTo>
                <a:cubicBezTo>
                  <a:pt x="592" y="32"/>
                  <a:pt x="704" y="0"/>
                  <a:pt x="720" y="8"/>
                </a:cubicBezTo>
              </a:path>
            </a:pathLst>
          </a:custGeom>
          <a:noFill/>
          <a:ln w="381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63500"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62543" name="Freeform 15"/>
          <p:cNvSpPr>
            <a:spLocks/>
          </p:cNvSpPr>
          <p:nvPr/>
        </p:nvSpPr>
        <p:spPr bwMode="auto">
          <a:xfrm>
            <a:off x="6569075" y="4267200"/>
            <a:ext cx="1516063" cy="976313"/>
          </a:xfrm>
          <a:custGeom>
            <a:avLst/>
            <a:gdLst>
              <a:gd name="T0" fmla="*/ 24 w 744"/>
              <a:gd name="T1" fmla="*/ 0 h 732"/>
              <a:gd name="T2" fmla="*/ 24 w 744"/>
              <a:gd name="T3" fmla="*/ 432 h 732"/>
              <a:gd name="T4" fmla="*/ 168 w 744"/>
              <a:gd name="T5" fmla="*/ 624 h 732"/>
              <a:gd name="T6" fmla="*/ 324 w 744"/>
              <a:gd name="T7" fmla="*/ 696 h 732"/>
              <a:gd name="T8" fmla="*/ 504 w 744"/>
              <a:gd name="T9" fmla="*/ 720 h 732"/>
              <a:gd name="T10" fmla="*/ 744 w 744"/>
              <a:gd name="T11" fmla="*/ 732 h 7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44"/>
              <a:gd name="T19" fmla="*/ 0 h 732"/>
              <a:gd name="T20" fmla="*/ 744 w 744"/>
              <a:gd name="T21" fmla="*/ 732 h 7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44" h="732">
                <a:moveTo>
                  <a:pt x="24" y="0"/>
                </a:moveTo>
                <a:cubicBezTo>
                  <a:pt x="12" y="164"/>
                  <a:pt x="0" y="328"/>
                  <a:pt x="24" y="432"/>
                </a:cubicBezTo>
                <a:cubicBezTo>
                  <a:pt x="48" y="536"/>
                  <a:pt x="118" y="580"/>
                  <a:pt x="168" y="624"/>
                </a:cubicBezTo>
                <a:cubicBezTo>
                  <a:pt x="218" y="668"/>
                  <a:pt x="268" y="680"/>
                  <a:pt x="324" y="696"/>
                </a:cubicBezTo>
                <a:cubicBezTo>
                  <a:pt x="380" y="712"/>
                  <a:pt x="434" y="714"/>
                  <a:pt x="504" y="720"/>
                </a:cubicBezTo>
                <a:cubicBezTo>
                  <a:pt x="574" y="726"/>
                  <a:pt x="694" y="729"/>
                  <a:pt x="744" y="732"/>
                </a:cubicBezTo>
              </a:path>
            </a:pathLst>
          </a:custGeom>
          <a:noFill/>
          <a:ln w="57150" cap="flat" cmpd="sng">
            <a:solidFill>
              <a:srgbClr val="66FF33"/>
            </a:solidFill>
            <a:prstDash val="solid"/>
            <a:round/>
            <a:headEnd type="none" w="med" len="med"/>
            <a:tailEnd type="none" w="med" len="med"/>
          </a:ln>
          <a:effectLst>
            <a:outerShdw blurRad="63500"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62547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155575" y="1060450"/>
            <a:ext cx="4410075" cy="5375275"/>
          </a:xfrm>
          <a:effectLst>
            <a:outerShdw blurRad="63500" dist="45791" dir="2021404" algn="ctr" rotWithShape="0">
              <a:srgbClr val="000000"/>
            </a:outerShdw>
          </a:effectLst>
        </p:spPr>
        <p:txBody>
          <a:bodyPr/>
          <a:lstStyle/>
          <a:p>
            <a:pPr eaLnBrk="1" hangingPunct="1">
              <a:spcBef>
                <a:spcPct val="15000"/>
              </a:spcBef>
              <a:spcAft>
                <a:spcPct val="10000"/>
              </a:spcAft>
              <a:defRPr/>
            </a:pPr>
            <a:r>
              <a:rPr lang="en-US" sz="2200" b="0" smtClean="0">
                <a:latin typeface="Arial" charset="0"/>
                <a:ea typeface="+mn-ea"/>
                <a:cs typeface="+mn-cs"/>
              </a:rPr>
              <a:t>Viscoelasticity (time-dependant behavior) is characteristic of most biologic tissues</a:t>
            </a:r>
          </a:p>
          <a:p>
            <a:pPr lvl="1" eaLnBrk="1" hangingPunct="1">
              <a:spcBef>
                <a:spcPct val="15000"/>
              </a:spcBef>
              <a:spcAft>
                <a:spcPct val="10000"/>
              </a:spcAft>
              <a:defRPr/>
            </a:pPr>
            <a:r>
              <a:rPr lang="en-US" sz="1800" b="0" smtClean="0">
                <a:latin typeface="Arial" charset="0"/>
              </a:rPr>
              <a:t>Creep: a constant load is applied and deformation increases with time</a:t>
            </a:r>
          </a:p>
          <a:p>
            <a:pPr lvl="1" eaLnBrk="1" hangingPunct="1">
              <a:spcBef>
                <a:spcPct val="15000"/>
              </a:spcBef>
              <a:spcAft>
                <a:spcPct val="10000"/>
              </a:spcAft>
              <a:defRPr/>
            </a:pPr>
            <a:r>
              <a:rPr lang="en-US" sz="1800" b="0" smtClean="0">
                <a:solidFill>
                  <a:srgbClr val="FFFF00"/>
                </a:solidFill>
                <a:latin typeface="Arial" charset="0"/>
              </a:rPr>
              <a:t>Stress Relaxation: a ramped deformation is held, load increases and then relaxes to equilibrium</a:t>
            </a:r>
          </a:p>
          <a:p>
            <a:pPr eaLnBrk="1" hangingPunct="1">
              <a:spcBef>
                <a:spcPct val="15000"/>
              </a:spcBef>
              <a:spcAft>
                <a:spcPct val="10000"/>
              </a:spcAft>
              <a:defRPr/>
            </a:pPr>
            <a:r>
              <a:rPr lang="en-US" sz="2200" b="0" smtClean="0">
                <a:latin typeface="Arial" charset="0"/>
                <a:ea typeface="+mn-ea"/>
                <a:cs typeface="+mn-cs"/>
              </a:rPr>
              <a:t>Mechanisms</a:t>
            </a:r>
          </a:p>
          <a:p>
            <a:pPr lvl="1" eaLnBrk="1" hangingPunct="1">
              <a:spcBef>
                <a:spcPct val="15000"/>
              </a:spcBef>
              <a:spcAft>
                <a:spcPct val="10000"/>
              </a:spcAft>
              <a:defRPr/>
            </a:pPr>
            <a:r>
              <a:rPr lang="en-US" sz="1800" b="0" smtClean="0">
                <a:latin typeface="Arial" charset="0"/>
              </a:rPr>
              <a:t>Friction between matrix molecules</a:t>
            </a:r>
          </a:p>
          <a:p>
            <a:pPr lvl="1" eaLnBrk="1" hangingPunct="1">
              <a:spcBef>
                <a:spcPct val="15000"/>
              </a:spcBef>
              <a:spcAft>
                <a:spcPct val="10000"/>
              </a:spcAft>
              <a:defRPr/>
            </a:pPr>
            <a:r>
              <a:rPr lang="en-US" sz="1800" b="0" smtClean="0">
                <a:latin typeface="Arial" charset="0"/>
              </a:rPr>
              <a:t>Drag due to fluid flow and pressurization</a:t>
            </a:r>
          </a:p>
          <a:p>
            <a:pPr lvl="1" eaLnBrk="1" hangingPunct="1">
              <a:spcBef>
                <a:spcPct val="15000"/>
              </a:spcBef>
              <a:spcAft>
                <a:spcPct val="10000"/>
              </a:spcAft>
              <a:defRPr/>
            </a:pPr>
            <a:r>
              <a:rPr lang="en-US" sz="1800" b="0" smtClean="0">
                <a:latin typeface="Arial" charset="0"/>
              </a:rPr>
              <a:t>Constitutes energy loss / dissipation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027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457200" y="139700"/>
            <a:ext cx="8229600" cy="1143000"/>
          </a:xfrm>
          <a:effectLst>
            <a:outerShdw blurRad="63500" dist="45791" dir="3378596" algn="ctr" rotWithShape="0">
              <a:srgbClr val="000000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a typeface="+mj-ea"/>
                <a:cs typeface="+mj-cs"/>
              </a:rPr>
              <a:t>Creep and Stress Relaxation</a:t>
            </a:r>
          </a:p>
        </p:txBody>
      </p:sp>
      <p:sp>
        <p:nvSpPr>
          <p:cNvPr id="38914" name="Freeform 4"/>
          <p:cNvSpPr>
            <a:spLocks/>
          </p:cNvSpPr>
          <p:nvPr/>
        </p:nvSpPr>
        <p:spPr bwMode="auto">
          <a:xfrm>
            <a:off x="5292725" y="1143000"/>
            <a:ext cx="2708275" cy="2168525"/>
          </a:xfrm>
          <a:custGeom>
            <a:avLst/>
            <a:gdLst>
              <a:gd name="T0" fmla="*/ 0 w 3937"/>
              <a:gd name="T1" fmla="*/ 0 h 1177"/>
              <a:gd name="T2" fmla="*/ 0 w 3937"/>
              <a:gd name="T3" fmla="*/ 2147483647 h 1177"/>
              <a:gd name="T4" fmla="*/ 2147483647 w 3937"/>
              <a:gd name="T5" fmla="*/ 2147483647 h 1177"/>
              <a:gd name="T6" fmla="*/ 2147483647 w 3937"/>
              <a:gd name="T7" fmla="*/ 2147483647 h 1177"/>
              <a:gd name="T8" fmla="*/ 0 60000 65536"/>
              <a:gd name="T9" fmla="*/ 0 60000 65536"/>
              <a:gd name="T10" fmla="*/ 0 60000 65536"/>
              <a:gd name="T11" fmla="*/ 0 60000 65536"/>
              <a:gd name="T12" fmla="*/ 0 w 3937"/>
              <a:gd name="T13" fmla="*/ 0 h 1177"/>
              <a:gd name="T14" fmla="*/ 3937 w 3937"/>
              <a:gd name="T15" fmla="*/ 1177 h 117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937" h="1177">
                <a:moveTo>
                  <a:pt x="0" y="0"/>
                </a:moveTo>
                <a:lnTo>
                  <a:pt x="0" y="1176"/>
                </a:lnTo>
                <a:lnTo>
                  <a:pt x="3936" y="1176"/>
                </a:lnTo>
              </a:path>
            </a:pathLst>
          </a:custGeom>
          <a:noFill/>
          <a:ln w="25400" cap="rnd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5" name="Freeform 5"/>
          <p:cNvSpPr>
            <a:spLocks/>
          </p:cNvSpPr>
          <p:nvPr/>
        </p:nvSpPr>
        <p:spPr bwMode="auto">
          <a:xfrm>
            <a:off x="5283200" y="3619500"/>
            <a:ext cx="2870200" cy="2168525"/>
          </a:xfrm>
          <a:custGeom>
            <a:avLst/>
            <a:gdLst>
              <a:gd name="T0" fmla="*/ 0 w 3937"/>
              <a:gd name="T1" fmla="*/ 0 h 1177"/>
              <a:gd name="T2" fmla="*/ 0 w 3937"/>
              <a:gd name="T3" fmla="*/ 2147483647 h 1177"/>
              <a:gd name="T4" fmla="*/ 2147483647 w 3937"/>
              <a:gd name="T5" fmla="*/ 2147483647 h 1177"/>
              <a:gd name="T6" fmla="*/ 2147483647 w 3937"/>
              <a:gd name="T7" fmla="*/ 2147483647 h 1177"/>
              <a:gd name="T8" fmla="*/ 0 60000 65536"/>
              <a:gd name="T9" fmla="*/ 0 60000 65536"/>
              <a:gd name="T10" fmla="*/ 0 60000 65536"/>
              <a:gd name="T11" fmla="*/ 0 60000 65536"/>
              <a:gd name="T12" fmla="*/ 0 w 3937"/>
              <a:gd name="T13" fmla="*/ 0 h 1177"/>
              <a:gd name="T14" fmla="*/ 3937 w 3937"/>
              <a:gd name="T15" fmla="*/ 1177 h 117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937" h="1177">
                <a:moveTo>
                  <a:pt x="0" y="0"/>
                </a:moveTo>
                <a:lnTo>
                  <a:pt x="0" y="1176"/>
                </a:lnTo>
                <a:lnTo>
                  <a:pt x="3936" y="1176"/>
                </a:lnTo>
              </a:path>
            </a:pathLst>
          </a:custGeom>
          <a:noFill/>
          <a:ln w="25400" cap="rnd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9031" name="Rectangle 7"/>
          <p:cNvSpPr>
            <a:spLocks noChangeArrowheads="1"/>
          </p:cNvSpPr>
          <p:nvPr/>
        </p:nvSpPr>
        <p:spPr bwMode="auto">
          <a:xfrm rot="10800000">
            <a:off x="4411663" y="1228725"/>
            <a:ext cx="838200" cy="2000250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90488" tIns="44450" rIns="90488" bIns="44450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2400">
                <a:solidFill>
                  <a:srgbClr val="00FF00"/>
                </a:solidFill>
                <a:ea typeface="+mn-ea"/>
                <a:cs typeface="+mn-cs"/>
              </a:rPr>
              <a:t>Displacement</a:t>
            </a:r>
            <a:r>
              <a:rPr lang="en-US" sz="2400">
                <a:ea typeface="+mn-ea"/>
                <a:cs typeface="+mn-cs"/>
              </a:rPr>
              <a:t> &amp; </a:t>
            </a:r>
            <a:r>
              <a:rPr lang="en-US" sz="2400">
                <a:solidFill>
                  <a:srgbClr val="FF5050"/>
                </a:solidFill>
                <a:ea typeface="+mn-ea"/>
                <a:cs typeface="+mn-cs"/>
              </a:rPr>
              <a:t>Force</a:t>
            </a:r>
          </a:p>
        </p:txBody>
      </p:sp>
      <p:sp>
        <p:nvSpPr>
          <p:cNvPr id="769032" name="Rectangle 8"/>
          <p:cNvSpPr>
            <a:spLocks noChangeArrowheads="1"/>
          </p:cNvSpPr>
          <p:nvPr/>
        </p:nvSpPr>
        <p:spPr bwMode="auto">
          <a:xfrm rot="-5400000">
            <a:off x="4480719" y="4585494"/>
            <a:ext cx="1044575" cy="417513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>
              <a:lnSpc>
                <a:spcPct val="90000"/>
              </a:lnSpc>
              <a:defRPr/>
            </a:pPr>
            <a:r>
              <a:rPr lang="en-US" sz="2400">
                <a:ea typeface="+mn-ea"/>
                <a:cs typeface="+mn-cs"/>
              </a:rPr>
              <a:t>Stress</a:t>
            </a:r>
          </a:p>
        </p:txBody>
      </p:sp>
      <p:sp>
        <p:nvSpPr>
          <p:cNvPr id="769033" name="Rectangle 9"/>
          <p:cNvSpPr>
            <a:spLocks noChangeArrowheads="1"/>
          </p:cNvSpPr>
          <p:nvPr/>
        </p:nvSpPr>
        <p:spPr bwMode="auto">
          <a:xfrm>
            <a:off x="7383463" y="5886450"/>
            <a:ext cx="977900" cy="417513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>
              <a:lnSpc>
                <a:spcPct val="90000"/>
              </a:lnSpc>
              <a:defRPr/>
            </a:pPr>
            <a:r>
              <a:rPr lang="en-US" sz="2400">
                <a:ea typeface="+mn-ea"/>
                <a:cs typeface="+mn-cs"/>
              </a:rPr>
              <a:t>Strain</a:t>
            </a:r>
          </a:p>
        </p:txBody>
      </p:sp>
      <p:sp>
        <p:nvSpPr>
          <p:cNvPr id="769040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155575" y="1060450"/>
            <a:ext cx="4410075" cy="5375275"/>
          </a:xfrm>
          <a:effectLst>
            <a:outerShdw blurRad="63500" dist="45791" dir="2021404" algn="ctr" rotWithShape="0">
              <a:srgbClr val="000000"/>
            </a:outerShdw>
          </a:effectLst>
        </p:spPr>
        <p:txBody>
          <a:bodyPr/>
          <a:lstStyle/>
          <a:p>
            <a:pPr eaLnBrk="1" hangingPunct="1">
              <a:spcBef>
                <a:spcPct val="15000"/>
              </a:spcBef>
              <a:spcAft>
                <a:spcPct val="10000"/>
              </a:spcAft>
              <a:defRPr/>
            </a:pPr>
            <a:r>
              <a:rPr lang="en-US" sz="2200" b="0" smtClean="0">
                <a:latin typeface="Arial" charset="0"/>
                <a:ea typeface="+mn-ea"/>
                <a:cs typeface="+mn-cs"/>
              </a:rPr>
              <a:t>Viscoelasticity (time-dependant behavior) is characteristic of most biologic tissues</a:t>
            </a:r>
          </a:p>
          <a:p>
            <a:pPr lvl="1" eaLnBrk="1" hangingPunct="1">
              <a:spcBef>
                <a:spcPct val="15000"/>
              </a:spcBef>
              <a:spcAft>
                <a:spcPct val="10000"/>
              </a:spcAft>
              <a:defRPr/>
            </a:pPr>
            <a:r>
              <a:rPr lang="en-US" sz="1800" b="0" smtClean="0">
                <a:latin typeface="Arial" charset="0"/>
              </a:rPr>
              <a:t>Creep: a constant load is applied and deformation increases with time</a:t>
            </a:r>
          </a:p>
          <a:p>
            <a:pPr lvl="1" eaLnBrk="1" hangingPunct="1">
              <a:spcBef>
                <a:spcPct val="15000"/>
              </a:spcBef>
              <a:spcAft>
                <a:spcPct val="10000"/>
              </a:spcAft>
              <a:defRPr/>
            </a:pPr>
            <a:r>
              <a:rPr lang="en-US" sz="1800" b="0" smtClean="0">
                <a:solidFill>
                  <a:srgbClr val="FFFF00"/>
                </a:solidFill>
                <a:latin typeface="Arial" charset="0"/>
              </a:rPr>
              <a:t>Stress Relaxation: a ramped deformation is held, load increases and then relaxes to equilibrium</a:t>
            </a:r>
          </a:p>
          <a:p>
            <a:pPr eaLnBrk="1" hangingPunct="1">
              <a:spcBef>
                <a:spcPct val="15000"/>
              </a:spcBef>
              <a:spcAft>
                <a:spcPct val="10000"/>
              </a:spcAft>
              <a:defRPr/>
            </a:pPr>
            <a:r>
              <a:rPr lang="en-US" sz="2200" b="0" smtClean="0">
                <a:latin typeface="Arial" charset="0"/>
                <a:ea typeface="+mn-ea"/>
                <a:cs typeface="+mn-cs"/>
              </a:rPr>
              <a:t>Mechanisms</a:t>
            </a:r>
          </a:p>
          <a:p>
            <a:pPr lvl="1" eaLnBrk="1" hangingPunct="1">
              <a:spcBef>
                <a:spcPct val="15000"/>
              </a:spcBef>
              <a:spcAft>
                <a:spcPct val="10000"/>
              </a:spcAft>
              <a:defRPr/>
            </a:pPr>
            <a:r>
              <a:rPr lang="en-US" sz="1800" b="0" smtClean="0">
                <a:latin typeface="Arial" charset="0"/>
              </a:rPr>
              <a:t>Friction between matrix molecules</a:t>
            </a:r>
          </a:p>
          <a:p>
            <a:pPr lvl="1" eaLnBrk="1" hangingPunct="1">
              <a:spcBef>
                <a:spcPct val="15000"/>
              </a:spcBef>
              <a:spcAft>
                <a:spcPct val="10000"/>
              </a:spcAft>
              <a:defRPr/>
            </a:pPr>
            <a:r>
              <a:rPr lang="en-US" sz="1800" b="0" smtClean="0">
                <a:latin typeface="Arial" charset="0"/>
              </a:rPr>
              <a:t>Drag due to fluid flow and pressurization</a:t>
            </a:r>
          </a:p>
          <a:p>
            <a:pPr lvl="1" eaLnBrk="1" hangingPunct="1">
              <a:spcBef>
                <a:spcPct val="15000"/>
              </a:spcBef>
              <a:spcAft>
                <a:spcPct val="10000"/>
              </a:spcAft>
              <a:defRPr/>
            </a:pPr>
            <a:r>
              <a:rPr lang="en-US" sz="1800" b="0" smtClean="0">
                <a:latin typeface="Arial" charset="0"/>
              </a:rPr>
              <a:t>Constitutes energy loss / dissipation</a:t>
            </a:r>
          </a:p>
        </p:txBody>
      </p:sp>
      <p:sp>
        <p:nvSpPr>
          <p:cNvPr id="769041" name="Rectangle 17"/>
          <p:cNvSpPr>
            <a:spLocks noChangeArrowheads="1"/>
          </p:cNvSpPr>
          <p:nvPr/>
        </p:nvSpPr>
        <p:spPr bwMode="auto">
          <a:xfrm>
            <a:off x="7383463" y="3373438"/>
            <a:ext cx="858837" cy="417512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>
              <a:lnSpc>
                <a:spcPct val="90000"/>
              </a:lnSpc>
              <a:defRPr/>
            </a:pPr>
            <a:r>
              <a:rPr lang="en-US" sz="2400">
                <a:ea typeface="+mn-ea"/>
                <a:cs typeface="+mn-cs"/>
              </a:rPr>
              <a:t>Time</a:t>
            </a:r>
          </a:p>
        </p:txBody>
      </p:sp>
      <p:sp>
        <p:nvSpPr>
          <p:cNvPr id="769043" name="Freeform 19"/>
          <p:cNvSpPr>
            <a:spLocks/>
          </p:cNvSpPr>
          <p:nvPr/>
        </p:nvSpPr>
        <p:spPr bwMode="auto">
          <a:xfrm>
            <a:off x="5370513" y="2239963"/>
            <a:ext cx="2752725" cy="503237"/>
          </a:xfrm>
          <a:custGeom>
            <a:avLst/>
            <a:gdLst>
              <a:gd name="T0" fmla="*/ 0 w 1951"/>
              <a:gd name="T1" fmla="*/ 249 h 317"/>
              <a:gd name="T2" fmla="*/ 31 w 1951"/>
              <a:gd name="T3" fmla="*/ 117 h 317"/>
              <a:gd name="T4" fmla="*/ 106 w 1951"/>
              <a:gd name="T5" fmla="*/ 63 h 317"/>
              <a:gd name="T6" fmla="*/ 156 w 1951"/>
              <a:gd name="T7" fmla="*/ 205 h 317"/>
              <a:gd name="T8" fmla="*/ 234 w 1951"/>
              <a:gd name="T9" fmla="*/ 312 h 317"/>
              <a:gd name="T10" fmla="*/ 346 w 1951"/>
              <a:gd name="T11" fmla="*/ 234 h 317"/>
              <a:gd name="T12" fmla="*/ 381 w 1951"/>
              <a:gd name="T13" fmla="*/ 93 h 317"/>
              <a:gd name="T14" fmla="*/ 459 w 1951"/>
              <a:gd name="T15" fmla="*/ 34 h 317"/>
              <a:gd name="T16" fmla="*/ 527 w 1951"/>
              <a:gd name="T17" fmla="*/ 136 h 317"/>
              <a:gd name="T18" fmla="*/ 583 w 1951"/>
              <a:gd name="T19" fmla="*/ 259 h 317"/>
              <a:gd name="T20" fmla="*/ 696 w 1951"/>
              <a:gd name="T21" fmla="*/ 293 h 317"/>
              <a:gd name="T22" fmla="*/ 749 w 1951"/>
              <a:gd name="T23" fmla="*/ 166 h 317"/>
              <a:gd name="T24" fmla="*/ 783 w 1951"/>
              <a:gd name="T25" fmla="*/ 59 h 317"/>
              <a:gd name="T26" fmla="*/ 830 w 1951"/>
              <a:gd name="T27" fmla="*/ 19 h 317"/>
              <a:gd name="T28" fmla="*/ 908 w 1951"/>
              <a:gd name="T29" fmla="*/ 170 h 317"/>
              <a:gd name="T30" fmla="*/ 967 w 1951"/>
              <a:gd name="T31" fmla="*/ 278 h 317"/>
              <a:gd name="T32" fmla="*/ 1007 w 1951"/>
              <a:gd name="T33" fmla="*/ 170 h 317"/>
              <a:gd name="T34" fmla="*/ 1135 w 1951"/>
              <a:gd name="T35" fmla="*/ 40 h 317"/>
              <a:gd name="T36" fmla="*/ 1337 w 1951"/>
              <a:gd name="T37" fmla="*/ 250 h 317"/>
              <a:gd name="T38" fmla="*/ 1494 w 1951"/>
              <a:gd name="T39" fmla="*/ 25 h 317"/>
              <a:gd name="T40" fmla="*/ 1636 w 1951"/>
              <a:gd name="T41" fmla="*/ 287 h 317"/>
              <a:gd name="T42" fmla="*/ 1951 w 1951"/>
              <a:gd name="T43" fmla="*/ 182 h 317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951"/>
              <a:gd name="T67" fmla="*/ 0 h 317"/>
              <a:gd name="T68" fmla="*/ 1951 w 1951"/>
              <a:gd name="T69" fmla="*/ 317 h 317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951" h="317">
                <a:moveTo>
                  <a:pt x="0" y="249"/>
                </a:moveTo>
                <a:cubicBezTo>
                  <a:pt x="7" y="198"/>
                  <a:pt x="14" y="148"/>
                  <a:pt x="31" y="117"/>
                </a:cubicBezTo>
                <a:cubicBezTo>
                  <a:pt x="49" y="86"/>
                  <a:pt x="85" y="49"/>
                  <a:pt x="106" y="63"/>
                </a:cubicBezTo>
                <a:cubicBezTo>
                  <a:pt x="127" y="78"/>
                  <a:pt x="135" y="163"/>
                  <a:pt x="156" y="205"/>
                </a:cubicBezTo>
                <a:cubicBezTo>
                  <a:pt x="178" y="246"/>
                  <a:pt x="202" y="308"/>
                  <a:pt x="234" y="312"/>
                </a:cubicBezTo>
                <a:cubicBezTo>
                  <a:pt x="266" y="317"/>
                  <a:pt x="322" y="271"/>
                  <a:pt x="346" y="234"/>
                </a:cubicBezTo>
                <a:cubicBezTo>
                  <a:pt x="370" y="197"/>
                  <a:pt x="362" y="126"/>
                  <a:pt x="381" y="93"/>
                </a:cubicBezTo>
                <a:cubicBezTo>
                  <a:pt x="400" y="59"/>
                  <a:pt x="434" y="27"/>
                  <a:pt x="459" y="34"/>
                </a:cubicBezTo>
                <a:cubicBezTo>
                  <a:pt x="483" y="41"/>
                  <a:pt x="506" y="99"/>
                  <a:pt x="527" y="136"/>
                </a:cubicBezTo>
                <a:cubicBezTo>
                  <a:pt x="548" y="174"/>
                  <a:pt x="555" y="233"/>
                  <a:pt x="583" y="259"/>
                </a:cubicBezTo>
                <a:cubicBezTo>
                  <a:pt x="612" y="285"/>
                  <a:pt x="668" y="308"/>
                  <a:pt x="696" y="293"/>
                </a:cubicBezTo>
                <a:cubicBezTo>
                  <a:pt x="723" y="278"/>
                  <a:pt x="734" y="205"/>
                  <a:pt x="749" y="166"/>
                </a:cubicBezTo>
                <a:cubicBezTo>
                  <a:pt x="763" y="127"/>
                  <a:pt x="769" y="83"/>
                  <a:pt x="783" y="59"/>
                </a:cubicBezTo>
                <a:cubicBezTo>
                  <a:pt x="796" y="34"/>
                  <a:pt x="809" y="0"/>
                  <a:pt x="830" y="19"/>
                </a:cubicBezTo>
                <a:cubicBezTo>
                  <a:pt x="851" y="38"/>
                  <a:pt x="885" y="127"/>
                  <a:pt x="908" y="170"/>
                </a:cubicBezTo>
                <a:cubicBezTo>
                  <a:pt x="930" y="214"/>
                  <a:pt x="950" y="278"/>
                  <a:pt x="967" y="278"/>
                </a:cubicBezTo>
                <a:cubicBezTo>
                  <a:pt x="983" y="278"/>
                  <a:pt x="979" y="210"/>
                  <a:pt x="1007" y="170"/>
                </a:cubicBezTo>
                <a:cubicBezTo>
                  <a:pt x="1035" y="130"/>
                  <a:pt x="1080" y="27"/>
                  <a:pt x="1135" y="40"/>
                </a:cubicBezTo>
                <a:cubicBezTo>
                  <a:pt x="1190" y="53"/>
                  <a:pt x="1277" y="252"/>
                  <a:pt x="1337" y="250"/>
                </a:cubicBezTo>
                <a:cubicBezTo>
                  <a:pt x="1397" y="248"/>
                  <a:pt x="1444" y="19"/>
                  <a:pt x="1494" y="25"/>
                </a:cubicBezTo>
                <a:cubicBezTo>
                  <a:pt x="1544" y="31"/>
                  <a:pt x="1560" y="261"/>
                  <a:pt x="1636" y="287"/>
                </a:cubicBezTo>
                <a:cubicBezTo>
                  <a:pt x="1712" y="313"/>
                  <a:pt x="1886" y="204"/>
                  <a:pt x="1951" y="182"/>
                </a:cubicBezTo>
              </a:path>
            </a:pathLst>
          </a:custGeom>
          <a:noFill/>
          <a:ln w="38100" cap="flat" cmpd="sng">
            <a:solidFill>
              <a:srgbClr val="66FF33"/>
            </a:solidFill>
            <a:prstDash val="solid"/>
            <a:round/>
            <a:headEnd type="none" w="lg" len="lg"/>
            <a:tailEnd type="triangle" w="lg" len="lg"/>
          </a:ln>
          <a:effectLst>
            <a:outerShdw blurRad="63500"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69044" name="Freeform 20"/>
          <p:cNvSpPr>
            <a:spLocks/>
          </p:cNvSpPr>
          <p:nvPr/>
        </p:nvSpPr>
        <p:spPr bwMode="auto">
          <a:xfrm>
            <a:off x="5535613" y="2238375"/>
            <a:ext cx="2752725" cy="503238"/>
          </a:xfrm>
          <a:custGeom>
            <a:avLst/>
            <a:gdLst>
              <a:gd name="T0" fmla="*/ 0 w 1951"/>
              <a:gd name="T1" fmla="*/ 249 h 317"/>
              <a:gd name="T2" fmla="*/ 31 w 1951"/>
              <a:gd name="T3" fmla="*/ 117 h 317"/>
              <a:gd name="T4" fmla="*/ 106 w 1951"/>
              <a:gd name="T5" fmla="*/ 63 h 317"/>
              <a:gd name="T6" fmla="*/ 156 w 1951"/>
              <a:gd name="T7" fmla="*/ 205 h 317"/>
              <a:gd name="T8" fmla="*/ 234 w 1951"/>
              <a:gd name="T9" fmla="*/ 312 h 317"/>
              <a:gd name="T10" fmla="*/ 346 w 1951"/>
              <a:gd name="T11" fmla="*/ 234 h 317"/>
              <a:gd name="T12" fmla="*/ 381 w 1951"/>
              <a:gd name="T13" fmla="*/ 93 h 317"/>
              <a:gd name="T14" fmla="*/ 459 w 1951"/>
              <a:gd name="T15" fmla="*/ 34 h 317"/>
              <a:gd name="T16" fmla="*/ 527 w 1951"/>
              <a:gd name="T17" fmla="*/ 136 h 317"/>
              <a:gd name="T18" fmla="*/ 583 w 1951"/>
              <a:gd name="T19" fmla="*/ 259 h 317"/>
              <a:gd name="T20" fmla="*/ 696 w 1951"/>
              <a:gd name="T21" fmla="*/ 293 h 317"/>
              <a:gd name="T22" fmla="*/ 749 w 1951"/>
              <a:gd name="T23" fmla="*/ 166 h 317"/>
              <a:gd name="T24" fmla="*/ 783 w 1951"/>
              <a:gd name="T25" fmla="*/ 59 h 317"/>
              <a:gd name="T26" fmla="*/ 830 w 1951"/>
              <a:gd name="T27" fmla="*/ 19 h 317"/>
              <a:gd name="T28" fmla="*/ 908 w 1951"/>
              <a:gd name="T29" fmla="*/ 170 h 317"/>
              <a:gd name="T30" fmla="*/ 967 w 1951"/>
              <a:gd name="T31" fmla="*/ 278 h 317"/>
              <a:gd name="T32" fmla="*/ 1007 w 1951"/>
              <a:gd name="T33" fmla="*/ 170 h 317"/>
              <a:gd name="T34" fmla="*/ 1135 w 1951"/>
              <a:gd name="T35" fmla="*/ 40 h 317"/>
              <a:gd name="T36" fmla="*/ 1337 w 1951"/>
              <a:gd name="T37" fmla="*/ 250 h 317"/>
              <a:gd name="T38" fmla="*/ 1494 w 1951"/>
              <a:gd name="T39" fmla="*/ 25 h 317"/>
              <a:gd name="T40" fmla="*/ 1636 w 1951"/>
              <a:gd name="T41" fmla="*/ 287 h 317"/>
              <a:gd name="T42" fmla="*/ 1951 w 1951"/>
              <a:gd name="T43" fmla="*/ 182 h 317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951"/>
              <a:gd name="T67" fmla="*/ 0 h 317"/>
              <a:gd name="T68" fmla="*/ 1951 w 1951"/>
              <a:gd name="T69" fmla="*/ 317 h 317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951" h="317">
                <a:moveTo>
                  <a:pt x="0" y="249"/>
                </a:moveTo>
                <a:cubicBezTo>
                  <a:pt x="7" y="198"/>
                  <a:pt x="14" y="148"/>
                  <a:pt x="31" y="117"/>
                </a:cubicBezTo>
                <a:cubicBezTo>
                  <a:pt x="49" y="86"/>
                  <a:pt x="85" y="49"/>
                  <a:pt x="106" y="63"/>
                </a:cubicBezTo>
                <a:cubicBezTo>
                  <a:pt x="127" y="78"/>
                  <a:pt x="135" y="163"/>
                  <a:pt x="156" y="205"/>
                </a:cubicBezTo>
                <a:cubicBezTo>
                  <a:pt x="178" y="246"/>
                  <a:pt x="202" y="308"/>
                  <a:pt x="234" y="312"/>
                </a:cubicBezTo>
                <a:cubicBezTo>
                  <a:pt x="266" y="317"/>
                  <a:pt x="322" y="271"/>
                  <a:pt x="346" y="234"/>
                </a:cubicBezTo>
                <a:cubicBezTo>
                  <a:pt x="370" y="197"/>
                  <a:pt x="362" y="126"/>
                  <a:pt x="381" y="93"/>
                </a:cubicBezTo>
                <a:cubicBezTo>
                  <a:pt x="400" y="59"/>
                  <a:pt x="434" y="27"/>
                  <a:pt x="459" y="34"/>
                </a:cubicBezTo>
                <a:cubicBezTo>
                  <a:pt x="483" y="41"/>
                  <a:pt x="506" y="99"/>
                  <a:pt x="527" y="136"/>
                </a:cubicBezTo>
                <a:cubicBezTo>
                  <a:pt x="548" y="174"/>
                  <a:pt x="555" y="233"/>
                  <a:pt x="583" y="259"/>
                </a:cubicBezTo>
                <a:cubicBezTo>
                  <a:pt x="612" y="285"/>
                  <a:pt x="668" y="308"/>
                  <a:pt x="696" y="293"/>
                </a:cubicBezTo>
                <a:cubicBezTo>
                  <a:pt x="723" y="278"/>
                  <a:pt x="734" y="205"/>
                  <a:pt x="749" y="166"/>
                </a:cubicBezTo>
                <a:cubicBezTo>
                  <a:pt x="763" y="127"/>
                  <a:pt x="769" y="83"/>
                  <a:pt x="783" y="59"/>
                </a:cubicBezTo>
                <a:cubicBezTo>
                  <a:pt x="796" y="34"/>
                  <a:pt x="809" y="0"/>
                  <a:pt x="830" y="19"/>
                </a:cubicBezTo>
                <a:cubicBezTo>
                  <a:pt x="851" y="38"/>
                  <a:pt x="885" y="127"/>
                  <a:pt x="908" y="170"/>
                </a:cubicBezTo>
                <a:cubicBezTo>
                  <a:pt x="930" y="214"/>
                  <a:pt x="950" y="278"/>
                  <a:pt x="967" y="278"/>
                </a:cubicBezTo>
                <a:cubicBezTo>
                  <a:pt x="983" y="278"/>
                  <a:pt x="979" y="210"/>
                  <a:pt x="1007" y="170"/>
                </a:cubicBezTo>
                <a:cubicBezTo>
                  <a:pt x="1035" y="130"/>
                  <a:pt x="1080" y="27"/>
                  <a:pt x="1135" y="40"/>
                </a:cubicBezTo>
                <a:cubicBezTo>
                  <a:pt x="1190" y="53"/>
                  <a:pt x="1277" y="252"/>
                  <a:pt x="1337" y="250"/>
                </a:cubicBezTo>
                <a:cubicBezTo>
                  <a:pt x="1397" y="248"/>
                  <a:pt x="1444" y="19"/>
                  <a:pt x="1494" y="25"/>
                </a:cubicBezTo>
                <a:cubicBezTo>
                  <a:pt x="1544" y="31"/>
                  <a:pt x="1560" y="261"/>
                  <a:pt x="1636" y="287"/>
                </a:cubicBezTo>
                <a:cubicBezTo>
                  <a:pt x="1712" y="313"/>
                  <a:pt x="1886" y="204"/>
                  <a:pt x="1951" y="182"/>
                </a:cubicBezTo>
              </a:path>
            </a:pathLst>
          </a:custGeom>
          <a:noFill/>
          <a:ln w="38100" cap="flat" cmpd="sng">
            <a:solidFill>
              <a:srgbClr val="FF5050"/>
            </a:solidFill>
            <a:prstDash val="dash"/>
            <a:round/>
            <a:headEnd type="none" w="lg" len="lg"/>
            <a:tailEnd type="triangle" w="lg" len="lg"/>
          </a:ln>
          <a:effectLst>
            <a:outerShdw blurRad="63500"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69045" name="Freeform 21" descr="60%"/>
          <p:cNvSpPr>
            <a:spLocks/>
          </p:cNvSpPr>
          <p:nvPr/>
        </p:nvSpPr>
        <p:spPr bwMode="auto">
          <a:xfrm>
            <a:off x="5235575" y="3762375"/>
            <a:ext cx="2063750" cy="1982788"/>
          </a:xfrm>
          <a:custGeom>
            <a:avLst/>
            <a:gdLst>
              <a:gd name="T0" fmla="*/ 98 w 1300"/>
              <a:gd name="T1" fmla="*/ 1034 h 1249"/>
              <a:gd name="T2" fmla="*/ 149 w 1300"/>
              <a:gd name="T3" fmla="*/ 907 h 1249"/>
              <a:gd name="T4" fmla="*/ 179 w 1300"/>
              <a:gd name="T5" fmla="*/ 832 h 1249"/>
              <a:gd name="T6" fmla="*/ 216 w 1300"/>
              <a:gd name="T7" fmla="*/ 690 h 1249"/>
              <a:gd name="T8" fmla="*/ 239 w 1300"/>
              <a:gd name="T9" fmla="*/ 593 h 1249"/>
              <a:gd name="T10" fmla="*/ 299 w 1300"/>
              <a:gd name="T11" fmla="*/ 541 h 1249"/>
              <a:gd name="T12" fmla="*/ 411 w 1300"/>
              <a:gd name="T13" fmla="*/ 421 h 1249"/>
              <a:gd name="T14" fmla="*/ 590 w 1300"/>
              <a:gd name="T15" fmla="*/ 279 h 1249"/>
              <a:gd name="T16" fmla="*/ 762 w 1300"/>
              <a:gd name="T17" fmla="*/ 152 h 1249"/>
              <a:gd name="T18" fmla="*/ 899 w 1300"/>
              <a:gd name="T19" fmla="*/ 84 h 1249"/>
              <a:gd name="T20" fmla="*/ 1032 w 1300"/>
              <a:gd name="T21" fmla="*/ 69 h 1249"/>
              <a:gd name="T22" fmla="*/ 1114 w 1300"/>
              <a:gd name="T23" fmla="*/ 24 h 1249"/>
              <a:gd name="T24" fmla="*/ 1137 w 1300"/>
              <a:gd name="T25" fmla="*/ 9 h 1249"/>
              <a:gd name="T26" fmla="*/ 1234 w 1300"/>
              <a:gd name="T27" fmla="*/ 211 h 1249"/>
              <a:gd name="T28" fmla="*/ 1196 w 1300"/>
              <a:gd name="T29" fmla="*/ 279 h 1249"/>
              <a:gd name="T30" fmla="*/ 1092 w 1300"/>
              <a:gd name="T31" fmla="*/ 481 h 1249"/>
              <a:gd name="T32" fmla="*/ 1062 w 1300"/>
              <a:gd name="T33" fmla="*/ 556 h 1249"/>
              <a:gd name="T34" fmla="*/ 1024 w 1300"/>
              <a:gd name="T35" fmla="*/ 615 h 1249"/>
              <a:gd name="T36" fmla="*/ 979 w 1300"/>
              <a:gd name="T37" fmla="*/ 675 h 1249"/>
              <a:gd name="T38" fmla="*/ 899 w 1300"/>
              <a:gd name="T39" fmla="*/ 794 h 1249"/>
              <a:gd name="T40" fmla="*/ 809 w 1300"/>
              <a:gd name="T41" fmla="*/ 869 h 1249"/>
              <a:gd name="T42" fmla="*/ 659 w 1300"/>
              <a:gd name="T43" fmla="*/ 996 h 1249"/>
              <a:gd name="T44" fmla="*/ 540 w 1300"/>
              <a:gd name="T45" fmla="*/ 1064 h 1249"/>
              <a:gd name="T46" fmla="*/ 246 w 1300"/>
              <a:gd name="T47" fmla="*/ 1199 h 1249"/>
              <a:gd name="T48" fmla="*/ 31 w 1300"/>
              <a:gd name="T49" fmla="*/ 1243 h 1249"/>
              <a:gd name="T50" fmla="*/ 61 w 1300"/>
              <a:gd name="T51" fmla="*/ 1161 h 1249"/>
              <a:gd name="T52" fmla="*/ 134 w 1300"/>
              <a:gd name="T53" fmla="*/ 1012 h 1249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1300"/>
              <a:gd name="T82" fmla="*/ 0 h 1249"/>
              <a:gd name="T83" fmla="*/ 1300 w 1300"/>
              <a:gd name="T84" fmla="*/ 1249 h 1249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1300" h="1249">
                <a:moveTo>
                  <a:pt x="98" y="1034"/>
                </a:moveTo>
                <a:cubicBezTo>
                  <a:pt x="103" y="984"/>
                  <a:pt x="141" y="957"/>
                  <a:pt x="149" y="907"/>
                </a:cubicBezTo>
                <a:cubicBezTo>
                  <a:pt x="153" y="884"/>
                  <a:pt x="173" y="856"/>
                  <a:pt x="179" y="832"/>
                </a:cubicBezTo>
                <a:cubicBezTo>
                  <a:pt x="191" y="783"/>
                  <a:pt x="201" y="738"/>
                  <a:pt x="216" y="690"/>
                </a:cubicBezTo>
                <a:cubicBezTo>
                  <a:pt x="226" y="658"/>
                  <a:pt x="224" y="623"/>
                  <a:pt x="239" y="593"/>
                </a:cubicBezTo>
                <a:cubicBezTo>
                  <a:pt x="251" y="570"/>
                  <a:pt x="299" y="541"/>
                  <a:pt x="299" y="541"/>
                </a:cubicBezTo>
                <a:cubicBezTo>
                  <a:pt x="313" y="494"/>
                  <a:pt x="378" y="459"/>
                  <a:pt x="411" y="421"/>
                </a:cubicBezTo>
                <a:cubicBezTo>
                  <a:pt x="461" y="362"/>
                  <a:pt x="524" y="319"/>
                  <a:pt x="590" y="279"/>
                </a:cubicBezTo>
                <a:cubicBezTo>
                  <a:pt x="651" y="242"/>
                  <a:pt x="697" y="181"/>
                  <a:pt x="762" y="152"/>
                </a:cubicBezTo>
                <a:cubicBezTo>
                  <a:pt x="809" y="131"/>
                  <a:pt x="854" y="87"/>
                  <a:pt x="899" y="84"/>
                </a:cubicBezTo>
                <a:cubicBezTo>
                  <a:pt x="937" y="65"/>
                  <a:pt x="995" y="90"/>
                  <a:pt x="1032" y="69"/>
                </a:cubicBezTo>
                <a:cubicBezTo>
                  <a:pt x="1070" y="47"/>
                  <a:pt x="1066" y="34"/>
                  <a:pt x="1114" y="24"/>
                </a:cubicBezTo>
                <a:cubicBezTo>
                  <a:pt x="1122" y="19"/>
                  <a:pt x="1128" y="10"/>
                  <a:pt x="1137" y="9"/>
                </a:cubicBezTo>
                <a:cubicBezTo>
                  <a:pt x="1300" y="0"/>
                  <a:pt x="1253" y="23"/>
                  <a:pt x="1234" y="211"/>
                </a:cubicBezTo>
                <a:cubicBezTo>
                  <a:pt x="1232" y="228"/>
                  <a:pt x="1204" y="263"/>
                  <a:pt x="1196" y="279"/>
                </a:cubicBezTo>
                <a:cubicBezTo>
                  <a:pt x="1162" y="348"/>
                  <a:pt x="1123" y="411"/>
                  <a:pt x="1092" y="481"/>
                </a:cubicBezTo>
                <a:cubicBezTo>
                  <a:pt x="1081" y="505"/>
                  <a:pt x="1074" y="533"/>
                  <a:pt x="1062" y="556"/>
                </a:cubicBezTo>
                <a:cubicBezTo>
                  <a:pt x="1051" y="577"/>
                  <a:pt x="1024" y="615"/>
                  <a:pt x="1024" y="615"/>
                </a:cubicBezTo>
                <a:cubicBezTo>
                  <a:pt x="1015" y="646"/>
                  <a:pt x="1006" y="657"/>
                  <a:pt x="979" y="675"/>
                </a:cubicBezTo>
                <a:cubicBezTo>
                  <a:pt x="964" y="728"/>
                  <a:pt x="930" y="748"/>
                  <a:pt x="899" y="794"/>
                </a:cubicBezTo>
                <a:cubicBezTo>
                  <a:pt x="887" y="833"/>
                  <a:pt x="825" y="832"/>
                  <a:pt x="809" y="869"/>
                </a:cubicBezTo>
                <a:cubicBezTo>
                  <a:pt x="771" y="898"/>
                  <a:pt x="704" y="964"/>
                  <a:pt x="659" y="996"/>
                </a:cubicBezTo>
                <a:cubicBezTo>
                  <a:pt x="614" y="1028"/>
                  <a:pt x="609" y="1030"/>
                  <a:pt x="540" y="1064"/>
                </a:cubicBezTo>
                <a:cubicBezTo>
                  <a:pt x="423" y="1069"/>
                  <a:pt x="363" y="1196"/>
                  <a:pt x="246" y="1199"/>
                </a:cubicBezTo>
                <a:cubicBezTo>
                  <a:pt x="171" y="1224"/>
                  <a:pt x="60" y="1249"/>
                  <a:pt x="31" y="1243"/>
                </a:cubicBezTo>
                <a:cubicBezTo>
                  <a:pt x="0" y="1237"/>
                  <a:pt x="44" y="1199"/>
                  <a:pt x="61" y="1161"/>
                </a:cubicBezTo>
                <a:lnTo>
                  <a:pt x="134" y="1012"/>
                </a:lnTo>
              </a:path>
            </a:pathLst>
          </a:custGeom>
          <a:pattFill prst="pct60">
            <a:fgClr>
              <a:schemeClr val="tx1">
                <a:alpha val="36078"/>
              </a:schemeClr>
            </a:fgClr>
            <a:bgClr>
              <a:schemeClr val="accent1">
                <a:alpha val="36078"/>
              </a:schemeClr>
            </a:bgClr>
          </a:pattFill>
          <a:ln w="38100" cap="flat" cmpd="sng">
            <a:solidFill>
              <a:srgbClr val="66FF33"/>
            </a:solidFill>
            <a:prstDash val="solid"/>
            <a:round/>
            <a:headEnd type="none" w="lg" len="lg"/>
            <a:tailEnd type="triangle" w="lg" len="lg"/>
          </a:ln>
          <a:effectLst>
            <a:outerShdw blurRad="63500" dist="35921" dir="2700000" algn="ctr" rotWithShape="0">
              <a:srgbClr val="000000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1" name="Group 12"/>
          <p:cNvGrpSpPr>
            <a:grpSpLocks/>
          </p:cNvGrpSpPr>
          <p:nvPr/>
        </p:nvGrpSpPr>
        <p:grpSpPr bwMode="auto">
          <a:xfrm>
            <a:off x="204788" y="1012825"/>
            <a:ext cx="6299200" cy="5029200"/>
            <a:chOff x="129" y="638"/>
            <a:chExt cx="4398" cy="3168"/>
          </a:xfrm>
        </p:grpSpPr>
        <p:sp>
          <p:nvSpPr>
            <p:cNvPr id="40970" name="Rectangle 8"/>
            <p:cNvSpPr>
              <a:spLocks noChangeArrowheads="1"/>
            </p:cNvSpPr>
            <p:nvPr/>
          </p:nvSpPr>
          <p:spPr bwMode="auto">
            <a:xfrm>
              <a:off x="129" y="638"/>
              <a:ext cx="4398" cy="3168"/>
            </a:xfrm>
            <a:prstGeom prst="rect">
              <a:avLst/>
            </a:prstGeom>
            <a:solidFill>
              <a:schemeClr val="tx1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pic>
          <p:nvPicPr>
            <p:cNvPr id="40971" name="Picture 7" descr="SLR_diagram_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53" r="5888" b="25569"/>
            <a:stretch>
              <a:fillRect/>
            </a:stretch>
          </p:blipFill>
          <p:spPr bwMode="auto">
            <a:xfrm rot="60000">
              <a:off x="203" y="710"/>
              <a:ext cx="4247" cy="30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70698" name="Text Box 10"/>
          <p:cNvSpPr txBox="1">
            <a:spLocks noChangeArrowheads="1"/>
          </p:cNvSpPr>
          <p:nvPr/>
        </p:nvSpPr>
        <p:spPr bwMode="auto">
          <a:xfrm>
            <a:off x="114300" y="442913"/>
            <a:ext cx="8899525" cy="549275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sz="3000" b="1">
                <a:solidFill>
                  <a:srgbClr val="FFFF00"/>
                </a:solidFill>
                <a:latin typeface="Verdana" pitchFamily="34" charset="0"/>
                <a:ea typeface="+mn-ea"/>
                <a:cs typeface="+mn-cs"/>
              </a:rPr>
              <a:t>Confined Compression Stress-Relaxation</a:t>
            </a:r>
          </a:p>
        </p:txBody>
      </p:sp>
      <p:sp>
        <p:nvSpPr>
          <p:cNvPr id="40963" name="Text Box 11"/>
          <p:cNvSpPr txBox="1">
            <a:spLocks noChangeArrowheads="1"/>
          </p:cNvSpPr>
          <p:nvPr/>
        </p:nvSpPr>
        <p:spPr bwMode="auto">
          <a:xfrm>
            <a:off x="1919288" y="6088063"/>
            <a:ext cx="4159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b="1">
                <a:solidFill>
                  <a:srgbClr val="FFFF00"/>
                </a:solidFill>
              </a:rPr>
              <a:t>0-A-B</a:t>
            </a:r>
            <a:r>
              <a:rPr lang="en-US" b="1"/>
              <a:t> – Compression (Stress Phase)</a:t>
            </a:r>
          </a:p>
          <a:p>
            <a:pPr algn="l"/>
            <a:r>
              <a:rPr lang="en-US" b="1">
                <a:solidFill>
                  <a:srgbClr val="FFFF00"/>
                </a:solidFill>
              </a:rPr>
              <a:t>B-E</a:t>
            </a:r>
            <a:r>
              <a:rPr lang="en-US" b="1"/>
              <a:t> – Hold (Relaxation Phase)</a:t>
            </a:r>
          </a:p>
        </p:txBody>
      </p:sp>
      <p:sp>
        <p:nvSpPr>
          <p:cNvPr id="370701" name="Text Box 13"/>
          <p:cNvSpPr txBox="1">
            <a:spLocks noChangeArrowheads="1"/>
          </p:cNvSpPr>
          <p:nvPr/>
        </p:nvSpPr>
        <p:spPr bwMode="auto">
          <a:xfrm>
            <a:off x="6567488" y="3592513"/>
            <a:ext cx="2530475" cy="2820987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ea typeface="+mn-ea"/>
                <a:cs typeface="+mn-cs"/>
              </a:rPr>
              <a:t>Relaxation time dependent on:</a:t>
            </a:r>
          </a:p>
          <a:p>
            <a:pPr>
              <a:defRPr/>
            </a:pPr>
            <a:endParaRPr lang="en-US" sz="500" b="1">
              <a:ea typeface="+mn-ea"/>
              <a:cs typeface="+mn-cs"/>
            </a:endParaRPr>
          </a:p>
          <a:p>
            <a:pPr>
              <a:defRPr/>
            </a:pPr>
            <a:r>
              <a:rPr lang="en-US" b="1">
                <a:solidFill>
                  <a:srgbClr val="FF9900"/>
                </a:solidFill>
                <a:ea typeface="+mn-ea"/>
                <a:cs typeface="+mn-cs"/>
              </a:rPr>
              <a:t>Sample Geometry</a:t>
            </a:r>
            <a:r>
              <a:rPr lang="en-US" b="1">
                <a:ea typeface="+mn-ea"/>
                <a:cs typeface="+mn-cs"/>
              </a:rPr>
              <a:t> (thickness or radius)</a:t>
            </a:r>
          </a:p>
          <a:p>
            <a:pPr>
              <a:defRPr/>
            </a:pPr>
            <a:r>
              <a:rPr lang="en-US" b="1">
                <a:solidFill>
                  <a:srgbClr val="FF9900"/>
                </a:solidFill>
                <a:ea typeface="+mn-ea"/>
                <a:cs typeface="+mn-cs"/>
              </a:rPr>
              <a:t>Sample Stiffness</a:t>
            </a:r>
            <a:r>
              <a:rPr lang="en-US" b="1">
                <a:ea typeface="+mn-ea"/>
                <a:cs typeface="+mn-cs"/>
              </a:rPr>
              <a:t> </a:t>
            </a:r>
          </a:p>
          <a:p>
            <a:pPr>
              <a:defRPr/>
            </a:pPr>
            <a:r>
              <a:rPr lang="en-US" b="1">
                <a:ea typeface="+mn-ea"/>
                <a:cs typeface="+mn-cs"/>
              </a:rPr>
              <a:t>(H</a:t>
            </a:r>
            <a:r>
              <a:rPr lang="en-US" b="1" baseline="-25000">
                <a:ea typeface="+mn-ea"/>
                <a:cs typeface="+mn-cs"/>
              </a:rPr>
              <a:t>A</a:t>
            </a:r>
            <a:r>
              <a:rPr lang="en-US" b="1">
                <a:ea typeface="+mn-ea"/>
                <a:cs typeface="+mn-cs"/>
              </a:rPr>
              <a:t> or E</a:t>
            </a:r>
            <a:r>
              <a:rPr lang="en-US" b="1" baseline="-25000">
                <a:ea typeface="+mn-ea"/>
                <a:cs typeface="+mn-cs"/>
              </a:rPr>
              <a:t>Y</a:t>
            </a:r>
            <a:r>
              <a:rPr lang="en-US" b="1">
                <a:ea typeface="+mn-ea"/>
                <a:cs typeface="+mn-cs"/>
              </a:rPr>
              <a:t>)</a:t>
            </a:r>
          </a:p>
          <a:p>
            <a:pPr>
              <a:defRPr/>
            </a:pPr>
            <a:r>
              <a:rPr lang="en-US" b="1">
                <a:solidFill>
                  <a:srgbClr val="FF9900"/>
                </a:solidFill>
                <a:ea typeface="+mn-ea"/>
                <a:cs typeface="+mn-cs"/>
              </a:rPr>
              <a:t>Hydraulic Permeabilty</a:t>
            </a:r>
            <a:r>
              <a:rPr lang="en-US" b="1">
                <a:ea typeface="+mn-ea"/>
                <a:cs typeface="+mn-cs"/>
              </a:rPr>
              <a:t> </a:t>
            </a:r>
          </a:p>
          <a:p>
            <a:pPr>
              <a:defRPr/>
            </a:pPr>
            <a:r>
              <a:rPr lang="en-US" b="1">
                <a:ea typeface="+mn-ea"/>
                <a:cs typeface="+mn-cs"/>
              </a:rPr>
              <a:t>(k</a:t>
            </a:r>
            <a:r>
              <a:rPr lang="en-US" b="1" baseline="-25000">
                <a:ea typeface="+mn-ea"/>
                <a:cs typeface="+mn-cs"/>
              </a:rPr>
              <a:t>o</a:t>
            </a:r>
            <a:r>
              <a:rPr lang="en-US" b="1">
                <a:ea typeface="+mn-ea"/>
                <a:cs typeface="+mn-cs"/>
              </a:rPr>
              <a:t>)</a:t>
            </a:r>
          </a:p>
        </p:txBody>
      </p:sp>
      <p:pic>
        <p:nvPicPr>
          <p:cNvPr id="40965" name="Picture 17"/>
          <p:cNvPicPr>
            <a:picLocks noGrp="1" noChangeAspect="1" noChangeArrowheads="1"/>
          </p:cNvPicPr>
          <p:nvPr>
            <p:ph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04025" y="1279525"/>
            <a:ext cx="2038350" cy="1847850"/>
          </a:xfrm>
          <a:noFill/>
          <a:ln w="28575" cap="flat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370707" name="Text Box 19"/>
          <p:cNvSpPr txBox="1">
            <a:spLocks noChangeArrowheads="1"/>
          </p:cNvSpPr>
          <p:nvPr/>
        </p:nvSpPr>
        <p:spPr bwMode="auto">
          <a:xfrm>
            <a:off x="6651625" y="3179763"/>
            <a:ext cx="1612900" cy="304800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>
                <a:solidFill>
                  <a:srgbClr val="66FFFF"/>
                </a:solidFill>
                <a:ea typeface="+mn-ea"/>
                <a:cs typeface="+mn-cs"/>
              </a:rPr>
              <a:t>Impermeable Wall</a:t>
            </a:r>
          </a:p>
        </p:txBody>
      </p:sp>
      <p:sp>
        <p:nvSpPr>
          <p:cNvPr id="370708" name="Text Box 20"/>
          <p:cNvSpPr txBox="1">
            <a:spLocks noChangeArrowheads="1"/>
          </p:cNvSpPr>
          <p:nvPr/>
        </p:nvSpPr>
        <p:spPr bwMode="auto">
          <a:xfrm>
            <a:off x="7265988" y="911225"/>
            <a:ext cx="1739900" cy="304800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>
                <a:solidFill>
                  <a:srgbClr val="66FFFF"/>
                </a:solidFill>
                <a:ea typeface="+mn-ea"/>
                <a:cs typeface="+mn-cs"/>
              </a:rPr>
              <a:t>Permeable Indenter</a:t>
            </a:r>
          </a:p>
        </p:txBody>
      </p:sp>
      <p:sp>
        <p:nvSpPr>
          <p:cNvPr id="370709" name="Line 21"/>
          <p:cNvSpPr>
            <a:spLocks noChangeShapeType="1"/>
          </p:cNvSpPr>
          <p:nvPr/>
        </p:nvSpPr>
        <p:spPr bwMode="auto">
          <a:xfrm flipV="1">
            <a:off x="7489825" y="2757488"/>
            <a:ext cx="115888" cy="406400"/>
          </a:xfrm>
          <a:prstGeom prst="line">
            <a:avLst/>
          </a:prstGeom>
          <a:noFill/>
          <a:ln w="19050">
            <a:solidFill>
              <a:srgbClr val="66FFFF"/>
            </a:solidFill>
            <a:round/>
            <a:headEnd/>
            <a:tailEnd type="triangle" w="med" len="med"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70710" name="Line 22"/>
          <p:cNvSpPr>
            <a:spLocks noChangeShapeType="1"/>
          </p:cNvSpPr>
          <p:nvPr/>
        </p:nvSpPr>
        <p:spPr bwMode="auto">
          <a:xfrm flipH="1">
            <a:off x="7759700" y="1182688"/>
            <a:ext cx="219075" cy="625475"/>
          </a:xfrm>
          <a:prstGeom prst="line">
            <a:avLst/>
          </a:prstGeom>
          <a:noFill/>
          <a:ln w="19050">
            <a:solidFill>
              <a:srgbClr val="66FFFF"/>
            </a:solidFill>
            <a:round/>
            <a:headEnd/>
            <a:tailEnd type="triangle" w="med" len="med"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39700"/>
            <a:ext cx="8229600" cy="1143000"/>
          </a:xfrm>
          <a:effectLst>
            <a:outerShdw blurRad="63500" dist="45791" dir="3378596" algn="ctr" rotWithShape="0">
              <a:srgbClr val="000000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+mj-ea"/>
                <a:cs typeface="+mj-cs"/>
              </a:rPr>
              <a:t>Biomechanics?</a:t>
            </a:r>
          </a:p>
        </p:txBody>
      </p:sp>
      <p:sp>
        <p:nvSpPr>
          <p:cNvPr id="458755" name="Rectangle 3"/>
          <p:cNvSpPr>
            <a:spLocks noChangeArrowheads="1"/>
          </p:cNvSpPr>
          <p:nvPr/>
        </p:nvSpPr>
        <p:spPr bwMode="auto">
          <a:xfrm>
            <a:off x="533400" y="1295400"/>
            <a:ext cx="8229600" cy="942975"/>
          </a:xfrm>
          <a:prstGeom prst="rect">
            <a:avLst/>
          </a:prstGeom>
          <a:noFill/>
          <a:ln>
            <a:noFill/>
          </a:ln>
          <a:effectLst>
            <a:outerShdw blurRad="63500" dist="63496" dir="2211891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Clr>
                <a:srgbClr val="FFFF39"/>
              </a:buClr>
              <a:buFontTx/>
              <a:buChar char="•"/>
              <a:defRPr/>
            </a:pPr>
            <a:r>
              <a:rPr lang="en-US" sz="2600" b="1">
                <a:latin typeface="Verdana" charset="0"/>
                <a:cs typeface="+mn-cs"/>
              </a:rPr>
              <a:t>What is the function of…. musculoskeletal tissues (bone, cartilage, tendon, etc)?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875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134938"/>
            <a:ext cx="9144000" cy="1143000"/>
          </a:xfrm>
          <a:effectLst>
            <a:outerShdw blurRad="63500" dist="45791" dir="3378596" algn="ctr" rotWithShape="0">
              <a:srgbClr val="000000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en-US" smtClean="0">
                <a:ea typeface="+mj-ea"/>
                <a:cs typeface="+mj-cs"/>
              </a:rPr>
              <a:t>Fluid Pressurization in Articular Cartilage</a:t>
            </a:r>
          </a:p>
        </p:txBody>
      </p:sp>
      <p:sp>
        <p:nvSpPr>
          <p:cNvPr id="292867" name="Rectangle 3"/>
          <p:cNvSpPr>
            <a:spLocks noChangeArrowheads="1"/>
          </p:cNvSpPr>
          <p:nvPr/>
        </p:nvSpPr>
        <p:spPr bwMode="auto">
          <a:xfrm>
            <a:off x="3113088" y="4067175"/>
            <a:ext cx="9525" cy="381000"/>
          </a:xfrm>
          <a:prstGeom prst="rect">
            <a:avLst/>
          </a:prstGeom>
          <a:solidFill>
            <a:srgbClr val="A2C1FE"/>
          </a:solidFill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292868" name="Rectangle 4"/>
          <p:cNvSpPr>
            <a:spLocks noChangeArrowheads="1"/>
          </p:cNvSpPr>
          <p:nvPr/>
        </p:nvSpPr>
        <p:spPr bwMode="auto">
          <a:xfrm>
            <a:off x="3371850" y="3271838"/>
            <a:ext cx="0" cy="457200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defRPr/>
            </a:pPr>
            <a:endParaRPr lang="en-US" altLang="en-US" sz="3000">
              <a:ea typeface="+mn-ea"/>
              <a:cs typeface="+mn-cs"/>
            </a:endParaRPr>
          </a:p>
        </p:txBody>
      </p:sp>
      <p:sp>
        <p:nvSpPr>
          <p:cNvPr id="292869" name="Rectangle 5"/>
          <p:cNvSpPr>
            <a:spLocks noChangeArrowheads="1"/>
          </p:cNvSpPr>
          <p:nvPr/>
        </p:nvSpPr>
        <p:spPr bwMode="auto">
          <a:xfrm>
            <a:off x="4605338" y="6219825"/>
            <a:ext cx="190500" cy="274638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defRPr/>
            </a:pPr>
            <a:r>
              <a:rPr lang="en-US" altLang="en-US">
                <a:solidFill>
                  <a:srgbClr val="000000"/>
                </a:solidFill>
                <a:ea typeface="+mn-ea"/>
                <a:cs typeface="+mn-cs"/>
              </a:rPr>
              <a:t>   </a:t>
            </a:r>
            <a:endParaRPr lang="en-US" altLang="en-US" sz="3000">
              <a:ea typeface="+mn-ea"/>
              <a:cs typeface="+mn-cs"/>
            </a:endParaRPr>
          </a:p>
        </p:txBody>
      </p:sp>
      <p:sp>
        <p:nvSpPr>
          <p:cNvPr id="292870" name="Rectangle 6"/>
          <p:cNvSpPr>
            <a:spLocks noChangeArrowheads="1"/>
          </p:cNvSpPr>
          <p:nvPr/>
        </p:nvSpPr>
        <p:spPr bwMode="auto">
          <a:xfrm>
            <a:off x="4584700" y="6197600"/>
            <a:ext cx="190500" cy="274638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defRPr/>
            </a:pPr>
            <a:r>
              <a:rPr lang="en-US" altLang="en-US">
                <a:solidFill>
                  <a:srgbClr val="FFFFFF"/>
                </a:solidFill>
                <a:ea typeface="+mn-ea"/>
                <a:cs typeface="+mn-cs"/>
              </a:rPr>
              <a:t>   </a:t>
            </a:r>
            <a:endParaRPr lang="en-US" altLang="en-US" sz="3000">
              <a:ea typeface="+mn-ea"/>
              <a:cs typeface="+mn-cs"/>
            </a:endParaRPr>
          </a:p>
        </p:txBody>
      </p:sp>
      <p:grpSp>
        <p:nvGrpSpPr>
          <p:cNvPr id="43014" name="Group 7"/>
          <p:cNvGrpSpPr>
            <a:grpSpLocks/>
          </p:cNvGrpSpPr>
          <p:nvPr/>
        </p:nvGrpSpPr>
        <p:grpSpPr bwMode="auto">
          <a:xfrm>
            <a:off x="3722688" y="4778375"/>
            <a:ext cx="4903787" cy="1290638"/>
            <a:chOff x="3033" y="1424"/>
            <a:chExt cx="3475" cy="813"/>
          </a:xfrm>
        </p:grpSpPr>
        <p:sp>
          <p:nvSpPr>
            <p:cNvPr id="292872" name="Rectangle 8"/>
            <p:cNvSpPr>
              <a:spLocks noChangeArrowheads="1"/>
            </p:cNvSpPr>
            <p:nvPr/>
          </p:nvSpPr>
          <p:spPr bwMode="auto">
            <a:xfrm>
              <a:off x="3048" y="1438"/>
              <a:ext cx="85" cy="259"/>
            </a:xfrm>
            <a:prstGeom prst="rect">
              <a:avLst/>
            </a:prstGeom>
            <a:noFill/>
            <a:ln>
              <a:noFill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>
                <a:defRPr/>
              </a:pPr>
              <a:r>
                <a:rPr lang="en-US" sz="2700">
                  <a:solidFill>
                    <a:srgbClr val="000000"/>
                  </a:solidFill>
                  <a:latin typeface="Geneva" charset="0"/>
                  <a:cs typeface="+mn-cs"/>
                </a:rPr>
                <a:t>•</a:t>
              </a:r>
              <a:endParaRPr lang="en-US" sz="3000">
                <a:cs typeface="+mn-cs"/>
              </a:endParaRPr>
            </a:p>
          </p:txBody>
        </p:sp>
        <p:sp>
          <p:nvSpPr>
            <p:cNvPr id="292873" name="Rectangle 9"/>
            <p:cNvSpPr>
              <a:spLocks noChangeArrowheads="1"/>
            </p:cNvSpPr>
            <p:nvPr/>
          </p:nvSpPr>
          <p:spPr bwMode="auto">
            <a:xfrm>
              <a:off x="3331" y="1438"/>
              <a:ext cx="2198" cy="230"/>
            </a:xfrm>
            <a:prstGeom prst="rect">
              <a:avLst/>
            </a:prstGeom>
            <a:noFill/>
            <a:ln>
              <a:noFill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>
                <a:defRPr/>
              </a:pPr>
              <a:r>
                <a:rPr lang="en-US" altLang="en-US" sz="2400">
                  <a:ea typeface="+mn-ea"/>
                  <a:cs typeface="+mn-cs"/>
                </a:rPr>
                <a:t>60-85% Water Content</a:t>
              </a:r>
            </a:p>
          </p:txBody>
        </p:sp>
        <p:sp>
          <p:nvSpPr>
            <p:cNvPr id="292874" name="Rectangle 10"/>
            <p:cNvSpPr>
              <a:spLocks noChangeArrowheads="1"/>
            </p:cNvSpPr>
            <p:nvPr/>
          </p:nvSpPr>
          <p:spPr bwMode="auto">
            <a:xfrm>
              <a:off x="5604" y="1438"/>
              <a:ext cx="67" cy="259"/>
            </a:xfrm>
            <a:prstGeom prst="rect">
              <a:avLst/>
            </a:prstGeom>
            <a:noFill/>
            <a:ln>
              <a:noFill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>
                <a:defRPr/>
              </a:pPr>
              <a:r>
                <a:rPr lang="en-US" altLang="en-US" sz="2700">
                  <a:solidFill>
                    <a:srgbClr val="000000"/>
                  </a:solidFill>
                  <a:ea typeface="+mn-ea"/>
                  <a:cs typeface="+mn-cs"/>
                </a:rPr>
                <a:t> </a:t>
              </a:r>
              <a:endParaRPr lang="en-US" altLang="en-US" sz="3000">
                <a:ea typeface="+mn-ea"/>
                <a:cs typeface="+mn-cs"/>
              </a:endParaRPr>
            </a:p>
          </p:txBody>
        </p:sp>
        <p:sp>
          <p:nvSpPr>
            <p:cNvPr id="292875" name="Rectangle 11"/>
            <p:cNvSpPr>
              <a:spLocks noChangeArrowheads="1"/>
            </p:cNvSpPr>
            <p:nvPr/>
          </p:nvSpPr>
          <p:spPr bwMode="auto">
            <a:xfrm>
              <a:off x="3048" y="1701"/>
              <a:ext cx="85" cy="259"/>
            </a:xfrm>
            <a:prstGeom prst="rect">
              <a:avLst/>
            </a:prstGeom>
            <a:noFill/>
            <a:ln>
              <a:noFill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>
                <a:defRPr/>
              </a:pPr>
              <a:r>
                <a:rPr lang="en-US" sz="2700">
                  <a:solidFill>
                    <a:srgbClr val="000000"/>
                  </a:solidFill>
                  <a:latin typeface="Geneva" charset="0"/>
                  <a:cs typeface="+mn-cs"/>
                </a:rPr>
                <a:t>•</a:t>
              </a:r>
              <a:endParaRPr lang="en-US" sz="3000">
                <a:cs typeface="+mn-cs"/>
              </a:endParaRPr>
            </a:p>
          </p:txBody>
        </p:sp>
        <p:sp>
          <p:nvSpPr>
            <p:cNvPr id="292876" name="Rectangle 12"/>
            <p:cNvSpPr>
              <a:spLocks noChangeArrowheads="1"/>
            </p:cNvSpPr>
            <p:nvPr/>
          </p:nvSpPr>
          <p:spPr bwMode="auto">
            <a:xfrm>
              <a:off x="3331" y="1701"/>
              <a:ext cx="3177" cy="230"/>
            </a:xfrm>
            <a:prstGeom prst="rect">
              <a:avLst/>
            </a:prstGeom>
            <a:noFill/>
            <a:ln>
              <a:noFill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>
                <a:defRPr/>
              </a:pPr>
              <a:r>
                <a:rPr lang="en-US" altLang="en-US" sz="2400">
                  <a:ea typeface="+mn-ea"/>
                  <a:cs typeface="+mn-cs"/>
                </a:rPr>
                <a:t>Low Permeability (k~10</a:t>
              </a:r>
              <a:r>
                <a:rPr lang="en-US" altLang="en-US" sz="2400" baseline="30000">
                  <a:ea typeface="+mn-ea"/>
                  <a:cs typeface="+mn-cs"/>
                </a:rPr>
                <a:t>-15</a:t>
              </a:r>
              <a:r>
                <a:rPr lang="en-US" altLang="en-US" sz="2400">
                  <a:ea typeface="+mn-ea"/>
                  <a:cs typeface="+mn-cs"/>
                </a:rPr>
                <a:t> m</a:t>
              </a:r>
              <a:r>
                <a:rPr lang="en-US" altLang="en-US" sz="2400" baseline="30000">
                  <a:ea typeface="+mn-ea"/>
                  <a:cs typeface="+mn-cs"/>
                </a:rPr>
                <a:t>4</a:t>
              </a:r>
              <a:r>
                <a:rPr lang="en-US" altLang="en-US" sz="2400">
                  <a:ea typeface="+mn-ea"/>
                  <a:cs typeface="+mn-cs"/>
                </a:rPr>
                <a:t>/Ns)</a:t>
              </a:r>
            </a:p>
          </p:txBody>
        </p:sp>
        <p:sp>
          <p:nvSpPr>
            <p:cNvPr id="292877" name="Rectangle 13"/>
            <p:cNvSpPr>
              <a:spLocks noChangeArrowheads="1"/>
            </p:cNvSpPr>
            <p:nvPr/>
          </p:nvSpPr>
          <p:spPr bwMode="auto">
            <a:xfrm>
              <a:off x="5462" y="1701"/>
              <a:ext cx="67" cy="259"/>
            </a:xfrm>
            <a:prstGeom prst="rect">
              <a:avLst/>
            </a:prstGeom>
            <a:noFill/>
            <a:ln>
              <a:noFill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>
                <a:defRPr/>
              </a:pPr>
              <a:r>
                <a:rPr lang="en-US" altLang="en-US" sz="2700">
                  <a:solidFill>
                    <a:srgbClr val="000000"/>
                  </a:solidFill>
                  <a:ea typeface="+mn-ea"/>
                  <a:cs typeface="+mn-cs"/>
                </a:rPr>
                <a:t> </a:t>
              </a:r>
              <a:endParaRPr lang="en-US" altLang="en-US" sz="3000">
                <a:ea typeface="+mn-ea"/>
                <a:cs typeface="+mn-cs"/>
              </a:endParaRPr>
            </a:p>
          </p:txBody>
        </p:sp>
        <p:sp>
          <p:nvSpPr>
            <p:cNvPr id="292878" name="Rectangle 14"/>
            <p:cNvSpPr>
              <a:spLocks noChangeArrowheads="1"/>
            </p:cNvSpPr>
            <p:nvPr/>
          </p:nvSpPr>
          <p:spPr bwMode="auto">
            <a:xfrm>
              <a:off x="3048" y="1964"/>
              <a:ext cx="85" cy="259"/>
            </a:xfrm>
            <a:prstGeom prst="rect">
              <a:avLst/>
            </a:prstGeom>
            <a:noFill/>
            <a:ln>
              <a:noFill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>
                <a:defRPr/>
              </a:pPr>
              <a:r>
                <a:rPr lang="en-US" sz="2700">
                  <a:solidFill>
                    <a:srgbClr val="000000"/>
                  </a:solidFill>
                  <a:latin typeface="Geneva" charset="0"/>
                  <a:cs typeface="+mn-cs"/>
                </a:rPr>
                <a:t>•</a:t>
              </a:r>
              <a:endParaRPr lang="en-US" sz="3000">
                <a:cs typeface="+mn-cs"/>
              </a:endParaRPr>
            </a:p>
          </p:txBody>
        </p:sp>
        <p:sp>
          <p:nvSpPr>
            <p:cNvPr id="292879" name="Rectangle 15"/>
            <p:cNvSpPr>
              <a:spLocks noChangeArrowheads="1"/>
            </p:cNvSpPr>
            <p:nvPr/>
          </p:nvSpPr>
          <p:spPr bwMode="auto">
            <a:xfrm>
              <a:off x="3331" y="1964"/>
              <a:ext cx="2061" cy="230"/>
            </a:xfrm>
            <a:prstGeom prst="rect">
              <a:avLst/>
            </a:prstGeom>
            <a:noFill/>
            <a:ln>
              <a:noFill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>
                <a:defRPr/>
              </a:pPr>
              <a:r>
                <a:rPr lang="en-US" altLang="en-US" sz="2400">
                  <a:ea typeface="+mn-ea"/>
                  <a:cs typeface="+mn-cs"/>
                </a:rPr>
                <a:t>Load Support (&gt;90%)</a:t>
              </a:r>
            </a:p>
          </p:txBody>
        </p:sp>
        <p:sp>
          <p:nvSpPr>
            <p:cNvPr id="292880" name="Rectangle 16"/>
            <p:cNvSpPr>
              <a:spLocks noChangeArrowheads="1"/>
            </p:cNvSpPr>
            <p:nvPr/>
          </p:nvSpPr>
          <p:spPr bwMode="auto">
            <a:xfrm>
              <a:off x="3033" y="1424"/>
              <a:ext cx="85" cy="259"/>
            </a:xfrm>
            <a:prstGeom prst="rect">
              <a:avLst/>
            </a:prstGeom>
            <a:noFill/>
            <a:ln>
              <a:noFill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>
                <a:defRPr/>
              </a:pPr>
              <a:r>
                <a:rPr lang="en-US" sz="2700">
                  <a:solidFill>
                    <a:srgbClr val="FFFFAA"/>
                  </a:solidFill>
                  <a:latin typeface="Geneva" charset="0"/>
                  <a:cs typeface="+mn-cs"/>
                </a:rPr>
                <a:t>•</a:t>
              </a:r>
              <a:endParaRPr lang="en-US" sz="3000">
                <a:cs typeface="+mn-cs"/>
              </a:endParaRPr>
            </a:p>
          </p:txBody>
        </p:sp>
        <p:sp>
          <p:nvSpPr>
            <p:cNvPr id="292881" name="Rectangle 17"/>
            <p:cNvSpPr>
              <a:spLocks noChangeArrowheads="1"/>
            </p:cNvSpPr>
            <p:nvPr/>
          </p:nvSpPr>
          <p:spPr bwMode="auto">
            <a:xfrm>
              <a:off x="3316" y="1424"/>
              <a:ext cx="0" cy="288"/>
            </a:xfrm>
            <a:prstGeom prst="rect">
              <a:avLst/>
            </a:prstGeom>
            <a:noFill/>
            <a:ln>
              <a:noFill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>
                <a:defRPr/>
              </a:pPr>
              <a:endParaRPr lang="en-US" altLang="en-US" sz="3000">
                <a:ea typeface="+mn-ea"/>
                <a:cs typeface="+mn-cs"/>
              </a:endParaRPr>
            </a:p>
          </p:txBody>
        </p:sp>
        <p:sp>
          <p:nvSpPr>
            <p:cNvPr id="292882" name="Rectangle 18"/>
            <p:cNvSpPr>
              <a:spLocks noChangeArrowheads="1"/>
            </p:cNvSpPr>
            <p:nvPr/>
          </p:nvSpPr>
          <p:spPr bwMode="auto">
            <a:xfrm>
              <a:off x="5589" y="1424"/>
              <a:ext cx="69" cy="259"/>
            </a:xfrm>
            <a:prstGeom prst="rect">
              <a:avLst/>
            </a:prstGeom>
            <a:noFill/>
            <a:ln>
              <a:noFill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>
                <a:defRPr/>
              </a:pPr>
              <a:r>
                <a:rPr lang="en-US" altLang="en-US" sz="2700">
                  <a:solidFill>
                    <a:srgbClr val="FFFFFF"/>
                  </a:solidFill>
                  <a:ea typeface="+mn-ea"/>
                  <a:cs typeface="+mn-cs"/>
                </a:rPr>
                <a:t> </a:t>
              </a:r>
              <a:endParaRPr lang="en-US" altLang="en-US" sz="3000">
                <a:ea typeface="+mn-ea"/>
                <a:cs typeface="+mn-cs"/>
              </a:endParaRPr>
            </a:p>
          </p:txBody>
        </p:sp>
        <p:sp>
          <p:nvSpPr>
            <p:cNvPr id="292883" name="Rectangle 19"/>
            <p:cNvSpPr>
              <a:spLocks noChangeArrowheads="1"/>
            </p:cNvSpPr>
            <p:nvPr/>
          </p:nvSpPr>
          <p:spPr bwMode="auto">
            <a:xfrm>
              <a:off x="3033" y="1687"/>
              <a:ext cx="85" cy="259"/>
            </a:xfrm>
            <a:prstGeom prst="rect">
              <a:avLst/>
            </a:prstGeom>
            <a:noFill/>
            <a:ln>
              <a:noFill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>
                <a:defRPr/>
              </a:pPr>
              <a:r>
                <a:rPr lang="en-US" sz="2700">
                  <a:solidFill>
                    <a:srgbClr val="FFFFAA"/>
                  </a:solidFill>
                  <a:latin typeface="Geneva" charset="0"/>
                  <a:cs typeface="+mn-cs"/>
                </a:rPr>
                <a:t>•</a:t>
              </a:r>
              <a:endParaRPr lang="en-US" sz="3000">
                <a:cs typeface="+mn-cs"/>
              </a:endParaRPr>
            </a:p>
          </p:txBody>
        </p:sp>
        <p:sp>
          <p:nvSpPr>
            <p:cNvPr id="292884" name="Rectangle 20"/>
            <p:cNvSpPr>
              <a:spLocks noChangeArrowheads="1"/>
            </p:cNvSpPr>
            <p:nvPr/>
          </p:nvSpPr>
          <p:spPr bwMode="auto">
            <a:xfrm>
              <a:off x="3316" y="1687"/>
              <a:ext cx="0" cy="288"/>
            </a:xfrm>
            <a:prstGeom prst="rect">
              <a:avLst/>
            </a:prstGeom>
            <a:noFill/>
            <a:ln>
              <a:noFill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>
                <a:defRPr/>
              </a:pPr>
              <a:endParaRPr lang="en-US" altLang="en-US" sz="3000">
                <a:ea typeface="+mn-ea"/>
                <a:cs typeface="+mn-cs"/>
              </a:endParaRPr>
            </a:p>
          </p:txBody>
        </p:sp>
        <p:sp>
          <p:nvSpPr>
            <p:cNvPr id="292885" name="Rectangle 21"/>
            <p:cNvSpPr>
              <a:spLocks noChangeArrowheads="1"/>
            </p:cNvSpPr>
            <p:nvPr/>
          </p:nvSpPr>
          <p:spPr bwMode="auto">
            <a:xfrm>
              <a:off x="5447" y="1687"/>
              <a:ext cx="66" cy="259"/>
            </a:xfrm>
            <a:prstGeom prst="rect">
              <a:avLst/>
            </a:prstGeom>
            <a:noFill/>
            <a:ln>
              <a:noFill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>
                <a:defRPr/>
              </a:pPr>
              <a:r>
                <a:rPr lang="en-US" altLang="en-US" sz="2700">
                  <a:solidFill>
                    <a:srgbClr val="FFFFFF"/>
                  </a:solidFill>
                  <a:ea typeface="+mn-ea"/>
                  <a:cs typeface="+mn-cs"/>
                </a:rPr>
                <a:t> </a:t>
              </a:r>
              <a:endParaRPr lang="en-US" altLang="en-US" sz="3000">
                <a:ea typeface="+mn-ea"/>
                <a:cs typeface="+mn-cs"/>
              </a:endParaRPr>
            </a:p>
          </p:txBody>
        </p:sp>
        <p:sp>
          <p:nvSpPr>
            <p:cNvPr id="292886" name="Rectangle 22"/>
            <p:cNvSpPr>
              <a:spLocks noChangeArrowheads="1"/>
            </p:cNvSpPr>
            <p:nvPr/>
          </p:nvSpPr>
          <p:spPr bwMode="auto">
            <a:xfrm>
              <a:off x="3033" y="1949"/>
              <a:ext cx="85" cy="259"/>
            </a:xfrm>
            <a:prstGeom prst="rect">
              <a:avLst/>
            </a:prstGeom>
            <a:noFill/>
            <a:ln>
              <a:noFill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>
                <a:defRPr/>
              </a:pPr>
              <a:r>
                <a:rPr lang="en-US" sz="2700">
                  <a:solidFill>
                    <a:srgbClr val="FFFFAA"/>
                  </a:solidFill>
                  <a:latin typeface="Geneva" charset="0"/>
                  <a:cs typeface="+mn-cs"/>
                </a:rPr>
                <a:t>•</a:t>
              </a:r>
              <a:endParaRPr lang="en-US" sz="3000">
                <a:cs typeface="+mn-cs"/>
              </a:endParaRPr>
            </a:p>
          </p:txBody>
        </p:sp>
        <p:sp>
          <p:nvSpPr>
            <p:cNvPr id="292887" name="Rectangle 23"/>
            <p:cNvSpPr>
              <a:spLocks noChangeArrowheads="1"/>
            </p:cNvSpPr>
            <p:nvPr/>
          </p:nvSpPr>
          <p:spPr bwMode="auto">
            <a:xfrm>
              <a:off x="3316" y="1949"/>
              <a:ext cx="0" cy="288"/>
            </a:xfrm>
            <a:prstGeom prst="rect">
              <a:avLst/>
            </a:prstGeom>
            <a:noFill/>
            <a:ln>
              <a:noFill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>
                <a:defRPr/>
              </a:pPr>
              <a:endParaRPr lang="en-US" altLang="en-US" sz="3000">
                <a:ea typeface="+mn-ea"/>
                <a:cs typeface="+mn-cs"/>
              </a:endParaRPr>
            </a:p>
          </p:txBody>
        </p:sp>
      </p:grpSp>
      <p:sp>
        <p:nvSpPr>
          <p:cNvPr id="292889" name="Rectangle 25"/>
          <p:cNvSpPr>
            <a:spLocks noChangeArrowheads="1"/>
          </p:cNvSpPr>
          <p:nvPr/>
        </p:nvSpPr>
        <p:spPr bwMode="auto">
          <a:xfrm>
            <a:off x="296863" y="1235075"/>
            <a:ext cx="3028950" cy="411163"/>
          </a:xfrm>
          <a:prstGeom prst="rect">
            <a:avLst/>
          </a:prstGeom>
          <a:noFill/>
          <a:ln>
            <a:noFill/>
          </a:ln>
          <a:effectLst>
            <a:outerShdw blurRad="63500" dist="29783" dir="3885598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defRPr/>
            </a:pPr>
            <a:r>
              <a:rPr lang="en-US" altLang="en-US" sz="2700" b="1" i="1">
                <a:solidFill>
                  <a:srgbClr val="FFE9AA"/>
                </a:solidFill>
                <a:ea typeface="+mn-ea"/>
                <a:cs typeface="+mn-cs"/>
              </a:rPr>
              <a:t>Diarthrodial Joints</a:t>
            </a:r>
            <a:endParaRPr lang="en-US" altLang="en-US" sz="3000" b="1">
              <a:ea typeface="+mn-ea"/>
              <a:cs typeface="+mn-cs"/>
            </a:endParaRPr>
          </a:p>
        </p:txBody>
      </p:sp>
      <p:sp>
        <p:nvSpPr>
          <p:cNvPr id="292890" name="Rectangle 26"/>
          <p:cNvSpPr>
            <a:spLocks noChangeArrowheads="1"/>
          </p:cNvSpPr>
          <p:nvPr/>
        </p:nvSpPr>
        <p:spPr bwMode="auto">
          <a:xfrm>
            <a:off x="8337550" y="6518275"/>
            <a:ext cx="63500" cy="304800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defRPr/>
            </a:pP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endParaRPr lang="en-US" altLang="en-US" sz="3000">
              <a:ea typeface="+mn-ea"/>
              <a:cs typeface="+mn-cs"/>
            </a:endParaRPr>
          </a:p>
        </p:txBody>
      </p:sp>
      <p:sp>
        <p:nvSpPr>
          <p:cNvPr id="292891" name="Text Box 27"/>
          <p:cNvSpPr txBox="1">
            <a:spLocks noChangeArrowheads="1"/>
          </p:cNvSpPr>
          <p:nvPr/>
        </p:nvSpPr>
        <p:spPr bwMode="auto">
          <a:xfrm>
            <a:off x="5681663" y="6318250"/>
            <a:ext cx="3359150" cy="366713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altLang="en-US">
                <a:solidFill>
                  <a:srgbClr val="FFFF00"/>
                </a:solidFill>
                <a:ea typeface="+mn-ea"/>
                <a:cs typeface="+mn-cs"/>
              </a:rPr>
              <a:t>Soltz and Ateshian, 1998, 2000</a:t>
            </a:r>
          </a:p>
        </p:txBody>
      </p:sp>
      <p:grpSp>
        <p:nvGrpSpPr>
          <p:cNvPr id="43018" name="Group 28"/>
          <p:cNvGrpSpPr>
            <a:grpSpLocks/>
          </p:cNvGrpSpPr>
          <p:nvPr/>
        </p:nvGrpSpPr>
        <p:grpSpPr bwMode="auto">
          <a:xfrm>
            <a:off x="206375" y="2008188"/>
            <a:ext cx="4310063" cy="3289300"/>
            <a:chOff x="213" y="1186"/>
            <a:chExt cx="3055" cy="2072"/>
          </a:xfrm>
        </p:grpSpPr>
        <p:grpSp>
          <p:nvGrpSpPr>
            <p:cNvPr id="43131" name="Group 29"/>
            <p:cNvGrpSpPr>
              <a:grpSpLocks/>
            </p:cNvGrpSpPr>
            <p:nvPr/>
          </p:nvGrpSpPr>
          <p:grpSpPr bwMode="auto">
            <a:xfrm>
              <a:off x="213" y="1186"/>
              <a:ext cx="1230" cy="2072"/>
              <a:chOff x="171" y="1635"/>
              <a:chExt cx="1230" cy="2072"/>
            </a:xfrm>
          </p:grpSpPr>
          <p:sp>
            <p:nvSpPr>
              <p:cNvPr id="43166" name="Freeform 30"/>
              <p:cNvSpPr>
                <a:spLocks/>
              </p:cNvSpPr>
              <p:nvPr/>
            </p:nvSpPr>
            <p:spPr bwMode="auto">
              <a:xfrm>
                <a:off x="432" y="2810"/>
                <a:ext cx="969" cy="897"/>
              </a:xfrm>
              <a:custGeom>
                <a:avLst/>
                <a:gdLst>
                  <a:gd name="T0" fmla="*/ 641 w 969"/>
                  <a:gd name="T1" fmla="*/ 853 h 897"/>
                  <a:gd name="T2" fmla="*/ 663 w 969"/>
                  <a:gd name="T3" fmla="*/ 831 h 897"/>
                  <a:gd name="T4" fmla="*/ 678 w 969"/>
                  <a:gd name="T5" fmla="*/ 802 h 897"/>
                  <a:gd name="T6" fmla="*/ 693 w 969"/>
                  <a:gd name="T7" fmla="*/ 766 h 897"/>
                  <a:gd name="T8" fmla="*/ 701 w 969"/>
                  <a:gd name="T9" fmla="*/ 729 h 897"/>
                  <a:gd name="T10" fmla="*/ 723 w 969"/>
                  <a:gd name="T11" fmla="*/ 642 h 897"/>
                  <a:gd name="T12" fmla="*/ 753 w 969"/>
                  <a:gd name="T13" fmla="*/ 547 h 897"/>
                  <a:gd name="T14" fmla="*/ 768 w 969"/>
                  <a:gd name="T15" fmla="*/ 503 h 897"/>
                  <a:gd name="T16" fmla="*/ 790 w 969"/>
                  <a:gd name="T17" fmla="*/ 452 h 897"/>
                  <a:gd name="T18" fmla="*/ 820 w 969"/>
                  <a:gd name="T19" fmla="*/ 408 h 897"/>
                  <a:gd name="T20" fmla="*/ 850 w 969"/>
                  <a:gd name="T21" fmla="*/ 357 h 897"/>
                  <a:gd name="T22" fmla="*/ 879 w 969"/>
                  <a:gd name="T23" fmla="*/ 313 h 897"/>
                  <a:gd name="T24" fmla="*/ 909 w 969"/>
                  <a:gd name="T25" fmla="*/ 270 h 897"/>
                  <a:gd name="T26" fmla="*/ 932 w 969"/>
                  <a:gd name="T27" fmla="*/ 233 h 897"/>
                  <a:gd name="T28" fmla="*/ 946 w 969"/>
                  <a:gd name="T29" fmla="*/ 204 h 897"/>
                  <a:gd name="T30" fmla="*/ 961 w 969"/>
                  <a:gd name="T31" fmla="*/ 182 h 897"/>
                  <a:gd name="T32" fmla="*/ 961 w 969"/>
                  <a:gd name="T33" fmla="*/ 153 h 897"/>
                  <a:gd name="T34" fmla="*/ 969 w 969"/>
                  <a:gd name="T35" fmla="*/ 131 h 897"/>
                  <a:gd name="T36" fmla="*/ 961 w 969"/>
                  <a:gd name="T37" fmla="*/ 109 h 897"/>
                  <a:gd name="T38" fmla="*/ 946 w 969"/>
                  <a:gd name="T39" fmla="*/ 87 h 897"/>
                  <a:gd name="T40" fmla="*/ 932 w 969"/>
                  <a:gd name="T41" fmla="*/ 73 h 897"/>
                  <a:gd name="T42" fmla="*/ 909 w 969"/>
                  <a:gd name="T43" fmla="*/ 51 h 897"/>
                  <a:gd name="T44" fmla="*/ 879 w 969"/>
                  <a:gd name="T45" fmla="*/ 36 h 897"/>
                  <a:gd name="T46" fmla="*/ 842 w 969"/>
                  <a:gd name="T47" fmla="*/ 22 h 897"/>
                  <a:gd name="T48" fmla="*/ 812 w 969"/>
                  <a:gd name="T49" fmla="*/ 14 h 897"/>
                  <a:gd name="T50" fmla="*/ 775 w 969"/>
                  <a:gd name="T51" fmla="*/ 7 h 897"/>
                  <a:gd name="T52" fmla="*/ 738 w 969"/>
                  <a:gd name="T53" fmla="*/ 7 h 897"/>
                  <a:gd name="T54" fmla="*/ 715 w 969"/>
                  <a:gd name="T55" fmla="*/ 7 h 897"/>
                  <a:gd name="T56" fmla="*/ 693 w 969"/>
                  <a:gd name="T57" fmla="*/ 7 h 897"/>
                  <a:gd name="T58" fmla="*/ 671 w 969"/>
                  <a:gd name="T59" fmla="*/ 7 h 897"/>
                  <a:gd name="T60" fmla="*/ 641 w 969"/>
                  <a:gd name="T61" fmla="*/ 7 h 897"/>
                  <a:gd name="T62" fmla="*/ 611 w 969"/>
                  <a:gd name="T63" fmla="*/ 0 h 897"/>
                  <a:gd name="T64" fmla="*/ 581 w 969"/>
                  <a:gd name="T65" fmla="*/ 0 h 897"/>
                  <a:gd name="T66" fmla="*/ 552 w 969"/>
                  <a:gd name="T67" fmla="*/ 0 h 897"/>
                  <a:gd name="T68" fmla="*/ 522 w 969"/>
                  <a:gd name="T69" fmla="*/ 0 h 897"/>
                  <a:gd name="T70" fmla="*/ 455 w 969"/>
                  <a:gd name="T71" fmla="*/ 7 h 897"/>
                  <a:gd name="T72" fmla="*/ 388 w 969"/>
                  <a:gd name="T73" fmla="*/ 7 h 897"/>
                  <a:gd name="T74" fmla="*/ 335 w 969"/>
                  <a:gd name="T75" fmla="*/ 14 h 897"/>
                  <a:gd name="T76" fmla="*/ 283 w 969"/>
                  <a:gd name="T77" fmla="*/ 22 h 897"/>
                  <a:gd name="T78" fmla="*/ 231 w 969"/>
                  <a:gd name="T79" fmla="*/ 29 h 897"/>
                  <a:gd name="T80" fmla="*/ 194 w 969"/>
                  <a:gd name="T81" fmla="*/ 36 h 897"/>
                  <a:gd name="T82" fmla="*/ 157 w 969"/>
                  <a:gd name="T83" fmla="*/ 36 h 897"/>
                  <a:gd name="T84" fmla="*/ 119 w 969"/>
                  <a:gd name="T85" fmla="*/ 44 h 897"/>
                  <a:gd name="T86" fmla="*/ 90 w 969"/>
                  <a:gd name="T87" fmla="*/ 51 h 897"/>
                  <a:gd name="T88" fmla="*/ 67 w 969"/>
                  <a:gd name="T89" fmla="*/ 65 h 897"/>
                  <a:gd name="T90" fmla="*/ 45 w 969"/>
                  <a:gd name="T91" fmla="*/ 87 h 897"/>
                  <a:gd name="T92" fmla="*/ 15 w 969"/>
                  <a:gd name="T93" fmla="*/ 116 h 897"/>
                  <a:gd name="T94" fmla="*/ 8 w 969"/>
                  <a:gd name="T95" fmla="*/ 131 h 897"/>
                  <a:gd name="T96" fmla="*/ 8 w 969"/>
                  <a:gd name="T97" fmla="*/ 153 h 897"/>
                  <a:gd name="T98" fmla="*/ 0 w 969"/>
                  <a:gd name="T99" fmla="*/ 175 h 897"/>
                  <a:gd name="T100" fmla="*/ 8 w 969"/>
                  <a:gd name="T101" fmla="*/ 197 h 897"/>
                  <a:gd name="T102" fmla="*/ 8 w 969"/>
                  <a:gd name="T103" fmla="*/ 219 h 897"/>
                  <a:gd name="T104" fmla="*/ 15 w 969"/>
                  <a:gd name="T105" fmla="*/ 248 h 897"/>
                  <a:gd name="T106" fmla="*/ 30 w 969"/>
                  <a:gd name="T107" fmla="*/ 277 h 897"/>
                  <a:gd name="T108" fmla="*/ 45 w 969"/>
                  <a:gd name="T109" fmla="*/ 306 h 897"/>
                  <a:gd name="T110" fmla="*/ 67 w 969"/>
                  <a:gd name="T111" fmla="*/ 335 h 897"/>
                  <a:gd name="T112" fmla="*/ 90 w 969"/>
                  <a:gd name="T113" fmla="*/ 372 h 897"/>
                  <a:gd name="T114" fmla="*/ 119 w 969"/>
                  <a:gd name="T115" fmla="*/ 416 h 897"/>
                  <a:gd name="T116" fmla="*/ 157 w 969"/>
                  <a:gd name="T117" fmla="*/ 459 h 897"/>
                  <a:gd name="T118" fmla="*/ 201 w 969"/>
                  <a:gd name="T119" fmla="*/ 503 h 897"/>
                  <a:gd name="T120" fmla="*/ 246 w 969"/>
                  <a:gd name="T121" fmla="*/ 554 h 897"/>
                  <a:gd name="T122" fmla="*/ 298 w 969"/>
                  <a:gd name="T123" fmla="*/ 605 h 897"/>
                  <a:gd name="T124" fmla="*/ 358 w 969"/>
                  <a:gd name="T125" fmla="*/ 664 h 897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969"/>
                  <a:gd name="T190" fmla="*/ 0 h 897"/>
                  <a:gd name="T191" fmla="*/ 969 w 969"/>
                  <a:gd name="T192" fmla="*/ 897 h 897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969" h="897">
                    <a:moveTo>
                      <a:pt x="604" y="897"/>
                    </a:moveTo>
                    <a:lnTo>
                      <a:pt x="641" y="853"/>
                    </a:lnTo>
                    <a:lnTo>
                      <a:pt x="648" y="839"/>
                    </a:lnTo>
                    <a:lnTo>
                      <a:pt x="663" y="831"/>
                    </a:lnTo>
                    <a:lnTo>
                      <a:pt x="671" y="817"/>
                    </a:lnTo>
                    <a:lnTo>
                      <a:pt x="678" y="802"/>
                    </a:lnTo>
                    <a:lnTo>
                      <a:pt x="686" y="780"/>
                    </a:lnTo>
                    <a:lnTo>
                      <a:pt x="693" y="766"/>
                    </a:lnTo>
                    <a:lnTo>
                      <a:pt x="693" y="744"/>
                    </a:lnTo>
                    <a:lnTo>
                      <a:pt x="701" y="729"/>
                    </a:lnTo>
                    <a:lnTo>
                      <a:pt x="715" y="686"/>
                    </a:lnTo>
                    <a:lnTo>
                      <a:pt x="723" y="642"/>
                    </a:lnTo>
                    <a:lnTo>
                      <a:pt x="738" y="598"/>
                    </a:lnTo>
                    <a:lnTo>
                      <a:pt x="753" y="547"/>
                    </a:lnTo>
                    <a:lnTo>
                      <a:pt x="760" y="525"/>
                    </a:lnTo>
                    <a:lnTo>
                      <a:pt x="768" y="503"/>
                    </a:lnTo>
                    <a:lnTo>
                      <a:pt x="775" y="474"/>
                    </a:lnTo>
                    <a:lnTo>
                      <a:pt x="790" y="452"/>
                    </a:lnTo>
                    <a:lnTo>
                      <a:pt x="805" y="430"/>
                    </a:lnTo>
                    <a:lnTo>
                      <a:pt x="820" y="408"/>
                    </a:lnTo>
                    <a:lnTo>
                      <a:pt x="835" y="379"/>
                    </a:lnTo>
                    <a:lnTo>
                      <a:pt x="850" y="357"/>
                    </a:lnTo>
                    <a:lnTo>
                      <a:pt x="865" y="335"/>
                    </a:lnTo>
                    <a:lnTo>
                      <a:pt x="879" y="313"/>
                    </a:lnTo>
                    <a:lnTo>
                      <a:pt x="894" y="292"/>
                    </a:lnTo>
                    <a:lnTo>
                      <a:pt x="909" y="270"/>
                    </a:lnTo>
                    <a:lnTo>
                      <a:pt x="917" y="255"/>
                    </a:lnTo>
                    <a:lnTo>
                      <a:pt x="932" y="233"/>
                    </a:lnTo>
                    <a:lnTo>
                      <a:pt x="939" y="219"/>
                    </a:lnTo>
                    <a:lnTo>
                      <a:pt x="946" y="204"/>
                    </a:lnTo>
                    <a:lnTo>
                      <a:pt x="954" y="189"/>
                    </a:lnTo>
                    <a:lnTo>
                      <a:pt x="961" y="182"/>
                    </a:lnTo>
                    <a:lnTo>
                      <a:pt x="961" y="168"/>
                    </a:lnTo>
                    <a:lnTo>
                      <a:pt x="961" y="153"/>
                    </a:lnTo>
                    <a:lnTo>
                      <a:pt x="969" y="146"/>
                    </a:lnTo>
                    <a:lnTo>
                      <a:pt x="969" y="131"/>
                    </a:lnTo>
                    <a:lnTo>
                      <a:pt x="961" y="124"/>
                    </a:lnTo>
                    <a:lnTo>
                      <a:pt x="961" y="109"/>
                    </a:lnTo>
                    <a:lnTo>
                      <a:pt x="954" y="102"/>
                    </a:lnTo>
                    <a:lnTo>
                      <a:pt x="946" y="87"/>
                    </a:lnTo>
                    <a:lnTo>
                      <a:pt x="939" y="80"/>
                    </a:lnTo>
                    <a:lnTo>
                      <a:pt x="932" y="73"/>
                    </a:lnTo>
                    <a:lnTo>
                      <a:pt x="924" y="65"/>
                    </a:lnTo>
                    <a:lnTo>
                      <a:pt x="909" y="51"/>
                    </a:lnTo>
                    <a:lnTo>
                      <a:pt x="894" y="44"/>
                    </a:lnTo>
                    <a:lnTo>
                      <a:pt x="879" y="36"/>
                    </a:lnTo>
                    <a:lnTo>
                      <a:pt x="865" y="29"/>
                    </a:lnTo>
                    <a:lnTo>
                      <a:pt x="842" y="22"/>
                    </a:lnTo>
                    <a:lnTo>
                      <a:pt x="827" y="22"/>
                    </a:lnTo>
                    <a:lnTo>
                      <a:pt x="812" y="14"/>
                    </a:lnTo>
                    <a:lnTo>
                      <a:pt x="790" y="7"/>
                    </a:lnTo>
                    <a:lnTo>
                      <a:pt x="775" y="7"/>
                    </a:lnTo>
                    <a:lnTo>
                      <a:pt x="753" y="7"/>
                    </a:lnTo>
                    <a:lnTo>
                      <a:pt x="738" y="7"/>
                    </a:lnTo>
                    <a:lnTo>
                      <a:pt x="723" y="7"/>
                    </a:lnTo>
                    <a:lnTo>
                      <a:pt x="715" y="7"/>
                    </a:lnTo>
                    <a:lnTo>
                      <a:pt x="701" y="7"/>
                    </a:lnTo>
                    <a:lnTo>
                      <a:pt x="693" y="7"/>
                    </a:lnTo>
                    <a:lnTo>
                      <a:pt x="678" y="7"/>
                    </a:lnTo>
                    <a:lnTo>
                      <a:pt x="671" y="7"/>
                    </a:lnTo>
                    <a:lnTo>
                      <a:pt x="656" y="7"/>
                    </a:lnTo>
                    <a:lnTo>
                      <a:pt x="641" y="7"/>
                    </a:lnTo>
                    <a:lnTo>
                      <a:pt x="626" y="0"/>
                    </a:lnTo>
                    <a:lnTo>
                      <a:pt x="611" y="0"/>
                    </a:lnTo>
                    <a:lnTo>
                      <a:pt x="596" y="0"/>
                    </a:lnTo>
                    <a:lnTo>
                      <a:pt x="581" y="0"/>
                    </a:lnTo>
                    <a:lnTo>
                      <a:pt x="566" y="0"/>
                    </a:lnTo>
                    <a:lnTo>
                      <a:pt x="552" y="0"/>
                    </a:lnTo>
                    <a:lnTo>
                      <a:pt x="537" y="0"/>
                    </a:lnTo>
                    <a:lnTo>
                      <a:pt x="522" y="0"/>
                    </a:lnTo>
                    <a:lnTo>
                      <a:pt x="485" y="0"/>
                    </a:lnTo>
                    <a:lnTo>
                      <a:pt x="455" y="7"/>
                    </a:lnTo>
                    <a:lnTo>
                      <a:pt x="417" y="7"/>
                    </a:lnTo>
                    <a:lnTo>
                      <a:pt x="388" y="7"/>
                    </a:lnTo>
                    <a:lnTo>
                      <a:pt x="365" y="7"/>
                    </a:lnTo>
                    <a:lnTo>
                      <a:pt x="335" y="14"/>
                    </a:lnTo>
                    <a:lnTo>
                      <a:pt x="306" y="14"/>
                    </a:lnTo>
                    <a:lnTo>
                      <a:pt x="283" y="22"/>
                    </a:lnTo>
                    <a:lnTo>
                      <a:pt x="254" y="22"/>
                    </a:lnTo>
                    <a:lnTo>
                      <a:pt x="231" y="29"/>
                    </a:lnTo>
                    <a:lnTo>
                      <a:pt x="216" y="29"/>
                    </a:lnTo>
                    <a:lnTo>
                      <a:pt x="194" y="36"/>
                    </a:lnTo>
                    <a:lnTo>
                      <a:pt x="172" y="36"/>
                    </a:lnTo>
                    <a:lnTo>
                      <a:pt x="157" y="36"/>
                    </a:lnTo>
                    <a:lnTo>
                      <a:pt x="134" y="44"/>
                    </a:lnTo>
                    <a:lnTo>
                      <a:pt x="119" y="44"/>
                    </a:lnTo>
                    <a:lnTo>
                      <a:pt x="104" y="51"/>
                    </a:lnTo>
                    <a:lnTo>
                      <a:pt x="90" y="51"/>
                    </a:lnTo>
                    <a:lnTo>
                      <a:pt x="82" y="58"/>
                    </a:lnTo>
                    <a:lnTo>
                      <a:pt x="67" y="65"/>
                    </a:lnTo>
                    <a:lnTo>
                      <a:pt x="52" y="80"/>
                    </a:lnTo>
                    <a:lnTo>
                      <a:pt x="45" y="87"/>
                    </a:lnTo>
                    <a:lnTo>
                      <a:pt x="30" y="102"/>
                    </a:lnTo>
                    <a:lnTo>
                      <a:pt x="15" y="116"/>
                    </a:lnTo>
                    <a:lnTo>
                      <a:pt x="15" y="124"/>
                    </a:lnTo>
                    <a:lnTo>
                      <a:pt x="8" y="131"/>
                    </a:lnTo>
                    <a:lnTo>
                      <a:pt x="8" y="146"/>
                    </a:lnTo>
                    <a:lnTo>
                      <a:pt x="8" y="153"/>
                    </a:lnTo>
                    <a:lnTo>
                      <a:pt x="0" y="160"/>
                    </a:lnTo>
                    <a:lnTo>
                      <a:pt x="0" y="175"/>
                    </a:lnTo>
                    <a:lnTo>
                      <a:pt x="0" y="182"/>
                    </a:lnTo>
                    <a:lnTo>
                      <a:pt x="8" y="197"/>
                    </a:lnTo>
                    <a:lnTo>
                      <a:pt x="8" y="204"/>
                    </a:lnTo>
                    <a:lnTo>
                      <a:pt x="8" y="219"/>
                    </a:lnTo>
                    <a:lnTo>
                      <a:pt x="15" y="233"/>
                    </a:lnTo>
                    <a:lnTo>
                      <a:pt x="15" y="248"/>
                    </a:lnTo>
                    <a:lnTo>
                      <a:pt x="23" y="262"/>
                    </a:lnTo>
                    <a:lnTo>
                      <a:pt x="30" y="277"/>
                    </a:lnTo>
                    <a:lnTo>
                      <a:pt x="37" y="292"/>
                    </a:lnTo>
                    <a:lnTo>
                      <a:pt x="45" y="306"/>
                    </a:lnTo>
                    <a:lnTo>
                      <a:pt x="52" y="321"/>
                    </a:lnTo>
                    <a:lnTo>
                      <a:pt x="67" y="335"/>
                    </a:lnTo>
                    <a:lnTo>
                      <a:pt x="75" y="357"/>
                    </a:lnTo>
                    <a:lnTo>
                      <a:pt x="90" y="372"/>
                    </a:lnTo>
                    <a:lnTo>
                      <a:pt x="104" y="394"/>
                    </a:lnTo>
                    <a:lnTo>
                      <a:pt x="119" y="416"/>
                    </a:lnTo>
                    <a:lnTo>
                      <a:pt x="142" y="438"/>
                    </a:lnTo>
                    <a:lnTo>
                      <a:pt x="157" y="459"/>
                    </a:lnTo>
                    <a:lnTo>
                      <a:pt x="179" y="481"/>
                    </a:lnTo>
                    <a:lnTo>
                      <a:pt x="201" y="503"/>
                    </a:lnTo>
                    <a:lnTo>
                      <a:pt x="224" y="525"/>
                    </a:lnTo>
                    <a:lnTo>
                      <a:pt x="246" y="554"/>
                    </a:lnTo>
                    <a:lnTo>
                      <a:pt x="276" y="576"/>
                    </a:lnTo>
                    <a:lnTo>
                      <a:pt x="298" y="605"/>
                    </a:lnTo>
                    <a:lnTo>
                      <a:pt x="328" y="634"/>
                    </a:lnTo>
                    <a:lnTo>
                      <a:pt x="358" y="664"/>
                    </a:lnTo>
                    <a:lnTo>
                      <a:pt x="604" y="897"/>
                    </a:lnTo>
                    <a:close/>
                  </a:path>
                </a:pathLst>
              </a:cu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67" name="Freeform 31"/>
              <p:cNvSpPr>
                <a:spLocks/>
              </p:cNvSpPr>
              <p:nvPr/>
            </p:nvSpPr>
            <p:spPr bwMode="auto">
              <a:xfrm>
                <a:off x="432" y="2810"/>
                <a:ext cx="969" cy="897"/>
              </a:xfrm>
              <a:custGeom>
                <a:avLst/>
                <a:gdLst>
                  <a:gd name="T0" fmla="*/ 641 w 969"/>
                  <a:gd name="T1" fmla="*/ 853 h 897"/>
                  <a:gd name="T2" fmla="*/ 663 w 969"/>
                  <a:gd name="T3" fmla="*/ 831 h 897"/>
                  <a:gd name="T4" fmla="*/ 678 w 969"/>
                  <a:gd name="T5" fmla="*/ 802 h 897"/>
                  <a:gd name="T6" fmla="*/ 693 w 969"/>
                  <a:gd name="T7" fmla="*/ 766 h 897"/>
                  <a:gd name="T8" fmla="*/ 701 w 969"/>
                  <a:gd name="T9" fmla="*/ 729 h 897"/>
                  <a:gd name="T10" fmla="*/ 723 w 969"/>
                  <a:gd name="T11" fmla="*/ 642 h 897"/>
                  <a:gd name="T12" fmla="*/ 753 w 969"/>
                  <a:gd name="T13" fmla="*/ 547 h 897"/>
                  <a:gd name="T14" fmla="*/ 768 w 969"/>
                  <a:gd name="T15" fmla="*/ 503 h 897"/>
                  <a:gd name="T16" fmla="*/ 790 w 969"/>
                  <a:gd name="T17" fmla="*/ 452 h 897"/>
                  <a:gd name="T18" fmla="*/ 820 w 969"/>
                  <a:gd name="T19" fmla="*/ 408 h 897"/>
                  <a:gd name="T20" fmla="*/ 850 w 969"/>
                  <a:gd name="T21" fmla="*/ 357 h 897"/>
                  <a:gd name="T22" fmla="*/ 879 w 969"/>
                  <a:gd name="T23" fmla="*/ 313 h 897"/>
                  <a:gd name="T24" fmla="*/ 909 w 969"/>
                  <a:gd name="T25" fmla="*/ 270 h 897"/>
                  <a:gd name="T26" fmla="*/ 932 w 969"/>
                  <a:gd name="T27" fmla="*/ 233 h 897"/>
                  <a:gd name="T28" fmla="*/ 946 w 969"/>
                  <a:gd name="T29" fmla="*/ 204 h 897"/>
                  <a:gd name="T30" fmla="*/ 961 w 969"/>
                  <a:gd name="T31" fmla="*/ 182 h 897"/>
                  <a:gd name="T32" fmla="*/ 961 w 969"/>
                  <a:gd name="T33" fmla="*/ 153 h 897"/>
                  <a:gd name="T34" fmla="*/ 969 w 969"/>
                  <a:gd name="T35" fmla="*/ 131 h 897"/>
                  <a:gd name="T36" fmla="*/ 961 w 969"/>
                  <a:gd name="T37" fmla="*/ 109 h 897"/>
                  <a:gd name="T38" fmla="*/ 946 w 969"/>
                  <a:gd name="T39" fmla="*/ 87 h 897"/>
                  <a:gd name="T40" fmla="*/ 932 w 969"/>
                  <a:gd name="T41" fmla="*/ 73 h 897"/>
                  <a:gd name="T42" fmla="*/ 909 w 969"/>
                  <a:gd name="T43" fmla="*/ 51 h 897"/>
                  <a:gd name="T44" fmla="*/ 879 w 969"/>
                  <a:gd name="T45" fmla="*/ 36 h 897"/>
                  <a:gd name="T46" fmla="*/ 842 w 969"/>
                  <a:gd name="T47" fmla="*/ 22 h 897"/>
                  <a:gd name="T48" fmla="*/ 812 w 969"/>
                  <a:gd name="T49" fmla="*/ 14 h 897"/>
                  <a:gd name="T50" fmla="*/ 775 w 969"/>
                  <a:gd name="T51" fmla="*/ 7 h 897"/>
                  <a:gd name="T52" fmla="*/ 738 w 969"/>
                  <a:gd name="T53" fmla="*/ 7 h 897"/>
                  <a:gd name="T54" fmla="*/ 715 w 969"/>
                  <a:gd name="T55" fmla="*/ 7 h 897"/>
                  <a:gd name="T56" fmla="*/ 693 w 969"/>
                  <a:gd name="T57" fmla="*/ 7 h 897"/>
                  <a:gd name="T58" fmla="*/ 671 w 969"/>
                  <a:gd name="T59" fmla="*/ 7 h 897"/>
                  <a:gd name="T60" fmla="*/ 641 w 969"/>
                  <a:gd name="T61" fmla="*/ 7 h 897"/>
                  <a:gd name="T62" fmla="*/ 611 w 969"/>
                  <a:gd name="T63" fmla="*/ 0 h 897"/>
                  <a:gd name="T64" fmla="*/ 581 w 969"/>
                  <a:gd name="T65" fmla="*/ 0 h 897"/>
                  <a:gd name="T66" fmla="*/ 552 w 969"/>
                  <a:gd name="T67" fmla="*/ 0 h 897"/>
                  <a:gd name="T68" fmla="*/ 522 w 969"/>
                  <a:gd name="T69" fmla="*/ 0 h 897"/>
                  <a:gd name="T70" fmla="*/ 455 w 969"/>
                  <a:gd name="T71" fmla="*/ 7 h 897"/>
                  <a:gd name="T72" fmla="*/ 388 w 969"/>
                  <a:gd name="T73" fmla="*/ 7 h 897"/>
                  <a:gd name="T74" fmla="*/ 335 w 969"/>
                  <a:gd name="T75" fmla="*/ 14 h 897"/>
                  <a:gd name="T76" fmla="*/ 283 w 969"/>
                  <a:gd name="T77" fmla="*/ 22 h 897"/>
                  <a:gd name="T78" fmla="*/ 231 w 969"/>
                  <a:gd name="T79" fmla="*/ 29 h 897"/>
                  <a:gd name="T80" fmla="*/ 194 w 969"/>
                  <a:gd name="T81" fmla="*/ 36 h 897"/>
                  <a:gd name="T82" fmla="*/ 157 w 969"/>
                  <a:gd name="T83" fmla="*/ 36 h 897"/>
                  <a:gd name="T84" fmla="*/ 119 w 969"/>
                  <a:gd name="T85" fmla="*/ 44 h 897"/>
                  <a:gd name="T86" fmla="*/ 90 w 969"/>
                  <a:gd name="T87" fmla="*/ 51 h 897"/>
                  <a:gd name="T88" fmla="*/ 67 w 969"/>
                  <a:gd name="T89" fmla="*/ 65 h 897"/>
                  <a:gd name="T90" fmla="*/ 45 w 969"/>
                  <a:gd name="T91" fmla="*/ 87 h 897"/>
                  <a:gd name="T92" fmla="*/ 23 w 969"/>
                  <a:gd name="T93" fmla="*/ 116 h 897"/>
                  <a:gd name="T94" fmla="*/ 8 w 969"/>
                  <a:gd name="T95" fmla="*/ 131 h 897"/>
                  <a:gd name="T96" fmla="*/ 8 w 969"/>
                  <a:gd name="T97" fmla="*/ 153 h 897"/>
                  <a:gd name="T98" fmla="*/ 0 w 969"/>
                  <a:gd name="T99" fmla="*/ 175 h 897"/>
                  <a:gd name="T100" fmla="*/ 8 w 969"/>
                  <a:gd name="T101" fmla="*/ 197 h 897"/>
                  <a:gd name="T102" fmla="*/ 8 w 969"/>
                  <a:gd name="T103" fmla="*/ 219 h 897"/>
                  <a:gd name="T104" fmla="*/ 15 w 969"/>
                  <a:gd name="T105" fmla="*/ 248 h 897"/>
                  <a:gd name="T106" fmla="*/ 30 w 969"/>
                  <a:gd name="T107" fmla="*/ 277 h 897"/>
                  <a:gd name="T108" fmla="*/ 45 w 969"/>
                  <a:gd name="T109" fmla="*/ 306 h 897"/>
                  <a:gd name="T110" fmla="*/ 67 w 969"/>
                  <a:gd name="T111" fmla="*/ 335 h 897"/>
                  <a:gd name="T112" fmla="*/ 90 w 969"/>
                  <a:gd name="T113" fmla="*/ 372 h 897"/>
                  <a:gd name="T114" fmla="*/ 119 w 969"/>
                  <a:gd name="T115" fmla="*/ 416 h 897"/>
                  <a:gd name="T116" fmla="*/ 157 w 969"/>
                  <a:gd name="T117" fmla="*/ 459 h 897"/>
                  <a:gd name="T118" fmla="*/ 201 w 969"/>
                  <a:gd name="T119" fmla="*/ 503 h 897"/>
                  <a:gd name="T120" fmla="*/ 246 w 969"/>
                  <a:gd name="T121" fmla="*/ 554 h 897"/>
                  <a:gd name="T122" fmla="*/ 298 w 969"/>
                  <a:gd name="T123" fmla="*/ 605 h 897"/>
                  <a:gd name="T124" fmla="*/ 358 w 969"/>
                  <a:gd name="T125" fmla="*/ 664 h 897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969"/>
                  <a:gd name="T190" fmla="*/ 0 h 897"/>
                  <a:gd name="T191" fmla="*/ 969 w 969"/>
                  <a:gd name="T192" fmla="*/ 897 h 897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969" h="897">
                    <a:moveTo>
                      <a:pt x="604" y="897"/>
                    </a:moveTo>
                    <a:lnTo>
                      <a:pt x="641" y="853"/>
                    </a:lnTo>
                    <a:lnTo>
                      <a:pt x="648" y="839"/>
                    </a:lnTo>
                    <a:lnTo>
                      <a:pt x="663" y="831"/>
                    </a:lnTo>
                    <a:lnTo>
                      <a:pt x="671" y="817"/>
                    </a:lnTo>
                    <a:lnTo>
                      <a:pt x="678" y="802"/>
                    </a:lnTo>
                    <a:lnTo>
                      <a:pt x="686" y="780"/>
                    </a:lnTo>
                    <a:lnTo>
                      <a:pt x="693" y="766"/>
                    </a:lnTo>
                    <a:lnTo>
                      <a:pt x="693" y="744"/>
                    </a:lnTo>
                    <a:lnTo>
                      <a:pt x="701" y="729"/>
                    </a:lnTo>
                    <a:lnTo>
                      <a:pt x="715" y="686"/>
                    </a:lnTo>
                    <a:lnTo>
                      <a:pt x="723" y="642"/>
                    </a:lnTo>
                    <a:lnTo>
                      <a:pt x="738" y="598"/>
                    </a:lnTo>
                    <a:lnTo>
                      <a:pt x="753" y="547"/>
                    </a:lnTo>
                    <a:lnTo>
                      <a:pt x="760" y="525"/>
                    </a:lnTo>
                    <a:lnTo>
                      <a:pt x="768" y="503"/>
                    </a:lnTo>
                    <a:lnTo>
                      <a:pt x="783" y="481"/>
                    </a:lnTo>
                    <a:lnTo>
                      <a:pt x="790" y="452"/>
                    </a:lnTo>
                    <a:lnTo>
                      <a:pt x="805" y="430"/>
                    </a:lnTo>
                    <a:lnTo>
                      <a:pt x="820" y="408"/>
                    </a:lnTo>
                    <a:lnTo>
                      <a:pt x="835" y="379"/>
                    </a:lnTo>
                    <a:lnTo>
                      <a:pt x="850" y="357"/>
                    </a:lnTo>
                    <a:lnTo>
                      <a:pt x="865" y="335"/>
                    </a:lnTo>
                    <a:lnTo>
                      <a:pt x="879" y="313"/>
                    </a:lnTo>
                    <a:lnTo>
                      <a:pt x="894" y="292"/>
                    </a:lnTo>
                    <a:lnTo>
                      <a:pt x="909" y="270"/>
                    </a:lnTo>
                    <a:lnTo>
                      <a:pt x="917" y="255"/>
                    </a:lnTo>
                    <a:lnTo>
                      <a:pt x="932" y="233"/>
                    </a:lnTo>
                    <a:lnTo>
                      <a:pt x="939" y="219"/>
                    </a:lnTo>
                    <a:lnTo>
                      <a:pt x="946" y="204"/>
                    </a:lnTo>
                    <a:lnTo>
                      <a:pt x="954" y="189"/>
                    </a:lnTo>
                    <a:lnTo>
                      <a:pt x="961" y="182"/>
                    </a:lnTo>
                    <a:lnTo>
                      <a:pt x="961" y="168"/>
                    </a:lnTo>
                    <a:lnTo>
                      <a:pt x="961" y="153"/>
                    </a:lnTo>
                    <a:lnTo>
                      <a:pt x="969" y="146"/>
                    </a:lnTo>
                    <a:lnTo>
                      <a:pt x="969" y="131"/>
                    </a:lnTo>
                    <a:lnTo>
                      <a:pt x="961" y="124"/>
                    </a:lnTo>
                    <a:lnTo>
                      <a:pt x="961" y="109"/>
                    </a:lnTo>
                    <a:lnTo>
                      <a:pt x="954" y="102"/>
                    </a:lnTo>
                    <a:lnTo>
                      <a:pt x="946" y="87"/>
                    </a:lnTo>
                    <a:lnTo>
                      <a:pt x="939" y="80"/>
                    </a:lnTo>
                    <a:lnTo>
                      <a:pt x="932" y="73"/>
                    </a:lnTo>
                    <a:lnTo>
                      <a:pt x="924" y="65"/>
                    </a:lnTo>
                    <a:lnTo>
                      <a:pt x="909" y="51"/>
                    </a:lnTo>
                    <a:lnTo>
                      <a:pt x="894" y="44"/>
                    </a:lnTo>
                    <a:lnTo>
                      <a:pt x="879" y="36"/>
                    </a:lnTo>
                    <a:lnTo>
                      <a:pt x="865" y="29"/>
                    </a:lnTo>
                    <a:lnTo>
                      <a:pt x="842" y="22"/>
                    </a:lnTo>
                    <a:lnTo>
                      <a:pt x="827" y="22"/>
                    </a:lnTo>
                    <a:lnTo>
                      <a:pt x="812" y="14"/>
                    </a:lnTo>
                    <a:lnTo>
                      <a:pt x="790" y="7"/>
                    </a:lnTo>
                    <a:lnTo>
                      <a:pt x="775" y="7"/>
                    </a:lnTo>
                    <a:lnTo>
                      <a:pt x="753" y="7"/>
                    </a:lnTo>
                    <a:lnTo>
                      <a:pt x="738" y="7"/>
                    </a:lnTo>
                    <a:lnTo>
                      <a:pt x="723" y="7"/>
                    </a:lnTo>
                    <a:lnTo>
                      <a:pt x="715" y="7"/>
                    </a:lnTo>
                    <a:lnTo>
                      <a:pt x="701" y="7"/>
                    </a:lnTo>
                    <a:lnTo>
                      <a:pt x="693" y="7"/>
                    </a:lnTo>
                    <a:lnTo>
                      <a:pt x="678" y="7"/>
                    </a:lnTo>
                    <a:lnTo>
                      <a:pt x="671" y="7"/>
                    </a:lnTo>
                    <a:lnTo>
                      <a:pt x="656" y="7"/>
                    </a:lnTo>
                    <a:lnTo>
                      <a:pt x="641" y="7"/>
                    </a:lnTo>
                    <a:lnTo>
                      <a:pt x="626" y="0"/>
                    </a:lnTo>
                    <a:lnTo>
                      <a:pt x="611" y="0"/>
                    </a:lnTo>
                    <a:lnTo>
                      <a:pt x="596" y="0"/>
                    </a:lnTo>
                    <a:lnTo>
                      <a:pt x="581" y="0"/>
                    </a:lnTo>
                    <a:lnTo>
                      <a:pt x="566" y="0"/>
                    </a:lnTo>
                    <a:lnTo>
                      <a:pt x="552" y="0"/>
                    </a:lnTo>
                    <a:lnTo>
                      <a:pt x="537" y="0"/>
                    </a:lnTo>
                    <a:lnTo>
                      <a:pt x="522" y="0"/>
                    </a:lnTo>
                    <a:lnTo>
                      <a:pt x="485" y="0"/>
                    </a:lnTo>
                    <a:lnTo>
                      <a:pt x="455" y="7"/>
                    </a:lnTo>
                    <a:lnTo>
                      <a:pt x="417" y="7"/>
                    </a:lnTo>
                    <a:lnTo>
                      <a:pt x="388" y="7"/>
                    </a:lnTo>
                    <a:lnTo>
                      <a:pt x="365" y="7"/>
                    </a:lnTo>
                    <a:lnTo>
                      <a:pt x="335" y="14"/>
                    </a:lnTo>
                    <a:lnTo>
                      <a:pt x="306" y="14"/>
                    </a:lnTo>
                    <a:lnTo>
                      <a:pt x="283" y="22"/>
                    </a:lnTo>
                    <a:lnTo>
                      <a:pt x="254" y="22"/>
                    </a:lnTo>
                    <a:lnTo>
                      <a:pt x="231" y="29"/>
                    </a:lnTo>
                    <a:lnTo>
                      <a:pt x="216" y="29"/>
                    </a:lnTo>
                    <a:lnTo>
                      <a:pt x="194" y="36"/>
                    </a:lnTo>
                    <a:lnTo>
                      <a:pt x="172" y="36"/>
                    </a:lnTo>
                    <a:lnTo>
                      <a:pt x="157" y="36"/>
                    </a:lnTo>
                    <a:lnTo>
                      <a:pt x="134" y="44"/>
                    </a:lnTo>
                    <a:lnTo>
                      <a:pt x="119" y="44"/>
                    </a:lnTo>
                    <a:lnTo>
                      <a:pt x="104" y="51"/>
                    </a:lnTo>
                    <a:lnTo>
                      <a:pt x="90" y="51"/>
                    </a:lnTo>
                    <a:lnTo>
                      <a:pt x="82" y="58"/>
                    </a:lnTo>
                    <a:lnTo>
                      <a:pt x="67" y="65"/>
                    </a:lnTo>
                    <a:lnTo>
                      <a:pt x="52" y="80"/>
                    </a:lnTo>
                    <a:lnTo>
                      <a:pt x="45" y="87"/>
                    </a:lnTo>
                    <a:lnTo>
                      <a:pt x="30" y="102"/>
                    </a:lnTo>
                    <a:lnTo>
                      <a:pt x="23" y="116"/>
                    </a:lnTo>
                    <a:lnTo>
                      <a:pt x="15" y="124"/>
                    </a:lnTo>
                    <a:lnTo>
                      <a:pt x="8" y="131"/>
                    </a:lnTo>
                    <a:lnTo>
                      <a:pt x="8" y="146"/>
                    </a:lnTo>
                    <a:lnTo>
                      <a:pt x="8" y="153"/>
                    </a:lnTo>
                    <a:lnTo>
                      <a:pt x="0" y="160"/>
                    </a:lnTo>
                    <a:lnTo>
                      <a:pt x="0" y="175"/>
                    </a:lnTo>
                    <a:lnTo>
                      <a:pt x="0" y="182"/>
                    </a:lnTo>
                    <a:lnTo>
                      <a:pt x="8" y="197"/>
                    </a:lnTo>
                    <a:lnTo>
                      <a:pt x="8" y="204"/>
                    </a:lnTo>
                    <a:lnTo>
                      <a:pt x="8" y="219"/>
                    </a:lnTo>
                    <a:lnTo>
                      <a:pt x="15" y="233"/>
                    </a:lnTo>
                    <a:lnTo>
                      <a:pt x="15" y="248"/>
                    </a:lnTo>
                    <a:lnTo>
                      <a:pt x="23" y="262"/>
                    </a:lnTo>
                    <a:lnTo>
                      <a:pt x="30" y="277"/>
                    </a:lnTo>
                    <a:lnTo>
                      <a:pt x="37" y="292"/>
                    </a:lnTo>
                    <a:lnTo>
                      <a:pt x="45" y="306"/>
                    </a:lnTo>
                    <a:lnTo>
                      <a:pt x="52" y="321"/>
                    </a:lnTo>
                    <a:lnTo>
                      <a:pt x="67" y="335"/>
                    </a:lnTo>
                    <a:lnTo>
                      <a:pt x="75" y="357"/>
                    </a:lnTo>
                    <a:lnTo>
                      <a:pt x="90" y="372"/>
                    </a:lnTo>
                    <a:lnTo>
                      <a:pt x="104" y="394"/>
                    </a:lnTo>
                    <a:lnTo>
                      <a:pt x="119" y="416"/>
                    </a:lnTo>
                    <a:lnTo>
                      <a:pt x="142" y="438"/>
                    </a:lnTo>
                    <a:lnTo>
                      <a:pt x="157" y="459"/>
                    </a:lnTo>
                    <a:lnTo>
                      <a:pt x="179" y="481"/>
                    </a:lnTo>
                    <a:lnTo>
                      <a:pt x="201" y="503"/>
                    </a:lnTo>
                    <a:lnTo>
                      <a:pt x="224" y="525"/>
                    </a:lnTo>
                    <a:lnTo>
                      <a:pt x="246" y="554"/>
                    </a:lnTo>
                    <a:lnTo>
                      <a:pt x="276" y="576"/>
                    </a:lnTo>
                    <a:lnTo>
                      <a:pt x="298" y="605"/>
                    </a:lnTo>
                    <a:lnTo>
                      <a:pt x="328" y="634"/>
                    </a:lnTo>
                    <a:lnTo>
                      <a:pt x="358" y="664"/>
                    </a:lnTo>
                    <a:lnTo>
                      <a:pt x="604" y="897"/>
                    </a:lnTo>
                    <a:close/>
                  </a:path>
                </a:pathLst>
              </a:custGeom>
              <a:solidFill>
                <a:srgbClr val="FF9900"/>
              </a:solidFill>
              <a:ln w="11113">
                <a:solidFill>
                  <a:srgbClr val="CC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68" name="Freeform 32"/>
              <p:cNvSpPr>
                <a:spLocks/>
              </p:cNvSpPr>
              <p:nvPr/>
            </p:nvSpPr>
            <p:spPr bwMode="auto">
              <a:xfrm>
                <a:off x="440" y="2817"/>
                <a:ext cx="961" cy="423"/>
              </a:xfrm>
              <a:custGeom>
                <a:avLst/>
                <a:gdLst>
                  <a:gd name="T0" fmla="*/ 52 w 961"/>
                  <a:gd name="T1" fmla="*/ 314 h 423"/>
                  <a:gd name="T2" fmla="*/ 74 w 961"/>
                  <a:gd name="T3" fmla="*/ 343 h 423"/>
                  <a:gd name="T4" fmla="*/ 104 w 961"/>
                  <a:gd name="T5" fmla="*/ 365 h 423"/>
                  <a:gd name="T6" fmla="*/ 141 w 961"/>
                  <a:gd name="T7" fmla="*/ 387 h 423"/>
                  <a:gd name="T8" fmla="*/ 186 w 961"/>
                  <a:gd name="T9" fmla="*/ 401 h 423"/>
                  <a:gd name="T10" fmla="*/ 238 w 961"/>
                  <a:gd name="T11" fmla="*/ 416 h 423"/>
                  <a:gd name="T12" fmla="*/ 298 w 961"/>
                  <a:gd name="T13" fmla="*/ 423 h 423"/>
                  <a:gd name="T14" fmla="*/ 365 w 961"/>
                  <a:gd name="T15" fmla="*/ 423 h 423"/>
                  <a:gd name="T16" fmla="*/ 685 w 961"/>
                  <a:gd name="T17" fmla="*/ 423 h 423"/>
                  <a:gd name="T18" fmla="*/ 745 w 961"/>
                  <a:gd name="T19" fmla="*/ 387 h 423"/>
                  <a:gd name="T20" fmla="*/ 775 w 961"/>
                  <a:gd name="T21" fmla="*/ 372 h 423"/>
                  <a:gd name="T22" fmla="*/ 804 w 961"/>
                  <a:gd name="T23" fmla="*/ 350 h 423"/>
                  <a:gd name="T24" fmla="*/ 834 w 961"/>
                  <a:gd name="T25" fmla="*/ 328 h 423"/>
                  <a:gd name="T26" fmla="*/ 864 w 961"/>
                  <a:gd name="T27" fmla="*/ 299 h 423"/>
                  <a:gd name="T28" fmla="*/ 894 w 961"/>
                  <a:gd name="T29" fmla="*/ 270 h 423"/>
                  <a:gd name="T30" fmla="*/ 916 w 961"/>
                  <a:gd name="T31" fmla="*/ 241 h 423"/>
                  <a:gd name="T32" fmla="*/ 931 w 961"/>
                  <a:gd name="T33" fmla="*/ 219 h 423"/>
                  <a:gd name="T34" fmla="*/ 946 w 961"/>
                  <a:gd name="T35" fmla="*/ 190 h 423"/>
                  <a:gd name="T36" fmla="*/ 961 w 961"/>
                  <a:gd name="T37" fmla="*/ 161 h 423"/>
                  <a:gd name="T38" fmla="*/ 961 w 961"/>
                  <a:gd name="T39" fmla="*/ 139 h 423"/>
                  <a:gd name="T40" fmla="*/ 961 w 961"/>
                  <a:gd name="T41" fmla="*/ 117 h 423"/>
                  <a:gd name="T42" fmla="*/ 953 w 961"/>
                  <a:gd name="T43" fmla="*/ 95 h 423"/>
                  <a:gd name="T44" fmla="*/ 938 w 961"/>
                  <a:gd name="T45" fmla="*/ 80 h 423"/>
                  <a:gd name="T46" fmla="*/ 916 w 961"/>
                  <a:gd name="T47" fmla="*/ 58 h 423"/>
                  <a:gd name="T48" fmla="*/ 886 w 961"/>
                  <a:gd name="T49" fmla="*/ 44 h 423"/>
                  <a:gd name="T50" fmla="*/ 857 w 961"/>
                  <a:gd name="T51" fmla="*/ 29 h 423"/>
                  <a:gd name="T52" fmla="*/ 819 w 961"/>
                  <a:gd name="T53" fmla="*/ 15 h 423"/>
                  <a:gd name="T54" fmla="*/ 789 w 961"/>
                  <a:gd name="T55" fmla="*/ 7 h 423"/>
                  <a:gd name="T56" fmla="*/ 752 w 961"/>
                  <a:gd name="T57" fmla="*/ 0 h 423"/>
                  <a:gd name="T58" fmla="*/ 722 w 961"/>
                  <a:gd name="T59" fmla="*/ 0 h 423"/>
                  <a:gd name="T60" fmla="*/ 700 w 961"/>
                  <a:gd name="T61" fmla="*/ 0 h 423"/>
                  <a:gd name="T62" fmla="*/ 678 w 961"/>
                  <a:gd name="T63" fmla="*/ 0 h 423"/>
                  <a:gd name="T64" fmla="*/ 655 w 961"/>
                  <a:gd name="T65" fmla="*/ 0 h 423"/>
                  <a:gd name="T66" fmla="*/ 626 w 961"/>
                  <a:gd name="T67" fmla="*/ 0 h 423"/>
                  <a:gd name="T68" fmla="*/ 596 w 961"/>
                  <a:gd name="T69" fmla="*/ 0 h 423"/>
                  <a:gd name="T70" fmla="*/ 566 w 961"/>
                  <a:gd name="T71" fmla="*/ 0 h 423"/>
                  <a:gd name="T72" fmla="*/ 529 w 961"/>
                  <a:gd name="T73" fmla="*/ 0 h 423"/>
                  <a:gd name="T74" fmla="*/ 484 w 961"/>
                  <a:gd name="T75" fmla="*/ 0 h 423"/>
                  <a:gd name="T76" fmla="*/ 417 w 961"/>
                  <a:gd name="T77" fmla="*/ 0 h 423"/>
                  <a:gd name="T78" fmla="*/ 357 w 961"/>
                  <a:gd name="T79" fmla="*/ 7 h 423"/>
                  <a:gd name="T80" fmla="*/ 305 w 961"/>
                  <a:gd name="T81" fmla="*/ 15 h 423"/>
                  <a:gd name="T82" fmla="*/ 253 w 961"/>
                  <a:gd name="T83" fmla="*/ 22 h 423"/>
                  <a:gd name="T84" fmla="*/ 208 w 961"/>
                  <a:gd name="T85" fmla="*/ 29 h 423"/>
                  <a:gd name="T86" fmla="*/ 164 w 961"/>
                  <a:gd name="T87" fmla="*/ 29 h 423"/>
                  <a:gd name="T88" fmla="*/ 134 w 961"/>
                  <a:gd name="T89" fmla="*/ 37 h 423"/>
                  <a:gd name="T90" fmla="*/ 104 w 961"/>
                  <a:gd name="T91" fmla="*/ 44 h 423"/>
                  <a:gd name="T92" fmla="*/ 74 w 961"/>
                  <a:gd name="T93" fmla="*/ 58 h 423"/>
                  <a:gd name="T94" fmla="*/ 52 w 961"/>
                  <a:gd name="T95" fmla="*/ 73 h 423"/>
                  <a:gd name="T96" fmla="*/ 22 w 961"/>
                  <a:gd name="T97" fmla="*/ 102 h 423"/>
                  <a:gd name="T98" fmla="*/ 7 w 961"/>
                  <a:gd name="T99" fmla="*/ 124 h 423"/>
                  <a:gd name="T100" fmla="*/ 0 w 961"/>
                  <a:gd name="T101" fmla="*/ 139 h 423"/>
                  <a:gd name="T102" fmla="*/ 0 w 961"/>
                  <a:gd name="T103" fmla="*/ 161 h 423"/>
                  <a:gd name="T104" fmla="*/ 0 w 961"/>
                  <a:gd name="T105" fmla="*/ 182 h 423"/>
                  <a:gd name="T106" fmla="*/ 0 w 961"/>
                  <a:gd name="T107" fmla="*/ 204 h 423"/>
                  <a:gd name="T108" fmla="*/ 7 w 961"/>
                  <a:gd name="T109" fmla="*/ 226 h 423"/>
                  <a:gd name="T110" fmla="*/ 22 w 961"/>
                  <a:gd name="T111" fmla="*/ 255 h 423"/>
                  <a:gd name="T112" fmla="*/ 29 w 961"/>
                  <a:gd name="T113" fmla="*/ 285 h 423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961"/>
                  <a:gd name="T172" fmla="*/ 0 h 423"/>
                  <a:gd name="T173" fmla="*/ 961 w 961"/>
                  <a:gd name="T174" fmla="*/ 423 h 423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961" h="423">
                    <a:moveTo>
                      <a:pt x="37" y="299"/>
                    </a:moveTo>
                    <a:lnTo>
                      <a:pt x="52" y="314"/>
                    </a:lnTo>
                    <a:lnTo>
                      <a:pt x="59" y="328"/>
                    </a:lnTo>
                    <a:lnTo>
                      <a:pt x="74" y="343"/>
                    </a:lnTo>
                    <a:lnTo>
                      <a:pt x="89" y="358"/>
                    </a:lnTo>
                    <a:lnTo>
                      <a:pt x="104" y="365"/>
                    </a:lnTo>
                    <a:lnTo>
                      <a:pt x="126" y="379"/>
                    </a:lnTo>
                    <a:lnTo>
                      <a:pt x="141" y="387"/>
                    </a:lnTo>
                    <a:lnTo>
                      <a:pt x="164" y="394"/>
                    </a:lnTo>
                    <a:lnTo>
                      <a:pt x="186" y="401"/>
                    </a:lnTo>
                    <a:lnTo>
                      <a:pt x="208" y="409"/>
                    </a:lnTo>
                    <a:lnTo>
                      <a:pt x="238" y="416"/>
                    </a:lnTo>
                    <a:lnTo>
                      <a:pt x="268" y="416"/>
                    </a:lnTo>
                    <a:lnTo>
                      <a:pt x="298" y="423"/>
                    </a:lnTo>
                    <a:lnTo>
                      <a:pt x="327" y="423"/>
                    </a:lnTo>
                    <a:lnTo>
                      <a:pt x="365" y="423"/>
                    </a:lnTo>
                    <a:lnTo>
                      <a:pt x="395" y="423"/>
                    </a:lnTo>
                    <a:lnTo>
                      <a:pt x="685" y="423"/>
                    </a:lnTo>
                    <a:lnTo>
                      <a:pt x="737" y="394"/>
                    </a:lnTo>
                    <a:lnTo>
                      <a:pt x="745" y="387"/>
                    </a:lnTo>
                    <a:lnTo>
                      <a:pt x="760" y="387"/>
                    </a:lnTo>
                    <a:lnTo>
                      <a:pt x="775" y="372"/>
                    </a:lnTo>
                    <a:lnTo>
                      <a:pt x="789" y="365"/>
                    </a:lnTo>
                    <a:lnTo>
                      <a:pt x="804" y="350"/>
                    </a:lnTo>
                    <a:lnTo>
                      <a:pt x="819" y="343"/>
                    </a:lnTo>
                    <a:lnTo>
                      <a:pt x="834" y="328"/>
                    </a:lnTo>
                    <a:lnTo>
                      <a:pt x="849" y="314"/>
                    </a:lnTo>
                    <a:lnTo>
                      <a:pt x="864" y="299"/>
                    </a:lnTo>
                    <a:lnTo>
                      <a:pt x="879" y="285"/>
                    </a:lnTo>
                    <a:lnTo>
                      <a:pt x="894" y="270"/>
                    </a:lnTo>
                    <a:lnTo>
                      <a:pt x="901" y="255"/>
                    </a:lnTo>
                    <a:lnTo>
                      <a:pt x="916" y="241"/>
                    </a:lnTo>
                    <a:lnTo>
                      <a:pt x="924" y="234"/>
                    </a:lnTo>
                    <a:lnTo>
                      <a:pt x="931" y="219"/>
                    </a:lnTo>
                    <a:lnTo>
                      <a:pt x="938" y="204"/>
                    </a:lnTo>
                    <a:lnTo>
                      <a:pt x="946" y="190"/>
                    </a:lnTo>
                    <a:lnTo>
                      <a:pt x="953" y="175"/>
                    </a:lnTo>
                    <a:lnTo>
                      <a:pt x="961" y="161"/>
                    </a:lnTo>
                    <a:lnTo>
                      <a:pt x="961" y="153"/>
                    </a:lnTo>
                    <a:lnTo>
                      <a:pt x="961" y="139"/>
                    </a:lnTo>
                    <a:lnTo>
                      <a:pt x="961" y="131"/>
                    </a:lnTo>
                    <a:lnTo>
                      <a:pt x="961" y="117"/>
                    </a:lnTo>
                    <a:lnTo>
                      <a:pt x="953" y="109"/>
                    </a:lnTo>
                    <a:lnTo>
                      <a:pt x="953" y="95"/>
                    </a:lnTo>
                    <a:lnTo>
                      <a:pt x="946" y="88"/>
                    </a:lnTo>
                    <a:lnTo>
                      <a:pt x="938" y="80"/>
                    </a:lnTo>
                    <a:lnTo>
                      <a:pt x="931" y="66"/>
                    </a:lnTo>
                    <a:lnTo>
                      <a:pt x="916" y="58"/>
                    </a:lnTo>
                    <a:lnTo>
                      <a:pt x="901" y="51"/>
                    </a:lnTo>
                    <a:lnTo>
                      <a:pt x="886" y="44"/>
                    </a:lnTo>
                    <a:lnTo>
                      <a:pt x="871" y="37"/>
                    </a:lnTo>
                    <a:lnTo>
                      <a:pt x="857" y="29"/>
                    </a:lnTo>
                    <a:lnTo>
                      <a:pt x="842" y="22"/>
                    </a:lnTo>
                    <a:lnTo>
                      <a:pt x="819" y="15"/>
                    </a:lnTo>
                    <a:lnTo>
                      <a:pt x="804" y="7"/>
                    </a:lnTo>
                    <a:lnTo>
                      <a:pt x="789" y="7"/>
                    </a:lnTo>
                    <a:lnTo>
                      <a:pt x="767" y="7"/>
                    </a:lnTo>
                    <a:lnTo>
                      <a:pt x="752" y="0"/>
                    </a:lnTo>
                    <a:lnTo>
                      <a:pt x="730" y="0"/>
                    </a:lnTo>
                    <a:lnTo>
                      <a:pt x="722" y="0"/>
                    </a:lnTo>
                    <a:lnTo>
                      <a:pt x="707" y="0"/>
                    </a:lnTo>
                    <a:lnTo>
                      <a:pt x="700" y="0"/>
                    </a:lnTo>
                    <a:lnTo>
                      <a:pt x="685" y="0"/>
                    </a:lnTo>
                    <a:lnTo>
                      <a:pt x="678" y="0"/>
                    </a:lnTo>
                    <a:lnTo>
                      <a:pt x="663" y="0"/>
                    </a:lnTo>
                    <a:lnTo>
                      <a:pt x="655" y="0"/>
                    </a:lnTo>
                    <a:lnTo>
                      <a:pt x="640" y="0"/>
                    </a:lnTo>
                    <a:lnTo>
                      <a:pt x="626" y="0"/>
                    </a:lnTo>
                    <a:lnTo>
                      <a:pt x="611" y="0"/>
                    </a:lnTo>
                    <a:lnTo>
                      <a:pt x="596" y="0"/>
                    </a:lnTo>
                    <a:lnTo>
                      <a:pt x="581" y="0"/>
                    </a:lnTo>
                    <a:lnTo>
                      <a:pt x="566" y="0"/>
                    </a:lnTo>
                    <a:lnTo>
                      <a:pt x="551" y="0"/>
                    </a:lnTo>
                    <a:lnTo>
                      <a:pt x="529" y="0"/>
                    </a:lnTo>
                    <a:lnTo>
                      <a:pt x="514" y="0"/>
                    </a:lnTo>
                    <a:lnTo>
                      <a:pt x="484" y="0"/>
                    </a:lnTo>
                    <a:lnTo>
                      <a:pt x="447" y="0"/>
                    </a:lnTo>
                    <a:lnTo>
                      <a:pt x="417" y="0"/>
                    </a:lnTo>
                    <a:lnTo>
                      <a:pt x="387" y="7"/>
                    </a:lnTo>
                    <a:lnTo>
                      <a:pt x="357" y="7"/>
                    </a:lnTo>
                    <a:lnTo>
                      <a:pt x="327" y="7"/>
                    </a:lnTo>
                    <a:lnTo>
                      <a:pt x="305" y="15"/>
                    </a:lnTo>
                    <a:lnTo>
                      <a:pt x="275" y="15"/>
                    </a:lnTo>
                    <a:lnTo>
                      <a:pt x="253" y="22"/>
                    </a:lnTo>
                    <a:lnTo>
                      <a:pt x="231" y="22"/>
                    </a:lnTo>
                    <a:lnTo>
                      <a:pt x="208" y="29"/>
                    </a:lnTo>
                    <a:lnTo>
                      <a:pt x="186" y="29"/>
                    </a:lnTo>
                    <a:lnTo>
                      <a:pt x="164" y="29"/>
                    </a:lnTo>
                    <a:lnTo>
                      <a:pt x="149" y="37"/>
                    </a:lnTo>
                    <a:lnTo>
                      <a:pt x="134" y="37"/>
                    </a:lnTo>
                    <a:lnTo>
                      <a:pt x="119" y="44"/>
                    </a:lnTo>
                    <a:lnTo>
                      <a:pt x="104" y="44"/>
                    </a:lnTo>
                    <a:lnTo>
                      <a:pt x="89" y="51"/>
                    </a:lnTo>
                    <a:lnTo>
                      <a:pt x="74" y="58"/>
                    </a:lnTo>
                    <a:lnTo>
                      <a:pt x="59" y="66"/>
                    </a:lnTo>
                    <a:lnTo>
                      <a:pt x="52" y="73"/>
                    </a:lnTo>
                    <a:lnTo>
                      <a:pt x="37" y="88"/>
                    </a:lnTo>
                    <a:lnTo>
                      <a:pt x="22" y="102"/>
                    </a:lnTo>
                    <a:lnTo>
                      <a:pt x="15" y="117"/>
                    </a:lnTo>
                    <a:lnTo>
                      <a:pt x="7" y="124"/>
                    </a:lnTo>
                    <a:lnTo>
                      <a:pt x="7" y="131"/>
                    </a:lnTo>
                    <a:lnTo>
                      <a:pt x="0" y="139"/>
                    </a:lnTo>
                    <a:lnTo>
                      <a:pt x="0" y="146"/>
                    </a:lnTo>
                    <a:lnTo>
                      <a:pt x="0" y="161"/>
                    </a:lnTo>
                    <a:lnTo>
                      <a:pt x="0" y="168"/>
                    </a:lnTo>
                    <a:lnTo>
                      <a:pt x="0" y="182"/>
                    </a:lnTo>
                    <a:lnTo>
                      <a:pt x="0" y="190"/>
                    </a:lnTo>
                    <a:lnTo>
                      <a:pt x="0" y="204"/>
                    </a:lnTo>
                    <a:lnTo>
                      <a:pt x="7" y="212"/>
                    </a:lnTo>
                    <a:lnTo>
                      <a:pt x="7" y="226"/>
                    </a:lnTo>
                    <a:lnTo>
                      <a:pt x="15" y="241"/>
                    </a:lnTo>
                    <a:lnTo>
                      <a:pt x="22" y="255"/>
                    </a:lnTo>
                    <a:lnTo>
                      <a:pt x="22" y="270"/>
                    </a:lnTo>
                    <a:lnTo>
                      <a:pt x="29" y="285"/>
                    </a:lnTo>
                    <a:lnTo>
                      <a:pt x="37" y="299"/>
                    </a:lnTo>
                    <a:close/>
                  </a:path>
                </a:pathLst>
              </a:custGeom>
              <a:solidFill>
                <a:srgbClr val="FF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69" name="Freeform 33"/>
              <p:cNvSpPr>
                <a:spLocks/>
              </p:cNvSpPr>
              <p:nvPr/>
            </p:nvSpPr>
            <p:spPr bwMode="auto">
              <a:xfrm>
                <a:off x="440" y="2817"/>
                <a:ext cx="961" cy="423"/>
              </a:xfrm>
              <a:custGeom>
                <a:avLst/>
                <a:gdLst>
                  <a:gd name="T0" fmla="*/ 52 w 961"/>
                  <a:gd name="T1" fmla="*/ 314 h 423"/>
                  <a:gd name="T2" fmla="*/ 74 w 961"/>
                  <a:gd name="T3" fmla="*/ 343 h 423"/>
                  <a:gd name="T4" fmla="*/ 104 w 961"/>
                  <a:gd name="T5" fmla="*/ 365 h 423"/>
                  <a:gd name="T6" fmla="*/ 141 w 961"/>
                  <a:gd name="T7" fmla="*/ 387 h 423"/>
                  <a:gd name="T8" fmla="*/ 186 w 961"/>
                  <a:gd name="T9" fmla="*/ 401 h 423"/>
                  <a:gd name="T10" fmla="*/ 238 w 961"/>
                  <a:gd name="T11" fmla="*/ 416 h 423"/>
                  <a:gd name="T12" fmla="*/ 298 w 961"/>
                  <a:gd name="T13" fmla="*/ 423 h 423"/>
                  <a:gd name="T14" fmla="*/ 365 w 961"/>
                  <a:gd name="T15" fmla="*/ 423 h 423"/>
                  <a:gd name="T16" fmla="*/ 685 w 961"/>
                  <a:gd name="T17" fmla="*/ 423 h 423"/>
                  <a:gd name="T18" fmla="*/ 745 w 961"/>
                  <a:gd name="T19" fmla="*/ 387 h 423"/>
                  <a:gd name="T20" fmla="*/ 775 w 961"/>
                  <a:gd name="T21" fmla="*/ 372 h 423"/>
                  <a:gd name="T22" fmla="*/ 804 w 961"/>
                  <a:gd name="T23" fmla="*/ 350 h 423"/>
                  <a:gd name="T24" fmla="*/ 834 w 961"/>
                  <a:gd name="T25" fmla="*/ 328 h 423"/>
                  <a:gd name="T26" fmla="*/ 864 w 961"/>
                  <a:gd name="T27" fmla="*/ 299 h 423"/>
                  <a:gd name="T28" fmla="*/ 894 w 961"/>
                  <a:gd name="T29" fmla="*/ 270 h 423"/>
                  <a:gd name="T30" fmla="*/ 916 w 961"/>
                  <a:gd name="T31" fmla="*/ 241 h 423"/>
                  <a:gd name="T32" fmla="*/ 931 w 961"/>
                  <a:gd name="T33" fmla="*/ 219 h 423"/>
                  <a:gd name="T34" fmla="*/ 946 w 961"/>
                  <a:gd name="T35" fmla="*/ 190 h 423"/>
                  <a:gd name="T36" fmla="*/ 961 w 961"/>
                  <a:gd name="T37" fmla="*/ 161 h 423"/>
                  <a:gd name="T38" fmla="*/ 961 w 961"/>
                  <a:gd name="T39" fmla="*/ 139 h 423"/>
                  <a:gd name="T40" fmla="*/ 961 w 961"/>
                  <a:gd name="T41" fmla="*/ 117 h 423"/>
                  <a:gd name="T42" fmla="*/ 953 w 961"/>
                  <a:gd name="T43" fmla="*/ 95 h 423"/>
                  <a:gd name="T44" fmla="*/ 938 w 961"/>
                  <a:gd name="T45" fmla="*/ 80 h 423"/>
                  <a:gd name="T46" fmla="*/ 916 w 961"/>
                  <a:gd name="T47" fmla="*/ 58 h 423"/>
                  <a:gd name="T48" fmla="*/ 886 w 961"/>
                  <a:gd name="T49" fmla="*/ 44 h 423"/>
                  <a:gd name="T50" fmla="*/ 857 w 961"/>
                  <a:gd name="T51" fmla="*/ 29 h 423"/>
                  <a:gd name="T52" fmla="*/ 819 w 961"/>
                  <a:gd name="T53" fmla="*/ 15 h 423"/>
                  <a:gd name="T54" fmla="*/ 789 w 961"/>
                  <a:gd name="T55" fmla="*/ 7 h 423"/>
                  <a:gd name="T56" fmla="*/ 752 w 961"/>
                  <a:gd name="T57" fmla="*/ 0 h 423"/>
                  <a:gd name="T58" fmla="*/ 722 w 961"/>
                  <a:gd name="T59" fmla="*/ 0 h 423"/>
                  <a:gd name="T60" fmla="*/ 700 w 961"/>
                  <a:gd name="T61" fmla="*/ 0 h 423"/>
                  <a:gd name="T62" fmla="*/ 678 w 961"/>
                  <a:gd name="T63" fmla="*/ 0 h 423"/>
                  <a:gd name="T64" fmla="*/ 655 w 961"/>
                  <a:gd name="T65" fmla="*/ 0 h 423"/>
                  <a:gd name="T66" fmla="*/ 626 w 961"/>
                  <a:gd name="T67" fmla="*/ 0 h 423"/>
                  <a:gd name="T68" fmla="*/ 596 w 961"/>
                  <a:gd name="T69" fmla="*/ 0 h 423"/>
                  <a:gd name="T70" fmla="*/ 566 w 961"/>
                  <a:gd name="T71" fmla="*/ 0 h 423"/>
                  <a:gd name="T72" fmla="*/ 529 w 961"/>
                  <a:gd name="T73" fmla="*/ 0 h 423"/>
                  <a:gd name="T74" fmla="*/ 484 w 961"/>
                  <a:gd name="T75" fmla="*/ 0 h 423"/>
                  <a:gd name="T76" fmla="*/ 417 w 961"/>
                  <a:gd name="T77" fmla="*/ 0 h 423"/>
                  <a:gd name="T78" fmla="*/ 357 w 961"/>
                  <a:gd name="T79" fmla="*/ 7 h 423"/>
                  <a:gd name="T80" fmla="*/ 305 w 961"/>
                  <a:gd name="T81" fmla="*/ 15 h 423"/>
                  <a:gd name="T82" fmla="*/ 253 w 961"/>
                  <a:gd name="T83" fmla="*/ 22 h 423"/>
                  <a:gd name="T84" fmla="*/ 208 w 961"/>
                  <a:gd name="T85" fmla="*/ 29 h 423"/>
                  <a:gd name="T86" fmla="*/ 164 w 961"/>
                  <a:gd name="T87" fmla="*/ 29 h 423"/>
                  <a:gd name="T88" fmla="*/ 134 w 961"/>
                  <a:gd name="T89" fmla="*/ 37 h 423"/>
                  <a:gd name="T90" fmla="*/ 104 w 961"/>
                  <a:gd name="T91" fmla="*/ 44 h 423"/>
                  <a:gd name="T92" fmla="*/ 74 w 961"/>
                  <a:gd name="T93" fmla="*/ 58 h 423"/>
                  <a:gd name="T94" fmla="*/ 52 w 961"/>
                  <a:gd name="T95" fmla="*/ 73 h 423"/>
                  <a:gd name="T96" fmla="*/ 22 w 961"/>
                  <a:gd name="T97" fmla="*/ 102 h 423"/>
                  <a:gd name="T98" fmla="*/ 7 w 961"/>
                  <a:gd name="T99" fmla="*/ 124 h 423"/>
                  <a:gd name="T100" fmla="*/ 0 w 961"/>
                  <a:gd name="T101" fmla="*/ 139 h 423"/>
                  <a:gd name="T102" fmla="*/ 0 w 961"/>
                  <a:gd name="T103" fmla="*/ 161 h 423"/>
                  <a:gd name="T104" fmla="*/ 0 w 961"/>
                  <a:gd name="T105" fmla="*/ 182 h 423"/>
                  <a:gd name="T106" fmla="*/ 0 w 961"/>
                  <a:gd name="T107" fmla="*/ 204 h 423"/>
                  <a:gd name="T108" fmla="*/ 7 w 961"/>
                  <a:gd name="T109" fmla="*/ 226 h 423"/>
                  <a:gd name="T110" fmla="*/ 22 w 961"/>
                  <a:gd name="T111" fmla="*/ 255 h 423"/>
                  <a:gd name="T112" fmla="*/ 29 w 961"/>
                  <a:gd name="T113" fmla="*/ 285 h 423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961"/>
                  <a:gd name="T172" fmla="*/ 0 h 423"/>
                  <a:gd name="T173" fmla="*/ 961 w 961"/>
                  <a:gd name="T174" fmla="*/ 423 h 423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961" h="423">
                    <a:moveTo>
                      <a:pt x="37" y="299"/>
                    </a:moveTo>
                    <a:lnTo>
                      <a:pt x="52" y="314"/>
                    </a:lnTo>
                    <a:lnTo>
                      <a:pt x="59" y="328"/>
                    </a:lnTo>
                    <a:lnTo>
                      <a:pt x="74" y="343"/>
                    </a:lnTo>
                    <a:lnTo>
                      <a:pt x="89" y="358"/>
                    </a:lnTo>
                    <a:lnTo>
                      <a:pt x="104" y="365"/>
                    </a:lnTo>
                    <a:lnTo>
                      <a:pt x="126" y="379"/>
                    </a:lnTo>
                    <a:lnTo>
                      <a:pt x="141" y="387"/>
                    </a:lnTo>
                    <a:lnTo>
                      <a:pt x="164" y="394"/>
                    </a:lnTo>
                    <a:lnTo>
                      <a:pt x="186" y="401"/>
                    </a:lnTo>
                    <a:lnTo>
                      <a:pt x="208" y="409"/>
                    </a:lnTo>
                    <a:lnTo>
                      <a:pt x="238" y="416"/>
                    </a:lnTo>
                    <a:lnTo>
                      <a:pt x="268" y="416"/>
                    </a:lnTo>
                    <a:lnTo>
                      <a:pt x="298" y="423"/>
                    </a:lnTo>
                    <a:lnTo>
                      <a:pt x="327" y="423"/>
                    </a:lnTo>
                    <a:lnTo>
                      <a:pt x="365" y="423"/>
                    </a:lnTo>
                    <a:lnTo>
                      <a:pt x="395" y="423"/>
                    </a:lnTo>
                    <a:lnTo>
                      <a:pt x="685" y="423"/>
                    </a:lnTo>
                    <a:lnTo>
                      <a:pt x="737" y="394"/>
                    </a:lnTo>
                    <a:lnTo>
                      <a:pt x="745" y="387"/>
                    </a:lnTo>
                    <a:lnTo>
                      <a:pt x="760" y="387"/>
                    </a:lnTo>
                    <a:lnTo>
                      <a:pt x="775" y="372"/>
                    </a:lnTo>
                    <a:lnTo>
                      <a:pt x="789" y="365"/>
                    </a:lnTo>
                    <a:lnTo>
                      <a:pt x="804" y="350"/>
                    </a:lnTo>
                    <a:lnTo>
                      <a:pt x="819" y="343"/>
                    </a:lnTo>
                    <a:lnTo>
                      <a:pt x="834" y="328"/>
                    </a:lnTo>
                    <a:lnTo>
                      <a:pt x="849" y="314"/>
                    </a:lnTo>
                    <a:lnTo>
                      <a:pt x="864" y="299"/>
                    </a:lnTo>
                    <a:lnTo>
                      <a:pt x="879" y="285"/>
                    </a:lnTo>
                    <a:lnTo>
                      <a:pt x="894" y="270"/>
                    </a:lnTo>
                    <a:lnTo>
                      <a:pt x="901" y="255"/>
                    </a:lnTo>
                    <a:lnTo>
                      <a:pt x="916" y="241"/>
                    </a:lnTo>
                    <a:lnTo>
                      <a:pt x="924" y="234"/>
                    </a:lnTo>
                    <a:lnTo>
                      <a:pt x="931" y="219"/>
                    </a:lnTo>
                    <a:lnTo>
                      <a:pt x="938" y="204"/>
                    </a:lnTo>
                    <a:lnTo>
                      <a:pt x="946" y="190"/>
                    </a:lnTo>
                    <a:lnTo>
                      <a:pt x="953" y="175"/>
                    </a:lnTo>
                    <a:lnTo>
                      <a:pt x="961" y="161"/>
                    </a:lnTo>
                    <a:lnTo>
                      <a:pt x="961" y="153"/>
                    </a:lnTo>
                    <a:lnTo>
                      <a:pt x="961" y="139"/>
                    </a:lnTo>
                    <a:lnTo>
                      <a:pt x="961" y="131"/>
                    </a:lnTo>
                    <a:lnTo>
                      <a:pt x="961" y="117"/>
                    </a:lnTo>
                    <a:lnTo>
                      <a:pt x="953" y="109"/>
                    </a:lnTo>
                    <a:lnTo>
                      <a:pt x="953" y="95"/>
                    </a:lnTo>
                    <a:lnTo>
                      <a:pt x="946" y="88"/>
                    </a:lnTo>
                    <a:lnTo>
                      <a:pt x="938" y="80"/>
                    </a:lnTo>
                    <a:lnTo>
                      <a:pt x="931" y="66"/>
                    </a:lnTo>
                    <a:lnTo>
                      <a:pt x="916" y="58"/>
                    </a:lnTo>
                    <a:lnTo>
                      <a:pt x="901" y="51"/>
                    </a:lnTo>
                    <a:lnTo>
                      <a:pt x="886" y="44"/>
                    </a:lnTo>
                    <a:lnTo>
                      <a:pt x="871" y="37"/>
                    </a:lnTo>
                    <a:lnTo>
                      <a:pt x="857" y="29"/>
                    </a:lnTo>
                    <a:lnTo>
                      <a:pt x="842" y="22"/>
                    </a:lnTo>
                    <a:lnTo>
                      <a:pt x="819" y="15"/>
                    </a:lnTo>
                    <a:lnTo>
                      <a:pt x="804" y="7"/>
                    </a:lnTo>
                    <a:lnTo>
                      <a:pt x="789" y="7"/>
                    </a:lnTo>
                    <a:lnTo>
                      <a:pt x="767" y="7"/>
                    </a:lnTo>
                    <a:lnTo>
                      <a:pt x="752" y="0"/>
                    </a:lnTo>
                    <a:lnTo>
                      <a:pt x="730" y="0"/>
                    </a:lnTo>
                    <a:lnTo>
                      <a:pt x="722" y="0"/>
                    </a:lnTo>
                    <a:lnTo>
                      <a:pt x="707" y="0"/>
                    </a:lnTo>
                    <a:lnTo>
                      <a:pt x="700" y="0"/>
                    </a:lnTo>
                    <a:lnTo>
                      <a:pt x="685" y="0"/>
                    </a:lnTo>
                    <a:lnTo>
                      <a:pt x="678" y="0"/>
                    </a:lnTo>
                    <a:lnTo>
                      <a:pt x="663" y="0"/>
                    </a:lnTo>
                    <a:lnTo>
                      <a:pt x="655" y="0"/>
                    </a:lnTo>
                    <a:lnTo>
                      <a:pt x="640" y="0"/>
                    </a:lnTo>
                    <a:lnTo>
                      <a:pt x="626" y="0"/>
                    </a:lnTo>
                    <a:lnTo>
                      <a:pt x="611" y="0"/>
                    </a:lnTo>
                    <a:lnTo>
                      <a:pt x="596" y="0"/>
                    </a:lnTo>
                    <a:lnTo>
                      <a:pt x="581" y="0"/>
                    </a:lnTo>
                    <a:lnTo>
                      <a:pt x="566" y="0"/>
                    </a:lnTo>
                    <a:lnTo>
                      <a:pt x="551" y="0"/>
                    </a:lnTo>
                    <a:lnTo>
                      <a:pt x="529" y="0"/>
                    </a:lnTo>
                    <a:lnTo>
                      <a:pt x="514" y="0"/>
                    </a:lnTo>
                    <a:lnTo>
                      <a:pt x="484" y="0"/>
                    </a:lnTo>
                    <a:lnTo>
                      <a:pt x="447" y="0"/>
                    </a:lnTo>
                    <a:lnTo>
                      <a:pt x="417" y="0"/>
                    </a:lnTo>
                    <a:lnTo>
                      <a:pt x="387" y="7"/>
                    </a:lnTo>
                    <a:lnTo>
                      <a:pt x="357" y="7"/>
                    </a:lnTo>
                    <a:lnTo>
                      <a:pt x="327" y="7"/>
                    </a:lnTo>
                    <a:lnTo>
                      <a:pt x="305" y="15"/>
                    </a:lnTo>
                    <a:lnTo>
                      <a:pt x="275" y="15"/>
                    </a:lnTo>
                    <a:lnTo>
                      <a:pt x="253" y="22"/>
                    </a:lnTo>
                    <a:lnTo>
                      <a:pt x="231" y="22"/>
                    </a:lnTo>
                    <a:lnTo>
                      <a:pt x="208" y="29"/>
                    </a:lnTo>
                    <a:lnTo>
                      <a:pt x="186" y="29"/>
                    </a:lnTo>
                    <a:lnTo>
                      <a:pt x="164" y="29"/>
                    </a:lnTo>
                    <a:lnTo>
                      <a:pt x="149" y="37"/>
                    </a:lnTo>
                    <a:lnTo>
                      <a:pt x="134" y="37"/>
                    </a:lnTo>
                    <a:lnTo>
                      <a:pt x="119" y="44"/>
                    </a:lnTo>
                    <a:lnTo>
                      <a:pt x="104" y="44"/>
                    </a:lnTo>
                    <a:lnTo>
                      <a:pt x="89" y="51"/>
                    </a:lnTo>
                    <a:lnTo>
                      <a:pt x="74" y="58"/>
                    </a:lnTo>
                    <a:lnTo>
                      <a:pt x="59" y="66"/>
                    </a:lnTo>
                    <a:lnTo>
                      <a:pt x="52" y="73"/>
                    </a:lnTo>
                    <a:lnTo>
                      <a:pt x="37" y="88"/>
                    </a:lnTo>
                    <a:lnTo>
                      <a:pt x="22" y="102"/>
                    </a:lnTo>
                    <a:lnTo>
                      <a:pt x="15" y="117"/>
                    </a:lnTo>
                    <a:lnTo>
                      <a:pt x="7" y="124"/>
                    </a:lnTo>
                    <a:lnTo>
                      <a:pt x="7" y="131"/>
                    </a:lnTo>
                    <a:lnTo>
                      <a:pt x="0" y="139"/>
                    </a:lnTo>
                    <a:lnTo>
                      <a:pt x="0" y="146"/>
                    </a:lnTo>
                    <a:lnTo>
                      <a:pt x="0" y="161"/>
                    </a:lnTo>
                    <a:lnTo>
                      <a:pt x="0" y="168"/>
                    </a:lnTo>
                    <a:lnTo>
                      <a:pt x="0" y="182"/>
                    </a:lnTo>
                    <a:lnTo>
                      <a:pt x="0" y="190"/>
                    </a:lnTo>
                    <a:lnTo>
                      <a:pt x="0" y="204"/>
                    </a:lnTo>
                    <a:lnTo>
                      <a:pt x="7" y="212"/>
                    </a:lnTo>
                    <a:lnTo>
                      <a:pt x="7" y="226"/>
                    </a:lnTo>
                    <a:lnTo>
                      <a:pt x="15" y="241"/>
                    </a:lnTo>
                    <a:lnTo>
                      <a:pt x="22" y="255"/>
                    </a:lnTo>
                    <a:lnTo>
                      <a:pt x="22" y="270"/>
                    </a:lnTo>
                    <a:lnTo>
                      <a:pt x="29" y="285"/>
                    </a:lnTo>
                    <a:lnTo>
                      <a:pt x="37" y="299"/>
                    </a:lnTo>
                    <a:close/>
                  </a:path>
                </a:pathLst>
              </a:custGeom>
              <a:solidFill>
                <a:srgbClr val="FF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70" name="Freeform 34"/>
              <p:cNvSpPr>
                <a:spLocks/>
              </p:cNvSpPr>
              <p:nvPr/>
            </p:nvSpPr>
            <p:spPr bwMode="auto">
              <a:xfrm>
                <a:off x="440" y="1635"/>
                <a:ext cx="849" cy="1219"/>
              </a:xfrm>
              <a:custGeom>
                <a:avLst/>
                <a:gdLst>
                  <a:gd name="T0" fmla="*/ 82 w 849"/>
                  <a:gd name="T1" fmla="*/ 29 h 1219"/>
                  <a:gd name="T2" fmla="*/ 104 w 849"/>
                  <a:gd name="T3" fmla="*/ 44 h 1219"/>
                  <a:gd name="T4" fmla="*/ 126 w 849"/>
                  <a:gd name="T5" fmla="*/ 66 h 1219"/>
                  <a:gd name="T6" fmla="*/ 149 w 849"/>
                  <a:gd name="T7" fmla="*/ 88 h 1219"/>
                  <a:gd name="T8" fmla="*/ 178 w 849"/>
                  <a:gd name="T9" fmla="*/ 117 h 1219"/>
                  <a:gd name="T10" fmla="*/ 201 w 849"/>
                  <a:gd name="T11" fmla="*/ 161 h 1219"/>
                  <a:gd name="T12" fmla="*/ 260 w 849"/>
                  <a:gd name="T13" fmla="*/ 234 h 1219"/>
                  <a:gd name="T14" fmla="*/ 327 w 849"/>
                  <a:gd name="T15" fmla="*/ 307 h 1219"/>
                  <a:gd name="T16" fmla="*/ 402 w 849"/>
                  <a:gd name="T17" fmla="*/ 372 h 1219"/>
                  <a:gd name="T18" fmla="*/ 484 w 849"/>
                  <a:gd name="T19" fmla="*/ 431 h 1219"/>
                  <a:gd name="T20" fmla="*/ 566 w 849"/>
                  <a:gd name="T21" fmla="*/ 474 h 1219"/>
                  <a:gd name="T22" fmla="*/ 626 w 849"/>
                  <a:gd name="T23" fmla="*/ 496 h 1219"/>
                  <a:gd name="T24" fmla="*/ 663 w 849"/>
                  <a:gd name="T25" fmla="*/ 511 h 1219"/>
                  <a:gd name="T26" fmla="*/ 693 w 849"/>
                  <a:gd name="T27" fmla="*/ 525 h 1219"/>
                  <a:gd name="T28" fmla="*/ 722 w 849"/>
                  <a:gd name="T29" fmla="*/ 540 h 1219"/>
                  <a:gd name="T30" fmla="*/ 745 w 849"/>
                  <a:gd name="T31" fmla="*/ 547 h 1219"/>
                  <a:gd name="T32" fmla="*/ 760 w 849"/>
                  <a:gd name="T33" fmla="*/ 562 h 1219"/>
                  <a:gd name="T34" fmla="*/ 775 w 849"/>
                  <a:gd name="T35" fmla="*/ 577 h 1219"/>
                  <a:gd name="T36" fmla="*/ 789 w 849"/>
                  <a:gd name="T37" fmla="*/ 598 h 1219"/>
                  <a:gd name="T38" fmla="*/ 804 w 849"/>
                  <a:gd name="T39" fmla="*/ 620 h 1219"/>
                  <a:gd name="T40" fmla="*/ 819 w 849"/>
                  <a:gd name="T41" fmla="*/ 657 h 1219"/>
                  <a:gd name="T42" fmla="*/ 827 w 849"/>
                  <a:gd name="T43" fmla="*/ 686 h 1219"/>
                  <a:gd name="T44" fmla="*/ 842 w 849"/>
                  <a:gd name="T45" fmla="*/ 766 h 1219"/>
                  <a:gd name="T46" fmla="*/ 849 w 849"/>
                  <a:gd name="T47" fmla="*/ 861 h 1219"/>
                  <a:gd name="T48" fmla="*/ 849 w 849"/>
                  <a:gd name="T49" fmla="*/ 949 h 1219"/>
                  <a:gd name="T50" fmla="*/ 842 w 849"/>
                  <a:gd name="T51" fmla="*/ 1000 h 1219"/>
                  <a:gd name="T52" fmla="*/ 834 w 849"/>
                  <a:gd name="T53" fmla="*/ 1051 h 1219"/>
                  <a:gd name="T54" fmla="*/ 819 w 849"/>
                  <a:gd name="T55" fmla="*/ 1087 h 1219"/>
                  <a:gd name="T56" fmla="*/ 797 w 849"/>
                  <a:gd name="T57" fmla="*/ 1124 h 1219"/>
                  <a:gd name="T58" fmla="*/ 767 w 849"/>
                  <a:gd name="T59" fmla="*/ 1153 h 1219"/>
                  <a:gd name="T60" fmla="*/ 737 w 849"/>
                  <a:gd name="T61" fmla="*/ 1175 h 1219"/>
                  <a:gd name="T62" fmla="*/ 700 w 849"/>
                  <a:gd name="T63" fmla="*/ 1189 h 1219"/>
                  <a:gd name="T64" fmla="*/ 663 w 849"/>
                  <a:gd name="T65" fmla="*/ 1204 h 1219"/>
                  <a:gd name="T66" fmla="*/ 618 w 849"/>
                  <a:gd name="T67" fmla="*/ 1204 h 1219"/>
                  <a:gd name="T68" fmla="*/ 573 w 849"/>
                  <a:gd name="T69" fmla="*/ 1204 h 1219"/>
                  <a:gd name="T70" fmla="*/ 529 w 849"/>
                  <a:gd name="T71" fmla="*/ 1197 h 1219"/>
                  <a:gd name="T72" fmla="*/ 484 w 849"/>
                  <a:gd name="T73" fmla="*/ 1197 h 1219"/>
                  <a:gd name="T74" fmla="*/ 439 w 849"/>
                  <a:gd name="T75" fmla="*/ 1197 h 1219"/>
                  <a:gd name="T76" fmla="*/ 409 w 849"/>
                  <a:gd name="T77" fmla="*/ 1197 h 1219"/>
                  <a:gd name="T78" fmla="*/ 380 w 849"/>
                  <a:gd name="T79" fmla="*/ 1197 h 1219"/>
                  <a:gd name="T80" fmla="*/ 342 w 849"/>
                  <a:gd name="T81" fmla="*/ 1211 h 1219"/>
                  <a:gd name="T82" fmla="*/ 283 w 849"/>
                  <a:gd name="T83" fmla="*/ 1219 h 1219"/>
                  <a:gd name="T84" fmla="*/ 223 w 849"/>
                  <a:gd name="T85" fmla="*/ 1219 h 1219"/>
                  <a:gd name="T86" fmla="*/ 149 w 849"/>
                  <a:gd name="T87" fmla="*/ 1219 h 1219"/>
                  <a:gd name="T88" fmla="*/ 89 w 849"/>
                  <a:gd name="T89" fmla="*/ 1219 h 1219"/>
                  <a:gd name="T90" fmla="*/ 44 w 849"/>
                  <a:gd name="T91" fmla="*/ 1211 h 1219"/>
                  <a:gd name="T92" fmla="*/ 29 w 849"/>
                  <a:gd name="T93" fmla="*/ 1211 h 1219"/>
                  <a:gd name="T94" fmla="*/ 15 w 849"/>
                  <a:gd name="T95" fmla="*/ 1189 h 1219"/>
                  <a:gd name="T96" fmla="*/ 7 w 849"/>
                  <a:gd name="T97" fmla="*/ 1167 h 1219"/>
                  <a:gd name="T98" fmla="*/ 0 w 849"/>
                  <a:gd name="T99" fmla="*/ 1138 h 1219"/>
                  <a:gd name="T100" fmla="*/ 0 w 849"/>
                  <a:gd name="T101" fmla="*/ 1095 h 1219"/>
                  <a:gd name="T102" fmla="*/ 0 w 849"/>
                  <a:gd name="T103" fmla="*/ 1058 h 1219"/>
                  <a:gd name="T104" fmla="*/ 0 w 849"/>
                  <a:gd name="T105" fmla="*/ 1029 h 1219"/>
                  <a:gd name="T106" fmla="*/ 7 w 849"/>
                  <a:gd name="T107" fmla="*/ 992 h 1219"/>
                  <a:gd name="T108" fmla="*/ 7 w 849"/>
                  <a:gd name="T109" fmla="*/ 949 h 1219"/>
                  <a:gd name="T110" fmla="*/ 7 w 849"/>
                  <a:gd name="T111" fmla="*/ 898 h 1219"/>
                  <a:gd name="T112" fmla="*/ 7 w 849"/>
                  <a:gd name="T113" fmla="*/ 846 h 1219"/>
                  <a:gd name="T114" fmla="*/ 7 w 849"/>
                  <a:gd name="T115" fmla="*/ 781 h 1219"/>
                  <a:gd name="T116" fmla="*/ 15 w 849"/>
                  <a:gd name="T117" fmla="*/ 715 h 1219"/>
                  <a:gd name="T118" fmla="*/ 15 w 849"/>
                  <a:gd name="T119" fmla="*/ 642 h 1219"/>
                  <a:gd name="T120" fmla="*/ 15 w 849"/>
                  <a:gd name="T121" fmla="*/ 562 h 1219"/>
                  <a:gd name="T122" fmla="*/ 15 w 849"/>
                  <a:gd name="T123" fmla="*/ 474 h 1219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849"/>
                  <a:gd name="T187" fmla="*/ 0 h 1219"/>
                  <a:gd name="T188" fmla="*/ 849 w 849"/>
                  <a:gd name="T189" fmla="*/ 1219 h 1219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849" h="1219">
                    <a:moveTo>
                      <a:pt x="29" y="0"/>
                    </a:moveTo>
                    <a:lnTo>
                      <a:pt x="82" y="29"/>
                    </a:lnTo>
                    <a:lnTo>
                      <a:pt x="89" y="37"/>
                    </a:lnTo>
                    <a:lnTo>
                      <a:pt x="96" y="37"/>
                    </a:lnTo>
                    <a:lnTo>
                      <a:pt x="104" y="44"/>
                    </a:lnTo>
                    <a:lnTo>
                      <a:pt x="111" y="51"/>
                    </a:lnTo>
                    <a:lnTo>
                      <a:pt x="119" y="59"/>
                    </a:lnTo>
                    <a:lnTo>
                      <a:pt x="126" y="66"/>
                    </a:lnTo>
                    <a:lnTo>
                      <a:pt x="134" y="73"/>
                    </a:lnTo>
                    <a:lnTo>
                      <a:pt x="141" y="80"/>
                    </a:lnTo>
                    <a:lnTo>
                      <a:pt x="149" y="88"/>
                    </a:lnTo>
                    <a:lnTo>
                      <a:pt x="156" y="102"/>
                    </a:lnTo>
                    <a:lnTo>
                      <a:pt x="164" y="110"/>
                    </a:lnTo>
                    <a:lnTo>
                      <a:pt x="178" y="117"/>
                    </a:lnTo>
                    <a:lnTo>
                      <a:pt x="186" y="132"/>
                    </a:lnTo>
                    <a:lnTo>
                      <a:pt x="193" y="146"/>
                    </a:lnTo>
                    <a:lnTo>
                      <a:pt x="201" y="161"/>
                    </a:lnTo>
                    <a:lnTo>
                      <a:pt x="223" y="183"/>
                    </a:lnTo>
                    <a:lnTo>
                      <a:pt x="246" y="212"/>
                    </a:lnTo>
                    <a:lnTo>
                      <a:pt x="260" y="234"/>
                    </a:lnTo>
                    <a:lnTo>
                      <a:pt x="283" y="256"/>
                    </a:lnTo>
                    <a:lnTo>
                      <a:pt x="305" y="285"/>
                    </a:lnTo>
                    <a:lnTo>
                      <a:pt x="327" y="307"/>
                    </a:lnTo>
                    <a:lnTo>
                      <a:pt x="357" y="328"/>
                    </a:lnTo>
                    <a:lnTo>
                      <a:pt x="380" y="350"/>
                    </a:lnTo>
                    <a:lnTo>
                      <a:pt x="402" y="372"/>
                    </a:lnTo>
                    <a:lnTo>
                      <a:pt x="432" y="394"/>
                    </a:lnTo>
                    <a:lnTo>
                      <a:pt x="454" y="416"/>
                    </a:lnTo>
                    <a:lnTo>
                      <a:pt x="484" y="431"/>
                    </a:lnTo>
                    <a:lnTo>
                      <a:pt x="506" y="445"/>
                    </a:lnTo>
                    <a:lnTo>
                      <a:pt x="536" y="460"/>
                    </a:lnTo>
                    <a:lnTo>
                      <a:pt x="566" y="474"/>
                    </a:lnTo>
                    <a:lnTo>
                      <a:pt x="596" y="489"/>
                    </a:lnTo>
                    <a:lnTo>
                      <a:pt x="611" y="489"/>
                    </a:lnTo>
                    <a:lnTo>
                      <a:pt x="626" y="496"/>
                    </a:lnTo>
                    <a:lnTo>
                      <a:pt x="640" y="504"/>
                    </a:lnTo>
                    <a:lnTo>
                      <a:pt x="648" y="504"/>
                    </a:lnTo>
                    <a:lnTo>
                      <a:pt x="663" y="511"/>
                    </a:lnTo>
                    <a:lnTo>
                      <a:pt x="670" y="518"/>
                    </a:lnTo>
                    <a:lnTo>
                      <a:pt x="685" y="518"/>
                    </a:lnTo>
                    <a:lnTo>
                      <a:pt x="693" y="525"/>
                    </a:lnTo>
                    <a:lnTo>
                      <a:pt x="707" y="525"/>
                    </a:lnTo>
                    <a:lnTo>
                      <a:pt x="715" y="533"/>
                    </a:lnTo>
                    <a:lnTo>
                      <a:pt x="722" y="540"/>
                    </a:lnTo>
                    <a:lnTo>
                      <a:pt x="730" y="540"/>
                    </a:lnTo>
                    <a:lnTo>
                      <a:pt x="737" y="547"/>
                    </a:lnTo>
                    <a:lnTo>
                      <a:pt x="745" y="547"/>
                    </a:lnTo>
                    <a:lnTo>
                      <a:pt x="752" y="555"/>
                    </a:lnTo>
                    <a:lnTo>
                      <a:pt x="760" y="562"/>
                    </a:lnTo>
                    <a:lnTo>
                      <a:pt x="767" y="569"/>
                    </a:lnTo>
                    <a:lnTo>
                      <a:pt x="775" y="569"/>
                    </a:lnTo>
                    <a:lnTo>
                      <a:pt x="775" y="577"/>
                    </a:lnTo>
                    <a:lnTo>
                      <a:pt x="782" y="584"/>
                    </a:lnTo>
                    <a:lnTo>
                      <a:pt x="789" y="591"/>
                    </a:lnTo>
                    <a:lnTo>
                      <a:pt x="789" y="598"/>
                    </a:lnTo>
                    <a:lnTo>
                      <a:pt x="797" y="606"/>
                    </a:lnTo>
                    <a:lnTo>
                      <a:pt x="797" y="613"/>
                    </a:lnTo>
                    <a:lnTo>
                      <a:pt x="804" y="620"/>
                    </a:lnTo>
                    <a:lnTo>
                      <a:pt x="812" y="635"/>
                    </a:lnTo>
                    <a:lnTo>
                      <a:pt x="812" y="642"/>
                    </a:lnTo>
                    <a:lnTo>
                      <a:pt x="819" y="657"/>
                    </a:lnTo>
                    <a:lnTo>
                      <a:pt x="819" y="664"/>
                    </a:lnTo>
                    <a:lnTo>
                      <a:pt x="819" y="679"/>
                    </a:lnTo>
                    <a:lnTo>
                      <a:pt x="827" y="686"/>
                    </a:lnTo>
                    <a:lnTo>
                      <a:pt x="834" y="715"/>
                    </a:lnTo>
                    <a:lnTo>
                      <a:pt x="842" y="737"/>
                    </a:lnTo>
                    <a:lnTo>
                      <a:pt x="842" y="766"/>
                    </a:lnTo>
                    <a:lnTo>
                      <a:pt x="849" y="795"/>
                    </a:lnTo>
                    <a:lnTo>
                      <a:pt x="849" y="832"/>
                    </a:lnTo>
                    <a:lnTo>
                      <a:pt x="849" y="861"/>
                    </a:lnTo>
                    <a:lnTo>
                      <a:pt x="849" y="898"/>
                    </a:lnTo>
                    <a:lnTo>
                      <a:pt x="849" y="934"/>
                    </a:lnTo>
                    <a:lnTo>
                      <a:pt x="849" y="949"/>
                    </a:lnTo>
                    <a:lnTo>
                      <a:pt x="849" y="970"/>
                    </a:lnTo>
                    <a:lnTo>
                      <a:pt x="849" y="985"/>
                    </a:lnTo>
                    <a:lnTo>
                      <a:pt x="842" y="1000"/>
                    </a:lnTo>
                    <a:lnTo>
                      <a:pt x="842" y="1022"/>
                    </a:lnTo>
                    <a:lnTo>
                      <a:pt x="834" y="1036"/>
                    </a:lnTo>
                    <a:lnTo>
                      <a:pt x="834" y="1051"/>
                    </a:lnTo>
                    <a:lnTo>
                      <a:pt x="827" y="1065"/>
                    </a:lnTo>
                    <a:lnTo>
                      <a:pt x="819" y="1073"/>
                    </a:lnTo>
                    <a:lnTo>
                      <a:pt x="819" y="1087"/>
                    </a:lnTo>
                    <a:lnTo>
                      <a:pt x="812" y="1102"/>
                    </a:lnTo>
                    <a:lnTo>
                      <a:pt x="804" y="1109"/>
                    </a:lnTo>
                    <a:lnTo>
                      <a:pt x="797" y="1124"/>
                    </a:lnTo>
                    <a:lnTo>
                      <a:pt x="789" y="1131"/>
                    </a:lnTo>
                    <a:lnTo>
                      <a:pt x="782" y="1138"/>
                    </a:lnTo>
                    <a:lnTo>
                      <a:pt x="767" y="1153"/>
                    </a:lnTo>
                    <a:lnTo>
                      <a:pt x="760" y="1160"/>
                    </a:lnTo>
                    <a:lnTo>
                      <a:pt x="745" y="1167"/>
                    </a:lnTo>
                    <a:lnTo>
                      <a:pt x="737" y="1175"/>
                    </a:lnTo>
                    <a:lnTo>
                      <a:pt x="730" y="1182"/>
                    </a:lnTo>
                    <a:lnTo>
                      <a:pt x="715" y="1182"/>
                    </a:lnTo>
                    <a:lnTo>
                      <a:pt x="700" y="1189"/>
                    </a:lnTo>
                    <a:lnTo>
                      <a:pt x="693" y="1197"/>
                    </a:lnTo>
                    <a:lnTo>
                      <a:pt x="678" y="1197"/>
                    </a:lnTo>
                    <a:lnTo>
                      <a:pt x="663" y="1204"/>
                    </a:lnTo>
                    <a:lnTo>
                      <a:pt x="648" y="1204"/>
                    </a:lnTo>
                    <a:lnTo>
                      <a:pt x="640" y="1204"/>
                    </a:lnTo>
                    <a:lnTo>
                      <a:pt x="618" y="1204"/>
                    </a:lnTo>
                    <a:lnTo>
                      <a:pt x="603" y="1204"/>
                    </a:lnTo>
                    <a:lnTo>
                      <a:pt x="588" y="1204"/>
                    </a:lnTo>
                    <a:lnTo>
                      <a:pt x="573" y="1204"/>
                    </a:lnTo>
                    <a:lnTo>
                      <a:pt x="558" y="1204"/>
                    </a:lnTo>
                    <a:lnTo>
                      <a:pt x="544" y="1204"/>
                    </a:lnTo>
                    <a:lnTo>
                      <a:pt x="529" y="1197"/>
                    </a:lnTo>
                    <a:lnTo>
                      <a:pt x="514" y="1197"/>
                    </a:lnTo>
                    <a:lnTo>
                      <a:pt x="499" y="1197"/>
                    </a:lnTo>
                    <a:lnTo>
                      <a:pt x="484" y="1197"/>
                    </a:lnTo>
                    <a:lnTo>
                      <a:pt x="469" y="1197"/>
                    </a:lnTo>
                    <a:lnTo>
                      <a:pt x="454" y="1197"/>
                    </a:lnTo>
                    <a:lnTo>
                      <a:pt x="439" y="1197"/>
                    </a:lnTo>
                    <a:lnTo>
                      <a:pt x="432" y="1197"/>
                    </a:lnTo>
                    <a:lnTo>
                      <a:pt x="417" y="1197"/>
                    </a:lnTo>
                    <a:lnTo>
                      <a:pt x="409" y="1197"/>
                    </a:lnTo>
                    <a:lnTo>
                      <a:pt x="395" y="1197"/>
                    </a:lnTo>
                    <a:lnTo>
                      <a:pt x="387" y="1197"/>
                    </a:lnTo>
                    <a:lnTo>
                      <a:pt x="380" y="1197"/>
                    </a:lnTo>
                    <a:lnTo>
                      <a:pt x="365" y="1204"/>
                    </a:lnTo>
                    <a:lnTo>
                      <a:pt x="357" y="1204"/>
                    </a:lnTo>
                    <a:lnTo>
                      <a:pt x="342" y="1211"/>
                    </a:lnTo>
                    <a:lnTo>
                      <a:pt x="327" y="1211"/>
                    </a:lnTo>
                    <a:lnTo>
                      <a:pt x="305" y="1219"/>
                    </a:lnTo>
                    <a:lnTo>
                      <a:pt x="283" y="1219"/>
                    </a:lnTo>
                    <a:lnTo>
                      <a:pt x="268" y="1219"/>
                    </a:lnTo>
                    <a:lnTo>
                      <a:pt x="246" y="1219"/>
                    </a:lnTo>
                    <a:lnTo>
                      <a:pt x="223" y="1219"/>
                    </a:lnTo>
                    <a:lnTo>
                      <a:pt x="193" y="1219"/>
                    </a:lnTo>
                    <a:lnTo>
                      <a:pt x="171" y="1219"/>
                    </a:lnTo>
                    <a:lnTo>
                      <a:pt x="149" y="1219"/>
                    </a:lnTo>
                    <a:lnTo>
                      <a:pt x="126" y="1219"/>
                    </a:lnTo>
                    <a:lnTo>
                      <a:pt x="111" y="1219"/>
                    </a:lnTo>
                    <a:lnTo>
                      <a:pt x="89" y="1219"/>
                    </a:lnTo>
                    <a:lnTo>
                      <a:pt x="74" y="1219"/>
                    </a:lnTo>
                    <a:lnTo>
                      <a:pt x="59" y="1219"/>
                    </a:lnTo>
                    <a:lnTo>
                      <a:pt x="44" y="1211"/>
                    </a:lnTo>
                    <a:lnTo>
                      <a:pt x="37" y="1211"/>
                    </a:lnTo>
                    <a:lnTo>
                      <a:pt x="29" y="1211"/>
                    </a:lnTo>
                    <a:lnTo>
                      <a:pt x="22" y="1204"/>
                    </a:lnTo>
                    <a:lnTo>
                      <a:pt x="22" y="1197"/>
                    </a:lnTo>
                    <a:lnTo>
                      <a:pt x="15" y="1189"/>
                    </a:lnTo>
                    <a:lnTo>
                      <a:pt x="7" y="1175"/>
                    </a:lnTo>
                    <a:lnTo>
                      <a:pt x="7" y="1167"/>
                    </a:lnTo>
                    <a:lnTo>
                      <a:pt x="7" y="1160"/>
                    </a:lnTo>
                    <a:lnTo>
                      <a:pt x="0" y="1146"/>
                    </a:lnTo>
                    <a:lnTo>
                      <a:pt x="0" y="1138"/>
                    </a:lnTo>
                    <a:lnTo>
                      <a:pt x="0" y="1124"/>
                    </a:lnTo>
                    <a:lnTo>
                      <a:pt x="0" y="1109"/>
                    </a:lnTo>
                    <a:lnTo>
                      <a:pt x="0" y="1095"/>
                    </a:lnTo>
                    <a:lnTo>
                      <a:pt x="0" y="1080"/>
                    </a:lnTo>
                    <a:lnTo>
                      <a:pt x="0" y="1073"/>
                    </a:lnTo>
                    <a:lnTo>
                      <a:pt x="0" y="1058"/>
                    </a:lnTo>
                    <a:lnTo>
                      <a:pt x="0" y="1051"/>
                    </a:lnTo>
                    <a:lnTo>
                      <a:pt x="0" y="1043"/>
                    </a:lnTo>
                    <a:lnTo>
                      <a:pt x="0" y="1029"/>
                    </a:lnTo>
                    <a:lnTo>
                      <a:pt x="0" y="1014"/>
                    </a:lnTo>
                    <a:lnTo>
                      <a:pt x="0" y="1007"/>
                    </a:lnTo>
                    <a:lnTo>
                      <a:pt x="7" y="992"/>
                    </a:lnTo>
                    <a:lnTo>
                      <a:pt x="7" y="978"/>
                    </a:lnTo>
                    <a:lnTo>
                      <a:pt x="7" y="963"/>
                    </a:lnTo>
                    <a:lnTo>
                      <a:pt x="7" y="949"/>
                    </a:lnTo>
                    <a:lnTo>
                      <a:pt x="7" y="934"/>
                    </a:lnTo>
                    <a:lnTo>
                      <a:pt x="7" y="919"/>
                    </a:lnTo>
                    <a:lnTo>
                      <a:pt x="7" y="898"/>
                    </a:lnTo>
                    <a:lnTo>
                      <a:pt x="7" y="883"/>
                    </a:lnTo>
                    <a:lnTo>
                      <a:pt x="7" y="861"/>
                    </a:lnTo>
                    <a:lnTo>
                      <a:pt x="7" y="846"/>
                    </a:lnTo>
                    <a:lnTo>
                      <a:pt x="7" y="825"/>
                    </a:lnTo>
                    <a:lnTo>
                      <a:pt x="7" y="803"/>
                    </a:lnTo>
                    <a:lnTo>
                      <a:pt x="7" y="781"/>
                    </a:lnTo>
                    <a:lnTo>
                      <a:pt x="7" y="759"/>
                    </a:lnTo>
                    <a:lnTo>
                      <a:pt x="7" y="737"/>
                    </a:lnTo>
                    <a:lnTo>
                      <a:pt x="15" y="715"/>
                    </a:lnTo>
                    <a:lnTo>
                      <a:pt x="15" y="693"/>
                    </a:lnTo>
                    <a:lnTo>
                      <a:pt x="15" y="664"/>
                    </a:lnTo>
                    <a:lnTo>
                      <a:pt x="15" y="642"/>
                    </a:lnTo>
                    <a:lnTo>
                      <a:pt x="15" y="613"/>
                    </a:lnTo>
                    <a:lnTo>
                      <a:pt x="15" y="591"/>
                    </a:lnTo>
                    <a:lnTo>
                      <a:pt x="15" y="562"/>
                    </a:lnTo>
                    <a:lnTo>
                      <a:pt x="15" y="533"/>
                    </a:lnTo>
                    <a:lnTo>
                      <a:pt x="15" y="504"/>
                    </a:lnTo>
                    <a:lnTo>
                      <a:pt x="15" y="474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71" name="Freeform 35"/>
              <p:cNvSpPr>
                <a:spLocks/>
              </p:cNvSpPr>
              <p:nvPr/>
            </p:nvSpPr>
            <p:spPr bwMode="auto">
              <a:xfrm>
                <a:off x="440" y="1642"/>
                <a:ext cx="849" cy="1212"/>
              </a:xfrm>
              <a:custGeom>
                <a:avLst/>
                <a:gdLst>
                  <a:gd name="T0" fmla="*/ 82 w 849"/>
                  <a:gd name="T1" fmla="*/ 22 h 1212"/>
                  <a:gd name="T2" fmla="*/ 104 w 849"/>
                  <a:gd name="T3" fmla="*/ 37 h 1212"/>
                  <a:gd name="T4" fmla="*/ 126 w 849"/>
                  <a:gd name="T5" fmla="*/ 59 h 1212"/>
                  <a:gd name="T6" fmla="*/ 149 w 849"/>
                  <a:gd name="T7" fmla="*/ 81 h 1212"/>
                  <a:gd name="T8" fmla="*/ 178 w 849"/>
                  <a:gd name="T9" fmla="*/ 117 h 1212"/>
                  <a:gd name="T10" fmla="*/ 201 w 849"/>
                  <a:gd name="T11" fmla="*/ 154 h 1212"/>
                  <a:gd name="T12" fmla="*/ 260 w 849"/>
                  <a:gd name="T13" fmla="*/ 227 h 1212"/>
                  <a:gd name="T14" fmla="*/ 327 w 849"/>
                  <a:gd name="T15" fmla="*/ 300 h 1212"/>
                  <a:gd name="T16" fmla="*/ 402 w 849"/>
                  <a:gd name="T17" fmla="*/ 365 h 1212"/>
                  <a:gd name="T18" fmla="*/ 484 w 849"/>
                  <a:gd name="T19" fmla="*/ 424 h 1212"/>
                  <a:gd name="T20" fmla="*/ 566 w 849"/>
                  <a:gd name="T21" fmla="*/ 467 h 1212"/>
                  <a:gd name="T22" fmla="*/ 626 w 849"/>
                  <a:gd name="T23" fmla="*/ 489 h 1212"/>
                  <a:gd name="T24" fmla="*/ 663 w 849"/>
                  <a:gd name="T25" fmla="*/ 504 h 1212"/>
                  <a:gd name="T26" fmla="*/ 693 w 849"/>
                  <a:gd name="T27" fmla="*/ 518 h 1212"/>
                  <a:gd name="T28" fmla="*/ 722 w 849"/>
                  <a:gd name="T29" fmla="*/ 533 h 1212"/>
                  <a:gd name="T30" fmla="*/ 745 w 849"/>
                  <a:gd name="T31" fmla="*/ 548 h 1212"/>
                  <a:gd name="T32" fmla="*/ 760 w 849"/>
                  <a:gd name="T33" fmla="*/ 555 h 1212"/>
                  <a:gd name="T34" fmla="*/ 775 w 849"/>
                  <a:gd name="T35" fmla="*/ 570 h 1212"/>
                  <a:gd name="T36" fmla="*/ 789 w 849"/>
                  <a:gd name="T37" fmla="*/ 591 h 1212"/>
                  <a:gd name="T38" fmla="*/ 804 w 849"/>
                  <a:gd name="T39" fmla="*/ 613 h 1212"/>
                  <a:gd name="T40" fmla="*/ 819 w 849"/>
                  <a:gd name="T41" fmla="*/ 650 h 1212"/>
                  <a:gd name="T42" fmla="*/ 827 w 849"/>
                  <a:gd name="T43" fmla="*/ 679 h 1212"/>
                  <a:gd name="T44" fmla="*/ 842 w 849"/>
                  <a:gd name="T45" fmla="*/ 759 h 1212"/>
                  <a:gd name="T46" fmla="*/ 849 w 849"/>
                  <a:gd name="T47" fmla="*/ 854 h 1212"/>
                  <a:gd name="T48" fmla="*/ 849 w 849"/>
                  <a:gd name="T49" fmla="*/ 942 h 1212"/>
                  <a:gd name="T50" fmla="*/ 842 w 849"/>
                  <a:gd name="T51" fmla="*/ 993 h 1212"/>
                  <a:gd name="T52" fmla="*/ 834 w 849"/>
                  <a:gd name="T53" fmla="*/ 1044 h 1212"/>
                  <a:gd name="T54" fmla="*/ 819 w 849"/>
                  <a:gd name="T55" fmla="*/ 1080 h 1212"/>
                  <a:gd name="T56" fmla="*/ 797 w 849"/>
                  <a:gd name="T57" fmla="*/ 1117 h 1212"/>
                  <a:gd name="T58" fmla="*/ 767 w 849"/>
                  <a:gd name="T59" fmla="*/ 1146 h 1212"/>
                  <a:gd name="T60" fmla="*/ 737 w 849"/>
                  <a:gd name="T61" fmla="*/ 1168 h 1212"/>
                  <a:gd name="T62" fmla="*/ 700 w 849"/>
                  <a:gd name="T63" fmla="*/ 1182 h 1212"/>
                  <a:gd name="T64" fmla="*/ 663 w 849"/>
                  <a:gd name="T65" fmla="*/ 1197 h 1212"/>
                  <a:gd name="T66" fmla="*/ 618 w 849"/>
                  <a:gd name="T67" fmla="*/ 1197 h 1212"/>
                  <a:gd name="T68" fmla="*/ 573 w 849"/>
                  <a:gd name="T69" fmla="*/ 1197 h 1212"/>
                  <a:gd name="T70" fmla="*/ 529 w 849"/>
                  <a:gd name="T71" fmla="*/ 1190 h 1212"/>
                  <a:gd name="T72" fmla="*/ 484 w 849"/>
                  <a:gd name="T73" fmla="*/ 1190 h 1212"/>
                  <a:gd name="T74" fmla="*/ 439 w 849"/>
                  <a:gd name="T75" fmla="*/ 1190 h 1212"/>
                  <a:gd name="T76" fmla="*/ 409 w 849"/>
                  <a:gd name="T77" fmla="*/ 1190 h 1212"/>
                  <a:gd name="T78" fmla="*/ 380 w 849"/>
                  <a:gd name="T79" fmla="*/ 1190 h 1212"/>
                  <a:gd name="T80" fmla="*/ 342 w 849"/>
                  <a:gd name="T81" fmla="*/ 1204 h 1212"/>
                  <a:gd name="T82" fmla="*/ 290 w 849"/>
                  <a:gd name="T83" fmla="*/ 1212 h 1212"/>
                  <a:gd name="T84" fmla="*/ 223 w 849"/>
                  <a:gd name="T85" fmla="*/ 1212 h 1212"/>
                  <a:gd name="T86" fmla="*/ 149 w 849"/>
                  <a:gd name="T87" fmla="*/ 1212 h 1212"/>
                  <a:gd name="T88" fmla="*/ 89 w 849"/>
                  <a:gd name="T89" fmla="*/ 1212 h 1212"/>
                  <a:gd name="T90" fmla="*/ 44 w 849"/>
                  <a:gd name="T91" fmla="*/ 1204 h 1212"/>
                  <a:gd name="T92" fmla="*/ 29 w 849"/>
                  <a:gd name="T93" fmla="*/ 1204 h 1212"/>
                  <a:gd name="T94" fmla="*/ 15 w 849"/>
                  <a:gd name="T95" fmla="*/ 1190 h 1212"/>
                  <a:gd name="T96" fmla="*/ 7 w 849"/>
                  <a:gd name="T97" fmla="*/ 1160 h 1212"/>
                  <a:gd name="T98" fmla="*/ 0 w 849"/>
                  <a:gd name="T99" fmla="*/ 1131 h 1212"/>
                  <a:gd name="T100" fmla="*/ 0 w 849"/>
                  <a:gd name="T101" fmla="*/ 1088 h 1212"/>
                  <a:gd name="T102" fmla="*/ 0 w 849"/>
                  <a:gd name="T103" fmla="*/ 1051 h 1212"/>
                  <a:gd name="T104" fmla="*/ 0 w 849"/>
                  <a:gd name="T105" fmla="*/ 1022 h 1212"/>
                  <a:gd name="T106" fmla="*/ 7 w 849"/>
                  <a:gd name="T107" fmla="*/ 985 h 1212"/>
                  <a:gd name="T108" fmla="*/ 7 w 849"/>
                  <a:gd name="T109" fmla="*/ 942 h 1212"/>
                  <a:gd name="T110" fmla="*/ 7 w 849"/>
                  <a:gd name="T111" fmla="*/ 891 h 1212"/>
                  <a:gd name="T112" fmla="*/ 7 w 849"/>
                  <a:gd name="T113" fmla="*/ 839 h 1212"/>
                  <a:gd name="T114" fmla="*/ 7 w 849"/>
                  <a:gd name="T115" fmla="*/ 774 h 1212"/>
                  <a:gd name="T116" fmla="*/ 15 w 849"/>
                  <a:gd name="T117" fmla="*/ 708 h 1212"/>
                  <a:gd name="T118" fmla="*/ 15 w 849"/>
                  <a:gd name="T119" fmla="*/ 635 h 1212"/>
                  <a:gd name="T120" fmla="*/ 15 w 849"/>
                  <a:gd name="T121" fmla="*/ 555 h 1212"/>
                  <a:gd name="T122" fmla="*/ 15 w 849"/>
                  <a:gd name="T123" fmla="*/ 467 h 1212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849"/>
                  <a:gd name="T187" fmla="*/ 0 h 1212"/>
                  <a:gd name="T188" fmla="*/ 849 w 849"/>
                  <a:gd name="T189" fmla="*/ 1212 h 1212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849" h="1212">
                    <a:moveTo>
                      <a:pt x="29" y="0"/>
                    </a:moveTo>
                    <a:lnTo>
                      <a:pt x="82" y="22"/>
                    </a:lnTo>
                    <a:lnTo>
                      <a:pt x="89" y="30"/>
                    </a:lnTo>
                    <a:lnTo>
                      <a:pt x="96" y="30"/>
                    </a:lnTo>
                    <a:lnTo>
                      <a:pt x="104" y="37"/>
                    </a:lnTo>
                    <a:lnTo>
                      <a:pt x="111" y="44"/>
                    </a:lnTo>
                    <a:lnTo>
                      <a:pt x="119" y="52"/>
                    </a:lnTo>
                    <a:lnTo>
                      <a:pt x="126" y="59"/>
                    </a:lnTo>
                    <a:lnTo>
                      <a:pt x="134" y="66"/>
                    </a:lnTo>
                    <a:lnTo>
                      <a:pt x="141" y="73"/>
                    </a:lnTo>
                    <a:lnTo>
                      <a:pt x="149" y="81"/>
                    </a:lnTo>
                    <a:lnTo>
                      <a:pt x="156" y="95"/>
                    </a:lnTo>
                    <a:lnTo>
                      <a:pt x="171" y="103"/>
                    </a:lnTo>
                    <a:lnTo>
                      <a:pt x="178" y="117"/>
                    </a:lnTo>
                    <a:lnTo>
                      <a:pt x="186" y="125"/>
                    </a:lnTo>
                    <a:lnTo>
                      <a:pt x="193" y="139"/>
                    </a:lnTo>
                    <a:lnTo>
                      <a:pt x="201" y="154"/>
                    </a:lnTo>
                    <a:lnTo>
                      <a:pt x="223" y="176"/>
                    </a:lnTo>
                    <a:lnTo>
                      <a:pt x="246" y="205"/>
                    </a:lnTo>
                    <a:lnTo>
                      <a:pt x="260" y="227"/>
                    </a:lnTo>
                    <a:lnTo>
                      <a:pt x="283" y="249"/>
                    </a:lnTo>
                    <a:lnTo>
                      <a:pt x="305" y="278"/>
                    </a:lnTo>
                    <a:lnTo>
                      <a:pt x="327" y="300"/>
                    </a:lnTo>
                    <a:lnTo>
                      <a:pt x="357" y="321"/>
                    </a:lnTo>
                    <a:lnTo>
                      <a:pt x="380" y="343"/>
                    </a:lnTo>
                    <a:lnTo>
                      <a:pt x="402" y="365"/>
                    </a:lnTo>
                    <a:lnTo>
                      <a:pt x="432" y="387"/>
                    </a:lnTo>
                    <a:lnTo>
                      <a:pt x="454" y="409"/>
                    </a:lnTo>
                    <a:lnTo>
                      <a:pt x="484" y="424"/>
                    </a:lnTo>
                    <a:lnTo>
                      <a:pt x="514" y="438"/>
                    </a:lnTo>
                    <a:lnTo>
                      <a:pt x="536" y="453"/>
                    </a:lnTo>
                    <a:lnTo>
                      <a:pt x="566" y="467"/>
                    </a:lnTo>
                    <a:lnTo>
                      <a:pt x="596" y="482"/>
                    </a:lnTo>
                    <a:lnTo>
                      <a:pt x="611" y="482"/>
                    </a:lnTo>
                    <a:lnTo>
                      <a:pt x="626" y="489"/>
                    </a:lnTo>
                    <a:lnTo>
                      <a:pt x="640" y="497"/>
                    </a:lnTo>
                    <a:lnTo>
                      <a:pt x="648" y="497"/>
                    </a:lnTo>
                    <a:lnTo>
                      <a:pt x="663" y="504"/>
                    </a:lnTo>
                    <a:lnTo>
                      <a:pt x="670" y="511"/>
                    </a:lnTo>
                    <a:lnTo>
                      <a:pt x="685" y="511"/>
                    </a:lnTo>
                    <a:lnTo>
                      <a:pt x="693" y="518"/>
                    </a:lnTo>
                    <a:lnTo>
                      <a:pt x="707" y="518"/>
                    </a:lnTo>
                    <a:lnTo>
                      <a:pt x="715" y="526"/>
                    </a:lnTo>
                    <a:lnTo>
                      <a:pt x="722" y="533"/>
                    </a:lnTo>
                    <a:lnTo>
                      <a:pt x="730" y="533"/>
                    </a:lnTo>
                    <a:lnTo>
                      <a:pt x="737" y="540"/>
                    </a:lnTo>
                    <a:lnTo>
                      <a:pt x="745" y="548"/>
                    </a:lnTo>
                    <a:lnTo>
                      <a:pt x="752" y="548"/>
                    </a:lnTo>
                    <a:lnTo>
                      <a:pt x="760" y="555"/>
                    </a:lnTo>
                    <a:lnTo>
                      <a:pt x="767" y="562"/>
                    </a:lnTo>
                    <a:lnTo>
                      <a:pt x="775" y="562"/>
                    </a:lnTo>
                    <a:lnTo>
                      <a:pt x="775" y="570"/>
                    </a:lnTo>
                    <a:lnTo>
                      <a:pt x="782" y="577"/>
                    </a:lnTo>
                    <a:lnTo>
                      <a:pt x="789" y="584"/>
                    </a:lnTo>
                    <a:lnTo>
                      <a:pt x="789" y="591"/>
                    </a:lnTo>
                    <a:lnTo>
                      <a:pt x="797" y="599"/>
                    </a:lnTo>
                    <a:lnTo>
                      <a:pt x="797" y="606"/>
                    </a:lnTo>
                    <a:lnTo>
                      <a:pt x="804" y="613"/>
                    </a:lnTo>
                    <a:lnTo>
                      <a:pt x="812" y="628"/>
                    </a:lnTo>
                    <a:lnTo>
                      <a:pt x="812" y="635"/>
                    </a:lnTo>
                    <a:lnTo>
                      <a:pt x="819" y="650"/>
                    </a:lnTo>
                    <a:lnTo>
                      <a:pt x="819" y="657"/>
                    </a:lnTo>
                    <a:lnTo>
                      <a:pt x="827" y="672"/>
                    </a:lnTo>
                    <a:lnTo>
                      <a:pt x="827" y="679"/>
                    </a:lnTo>
                    <a:lnTo>
                      <a:pt x="834" y="708"/>
                    </a:lnTo>
                    <a:lnTo>
                      <a:pt x="842" y="730"/>
                    </a:lnTo>
                    <a:lnTo>
                      <a:pt x="842" y="759"/>
                    </a:lnTo>
                    <a:lnTo>
                      <a:pt x="849" y="788"/>
                    </a:lnTo>
                    <a:lnTo>
                      <a:pt x="849" y="825"/>
                    </a:lnTo>
                    <a:lnTo>
                      <a:pt x="849" y="854"/>
                    </a:lnTo>
                    <a:lnTo>
                      <a:pt x="849" y="891"/>
                    </a:lnTo>
                    <a:lnTo>
                      <a:pt x="849" y="927"/>
                    </a:lnTo>
                    <a:lnTo>
                      <a:pt x="849" y="942"/>
                    </a:lnTo>
                    <a:lnTo>
                      <a:pt x="849" y="963"/>
                    </a:lnTo>
                    <a:lnTo>
                      <a:pt x="849" y="978"/>
                    </a:lnTo>
                    <a:lnTo>
                      <a:pt x="842" y="993"/>
                    </a:lnTo>
                    <a:lnTo>
                      <a:pt x="842" y="1015"/>
                    </a:lnTo>
                    <a:lnTo>
                      <a:pt x="834" y="1029"/>
                    </a:lnTo>
                    <a:lnTo>
                      <a:pt x="834" y="1044"/>
                    </a:lnTo>
                    <a:lnTo>
                      <a:pt x="827" y="1058"/>
                    </a:lnTo>
                    <a:lnTo>
                      <a:pt x="819" y="1066"/>
                    </a:lnTo>
                    <a:lnTo>
                      <a:pt x="819" y="1080"/>
                    </a:lnTo>
                    <a:lnTo>
                      <a:pt x="812" y="1095"/>
                    </a:lnTo>
                    <a:lnTo>
                      <a:pt x="804" y="1102"/>
                    </a:lnTo>
                    <a:lnTo>
                      <a:pt x="797" y="1117"/>
                    </a:lnTo>
                    <a:lnTo>
                      <a:pt x="789" y="1124"/>
                    </a:lnTo>
                    <a:lnTo>
                      <a:pt x="782" y="1139"/>
                    </a:lnTo>
                    <a:lnTo>
                      <a:pt x="767" y="1146"/>
                    </a:lnTo>
                    <a:lnTo>
                      <a:pt x="760" y="1153"/>
                    </a:lnTo>
                    <a:lnTo>
                      <a:pt x="745" y="1160"/>
                    </a:lnTo>
                    <a:lnTo>
                      <a:pt x="737" y="1168"/>
                    </a:lnTo>
                    <a:lnTo>
                      <a:pt x="730" y="1175"/>
                    </a:lnTo>
                    <a:lnTo>
                      <a:pt x="715" y="1175"/>
                    </a:lnTo>
                    <a:lnTo>
                      <a:pt x="700" y="1182"/>
                    </a:lnTo>
                    <a:lnTo>
                      <a:pt x="693" y="1190"/>
                    </a:lnTo>
                    <a:lnTo>
                      <a:pt x="678" y="1190"/>
                    </a:lnTo>
                    <a:lnTo>
                      <a:pt x="663" y="1197"/>
                    </a:lnTo>
                    <a:lnTo>
                      <a:pt x="648" y="1197"/>
                    </a:lnTo>
                    <a:lnTo>
                      <a:pt x="640" y="1197"/>
                    </a:lnTo>
                    <a:lnTo>
                      <a:pt x="618" y="1197"/>
                    </a:lnTo>
                    <a:lnTo>
                      <a:pt x="603" y="1197"/>
                    </a:lnTo>
                    <a:lnTo>
                      <a:pt x="588" y="1197"/>
                    </a:lnTo>
                    <a:lnTo>
                      <a:pt x="573" y="1197"/>
                    </a:lnTo>
                    <a:lnTo>
                      <a:pt x="558" y="1197"/>
                    </a:lnTo>
                    <a:lnTo>
                      <a:pt x="544" y="1197"/>
                    </a:lnTo>
                    <a:lnTo>
                      <a:pt x="529" y="1190"/>
                    </a:lnTo>
                    <a:lnTo>
                      <a:pt x="514" y="1190"/>
                    </a:lnTo>
                    <a:lnTo>
                      <a:pt x="499" y="1190"/>
                    </a:lnTo>
                    <a:lnTo>
                      <a:pt x="484" y="1190"/>
                    </a:lnTo>
                    <a:lnTo>
                      <a:pt x="469" y="1190"/>
                    </a:lnTo>
                    <a:lnTo>
                      <a:pt x="454" y="1190"/>
                    </a:lnTo>
                    <a:lnTo>
                      <a:pt x="439" y="1190"/>
                    </a:lnTo>
                    <a:lnTo>
                      <a:pt x="432" y="1190"/>
                    </a:lnTo>
                    <a:lnTo>
                      <a:pt x="417" y="1190"/>
                    </a:lnTo>
                    <a:lnTo>
                      <a:pt x="409" y="1190"/>
                    </a:lnTo>
                    <a:lnTo>
                      <a:pt x="395" y="1190"/>
                    </a:lnTo>
                    <a:lnTo>
                      <a:pt x="387" y="1190"/>
                    </a:lnTo>
                    <a:lnTo>
                      <a:pt x="380" y="1190"/>
                    </a:lnTo>
                    <a:lnTo>
                      <a:pt x="365" y="1197"/>
                    </a:lnTo>
                    <a:lnTo>
                      <a:pt x="357" y="1197"/>
                    </a:lnTo>
                    <a:lnTo>
                      <a:pt x="342" y="1204"/>
                    </a:lnTo>
                    <a:lnTo>
                      <a:pt x="327" y="1204"/>
                    </a:lnTo>
                    <a:lnTo>
                      <a:pt x="305" y="1212"/>
                    </a:lnTo>
                    <a:lnTo>
                      <a:pt x="290" y="1212"/>
                    </a:lnTo>
                    <a:lnTo>
                      <a:pt x="268" y="1212"/>
                    </a:lnTo>
                    <a:lnTo>
                      <a:pt x="246" y="1212"/>
                    </a:lnTo>
                    <a:lnTo>
                      <a:pt x="223" y="1212"/>
                    </a:lnTo>
                    <a:lnTo>
                      <a:pt x="193" y="1212"/>
                    </a:lnTo>
                    <a:lnTo>
                      <a:pt x="171" y="1212"/>
                    </a:lnTo>
                    <a:lnTo>
                      <a:pt x="149" y="1212"/>
                    </a:lnTo>
                    <a:lnTo>
                      <a:pt x="134" y="1212"/>
                    </a:lnTo>
                    <a:lnTo>
                      <a:pt x="111" y="1212"/>
                    </a:lnTo>
                    <a:lnTo>
                      <a:pt x="89" y="1212"/>
                    </a:lnTo>
                    <a:lnTo>
                      <a:pt x="74" y="1212"/>
                    </a:lnTo>
                    <a:lnTo>
                      <a:pt x="59" y="1212"/>
                    </a:lnTo>
                    <a:lnTo>
                      <a:pt x="44" y="1204"/>
                    </a:lnTo>
                    <a:lnTo>
                      <a:pt x="37" y="1204"/>
                    </a:lnTo>
                    <a:lnTo>
                      <a:pt x="29" y="1204"/>
                    </a:lnTo>
                    <a:lnTo>
                      <a:pt x="22" y="1197"/>
                    </a:lnTo>
                    <a:lnTo>
                      <a:pt x="22" y="1190"/>
                    </a:lnTo>
                    <a:lnTo>
                      <a:pt x="15" y="1190"/>
                    </a:lnTo>
                    <a:lnTo>
                      <a:pt x="15" y="1182"/>
                    </a:lnTo>
                    <a:lnTo>
                      <a:pt x="7" y="1168"/>
                    </a:lnTo>
                    <a:lnTo>
                      <a:pt x="7" y="1160"/>
                    </a:lnTo>
                    <a:lnTo>
                      <a:pt x="7" y="1153"/>
                    </a:lnTo>
                    <a:lnTo>
                      <a:pt x="0" y="1139"/>
                    </a:lnTo>
                    <a:lnTo>
                      <a:pt x="0" y="1131"/>
                    </a:lnTo>
                    <a:lnTo>
                      <a:pt x="0" y="1117"/>
                    </a:lnTo>
                    <a:lnTo>
                      <a:pt x="0" y="1102"/>
                    </a:lnTo>
                    <a:lnTo>
                      <a:pt x="0" y="1088"/>
                    </a:lnTo>
                    <a:lnTo>
                      <a:pt x="0" y="1073"/>
                    </a:lnTo>
                    <a:lnTo>
                      <a:pt x="0" y="1066"/>
                    </a:lnTo>
                    <a:lnTo>
                      <a:pt x="0" y="1051"/>
                    </a:lnTo>
                    <a:lnTo>
                      <a:pt x="0" y="1044"/>
                    </a:lnTo>
                    <a:lnTo>
                      <a:pt x="0" y="1036"/>
                    </a:lnTo>
                    <a:lnTo>
                      <a:pt x="0" y="1022"/>
                    </a:lnTo>
                    <a:lnTo>
                      <a:pt x="0" y="1007"/>
                    </a:lnTo>
                    <a:lnTo>
                      <a:pt x="0" y="1000"/>
                    </a:lnTo>
                    <a:lnTo>
                      <a:pt x="7" y="985"/>
                    </a:lnTo>
                    <a:lnTo>
                      <a:pt x="7" y="971"/>
                    </a:lnTo>
                    <a:lnTo>
                      <a:pt x="7" y="956"/>
                    </a:lnTo>
                    <a:lnTo>
                      <a:pt x="7" y="942"/>
                    </a:lnTo>
                    <a:lnTo>
                      <a:pt x="7" y="927"/>
                    </a:lnTo>
                    <a:lnTo>
                      <a:pt x="7" y="912"/>
                    </a:lnTo>
                    <a:lnTo>
                      <a:pt x="7" y="891"/>
                    </a:lnTo>
                    <a:lnTo>
                      <a:pt x="7" y="876"/>
                    </a:lnTo>
                    <a:lnTo>
                      <a:pt x="7" y="854"/>
                    </a:lnTo>
                    <a:lnTo>
                      <a:pt x="7" y="839"/>
                    </a:lnTo>
                    <a:lnTo>
                      <a:pt x="7" y="818"/>
                    </a:lnTo>
                    <a:lnTo>
                      <a:pt x="7" y="796"/>
                    </a:lnTo>
                    <a:lnTo>
                      <a:pt x="7" y="774"/>
                    </a:lnTo>
                    <a:lnTo>
                      <a:pt x="7" y="752"/>
                    </a:lnTo>
                    <a:lnTo>
                      <a:pt x="15" y="730"/>
                    </a:lnTo>
                    <a:lnTo>
                      <a:pt x="15" y="708"/>
                    </a:lnTo>
                    <a:lnTo>
                      <a:pt x="15" y="686"/>
                    </a:lnTo>
                    <a:lnTo>
                      <a:pt x="15" y="657"/>
                    </a:lnTo>
                    <a:lnTo>
                      <a:pt x="15" y="635"/>
                    </a:lnTo>
                    <a:lnTo>
                      <a:pt x="15" y="606"/>
                    </a:lnTo>
                    <a:lnTo>
                      <a:pt x="15" y="584"/>
                    </a:lnTo>
                    <a:lnTo>
                      <a:pt x="15" y="555"/>
                    </a:lnTo>
                    <a:lnTo>
                      <a:pt x="15" y="526"/>
                    </a:lnTo>
                    <a:lnTo>
                      <a:pt x="15" y="497"/>
                    </a:lnTo>
                    <a:lnTo>
                      <a:pt x="15" y="467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FF9900"/>
              </a:solidFill>
              <a:ln w="11113">
                <a:solidFill>
                  <a:srgbClr val="CC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72" name="Freeform 36"/>
              <p:cNvSpPr>
                <a:spLocks/>
              </p:cNvSpPr>
              <p:nvPr/>
            </p:nvSpPr>
            <p:spPr bwMode="auto">
              <a:xfrm>
                <a:off x="447" y="2146"/>
                <a:ext cx="842" cy="708"/>
              </a:xfrm>
              <a:custGeom>
                <a:avLst/>
                <a:gdLst>
                  <a:gd name="T0" fmla="*/ 373 w 842"/>
                  <a:gd name="T1" fmla="*/ 51 h 708"/>
                  <a:gd name="T2" fmla="*/ 380 w 842"/>
                  <a:gd name="T3" fmla="*/ 29 h 708"/>
                  <a:gd name="T4" fmla="*/ 388 w 842"/>
                  <a:gd name="T5" fmla="*/ 14 h 708"/>
                  <a:gd name="T6" fmla="*/ 402 w 842"/>
                  <a:gd name="T7" fmla="*/ 7 h 708"/>
                  <a:gd name="T8" fmla="*/ 425 w 842"/>
                  <a:gd name="T9" fmla="*/ 0 h 708"/>
                  <a:gd name="T10" fmla="*/ 447 w 842"/>
                  <a:gd name="T11" fmla="*/ 0 h 708"/>
                  <a:gd name="T12" fmla="*/ 499 w 842"/>
                  <a:gd name="T13" fmla="*/ 7 h 708"/>
                  <a:gd name="T14" fmla="*/ 544 w 842"/>
                  <a:gd name="T15" fmla="*/ 14 h 708"/>
                  <a:gd name="T16" fmla="*/ 574 w 842"/>
                  <a:gd name="T17" fmla="*/ 29 h 708"/>
                  <a:gd name="T18" fmla="*/ 611 w 842"/>
                  <a:gd name="T19" fmla="*/ 36 h 708"/>
                  <a:gd name="T20" fmla="*/ 648 w 842"/>
                  <a:gd name="T21" fmla="*/ 29 h 708"/>
                  <a:gd name="T22" fmla="*/ 686 w 842"/>
                  <a:gd name="T23" fmla="*/ 29 h 708"/>
                  <a:gd name="T24" fmla="*/ 715 w 842"/>
                  <a:gd name="T25" fmla="*/ 36 h 708"/>
                  <a:gd name="T26" fmla="*/ 753 w 842"/>
                  <a:gd name="T27" fmla="*/ 51 h 708"/>
                  <a:gd name="T28" fmla="*/ 768 w 842"/>
                  <a:gd name="T29" fmla="*/ 66 h 708"/>
                  <a:gd name="T30" fmla="*/ 782 w 842"/>
                  <a:gd name="T31" fmla="*/ 80 h 708"/>
                  <a:gd name="T32" fmla="*/ 797 w 842"/>
                  <a:gd name="T33" fmla="*/ 109 h 708"/>
                  <a:gd name="T34" fmla="*/ 812 w 842"/>
                  <a:gd name="T35" fmla="*/ 138 h 708"/>
                  <a:gd name="T36" fmla="*/ 820 w 842"/>
                  <a:gd name="T37" fmla="*/ 168 h 708"/>
                  <a:gd name="T38" fmla="*/ 835 w 842"/>
                  <a:gd name="T39" fmla="*/ 233 h 708"/>
                  <a:gd name="T40" fmla="*/ 842 w 842"/>
                  <a:gd name="T41" fmla="*/ 321 h 708"/>
                  <a:gd name="T42" fmla="*/ 842 w 842"/>
                  <a:gd name="T43" fmla="*/ 423 h 708"/>
                  <a:gd name="T44" fmla="*/ 842 w 842"/>
                  <a:gd name="T45" fmla="*/ 481 h 708"/>
                  <a:gd name="T46" fmla="*/ 835 w 842"/>
                  <a:gd name="T47" fmla="*/ 525 h 708"/>
                  <a:gd name="T48" fmla="*/ 820 w 842"/>
                  <a:gd name="T49" fmla="*/ 569 h 708"/>
                  <a:gd name="T50" fmla="*/ 797 w 842"/>
                  <a:gd name="T51" fmla="*/ 605 h 708"/>
                  <a:gd name="T52" fmla="*/ 775 w 842"/>
                  <a:gd name="T53" fmla="*/ 635 h 708"/>
                  <a:gd name="T54" fmla="*/ 738 w 842"/>
                  <a:gd name="T55" fmla="*/ 656 h 708"/>
                  <a:gd name="T56" fmla="*/ 708 w 842"/>
                  <a:gd name="T57" fmla="*/ 678 h 708"/>
                  <a:gd name="T58" fmla="*/ 671 w 842"/>
                  <a:gd name="T59" fmla="*/ 686 h 708"/>
                  <a:gd name="T60" fmla="*/ 626 w 842"/>
                  <a:gd name="T61" fmla="*/ 693 h 708"/>
                  <a:gd name="T62" fmla="*/ 581 w 842"/>
                  <a:gd name="T63" fmla="*/ 693 h 708"/>
                  <a:gd name="T64" fmla="*/ 537 w 842"/>
                  <a:gd name="T65" fmla="*/ 686 h 708"/>
                  <a:gd name="T66" fmla="*/ 492 w 842"/>
                  <a:gd name="T67" fmla="*/ 686 h 708"/>
                  <a:gd name="T68" fmla="*/ 455 w 842"/>
                  <a:gd name="T69" fmla="*/ 678 h 708"/>
                  <a:gd name="T70" fmla="*/ 417 w 842"/>
                  <a:gd name="T71" fmla="*/ 686 h 708"/>
                  <a:gd name="T72" fmla="*/ 388 w 842"/>
                  <a:gd name="T73" fmla="*/ 686 h 708"/>
                  <a:gd name="T74" fmla="*/ 358 w 842"/>
                  <a:gd name="T75" fmla="*/ 693 h 708"/>
                  <a:gd name="T76" fmla="*/ 306 w 842"/>
                  <a:gd name="T77" fmla="*/ 700 h 708"/>
                  <a:gd name="T78" fmla="*/ 246 w 842"/>
                  <a:gd name="T79" fmla="*/ 708 h 708"/>
                  <a:gd name="T80" fmla="*/ 171 w 842"/>
                  <a:gd name="T81" fmla="*/ 708 h 708"/>
                  <a:gd name="T82" fmla="*/ 112 w 842"/>
                  <a:gd name="T83" fmla="*/ 708 h 708"/>
                  <a:gd name="T84" fmla="*/ 60 w 842"/>
                  <a:gd name="T85" fmla="*/ 708 h 708"/>
                  <a:gd name="T86" fmla="*/ 30 w 842"/>
                  <a:gd name="T87" fmla="*/ 700 h 708"/>
                  <a:gd name="T88" fmla="*/ 15 w 842"/>
                  <a:gd name="T89" fmla="*/ 693 h 708"/>
                  <a:gd name="T90" fmla="*/ 8 w 842"/>
                  <a:gd name="T91" fmla="*/ 671 h 708"/>
                  <a:gd name="T92" fmla="*/ 0 w 842"/>
                  <a:gd name="T93" fmla="*/ 642 h 708"/>
                  <a:gd name="T94" fmla="*/ 0 w 842"/>
                  <a:gd name="T95" fmla="*/ 598 h 708"/>
                  <a:gd name="T96" fmla="*/ 0 w 842"/>
                  <a:gd name="T97" fmla="*/ 554 h 708"/>
                  <a:gd name="T98" fmla="*/ 8 w 842"/>
                  <a:gd name="T99" fmla="*/ 503 h 708"/>
                  <a:gd name="T100" fmla="*/ 37 w 842"/>
                  <a:gd name="T101" fmla="*/ 452 h 708"/>
                  <a:gd name="T102" fmla="*/ 75 w 842"/>
                  <a:gd name="T103" fmla="*/ 401 h 708"/>
                  <a:gd name="T104" fmla="*/ 119 w 842"/>
                  <a:gd name="T105" fmla="*/ 343 h 708"/>
                  <a:gd name="T106" fmla="*/ 179 w 842"/>
                  <a:gd name="T107" fmla="*/ 284 h 708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842"/>
                  <a:gd name="T163" fmla="*/ 0 h 708"/>
                  <a:gd name="T164" fmla="*/ 842 w 842"/>
                  <a:gd name="T165" fmla="*/ 708 h 708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842" h="708">
                    <a:moveTo>
                      <a:pt x="365" y="131"/>
                    </a:moveTo>
                    <a:lnTo>
                      <a:pt x="373" y="58"/>
                    </a:lnTo>
                    <a:lnTo>
                      <a:pt x="373" y="51"/>
                    </a:lnTo>
                    <a:lnTo>
                      <a:pt x="373" y="44"/>
                    </a:lnTo>
                    <a:lnTo>
                      <a:pt x="373" y="36"/>
                    </a:lnTo>
                    <a:lnTo>
                      <a:pt x="380" y="29"/>
                    </a:lnTo>
                    <a:lnTo>
                      <a:pt x="380" y="22"/>
                    </a:lnTo>
                    <a:lnTo>
                      <a:pt x="388" y="14"/>
                    </a:lnTo>
                    <a:lnTo>
                      <a:pt x="395" y="14"/>
                    </a:lnTo>
                    <a:lnTo>
                      <a:pt x="395" y="7"/>
                    </a:lnTo>
                    <a:lnTo>
                      <a:pt x="402" y="7"/>
                    </a:lnTo>
                    <a:lnTo>
                      <a:pt x="410" y="0"/>
                    </a:lnTo>
                    <a:lnTo>
                      <a:pt x="417" y="0"/>
                    </a:lnTo>
                    <a:lnTo>
                      <a:pt x="425" y="0"/>
                    </a:lnTo>
                    <a:lnTo>
                      <a:pt x="432" y="0"/>
                    </a:lnTo>
                    <a:lnTo>
                      <a:pt x="440" y="0"/>
                    </a:lnTo>
                    <a:lnTo>
                      <a:pt x="447" y="0"/>
                    </a:lnTo>
                    <a:lnTo>
                      <a:pt x="470" y="0"/>
                    </a:lnTo>
                    <a:lnTo>
                      <a:pt x="484" y="7"/>
                    </a:lnTo>
                    <a:lnTo>
                      <a:pt x="499" y="7"/>
                    </a:lnTo>
                    <a:lnTo>
                      <a:pt x="514" y="14"/>
                    </a:lnTo>
                    <a:lnTo>
                      <a:pt x="529" y="14"/>
                    </a:lnTo>
                    <a:lnTo>
                      <a:pt x="544" y="14"/>
                    </a:lnTo>
                    <a:lnTo>
                      <a:pt x="551" y="22"/>
                    </a:lnTo>
                    <a:lnTo>
                      <a:pt x="566" y="22"/>
                    </a:lnTo>
                    <a:lnTo>
                      <a:pt x="574" y="29"/>
                    </a:lnTo>
                    <a:lnTo>
                      <a:pt x="589" y="29"/>
                    </a:lnTo>
                    <a:lnTo>
                      <a:pt x="596" y="29"/>
                    </a:lnTo>
                    <a:lnTo>
                      <a:pt x="611" y="36"/>
                    </a:lnTo>
                    <a:lnTo>
                      <a:pt x="619" y="36"/>
                    </a:lnTo>
                    <a:lnTo>
                      <a:pt x="633" y="36"/>
                    </a:lnTo>
                    <a:lnTo>
                      <a:pt x="648" y="29"/>
                    </a:lnTo>
                    <a:lnTo>
                      <a:pt x="656" y="29"/>
                    </a:lnTo>
                    <a:lnTo>
                      <a:pt x="671" y="29"/>
                    </a:lnTo>
                    <a:lnTo>
                      <a:pt x="686" y="29"/>
                    </a:lnTo>
                    <a:lnTo>
                      <a:pt x="693" y="29"/>
                    </a:lnTo>
                    <a:lnTo>
                      <a:pt x="708" y="29"/>
                    </a:lnTo>
                    <a:lnTo>
                      <a:pt x="715" y="36"/>
                    </a:lnTo>
                    <a:lnTo>
                      <a:pt x="730" y="36"/>
                    </a:lnTo>
                    <a:lnTo>
                      <a:pt x="738" y="44"/>
                    </a:lnTo>
                    <a:lnTo>
                      <a:pt x="753" y="51"/>
                    </a:lnTo>
                    <a:lnTo>
                      <a:pt x="760" y="58"/>
                    </a:lnTo>
                    <a:lnTo>
                      <a:pt x="768" y="66"/>
                    </a:lnTo>
                    <a:lnTo>
                      <a:pt x="775" y="73"/>
                    </a:lnTo>
                    <a:lnTo>
                      <a:pt x="775" y="80"/>
                    </a:lnTo>
                    <a:lnTo>
                      <a:pt x="782" y="80"/>
                    </a:lnTo>
                    <a:lnTo>
                      <a:pt x="790" y="87"/>
                    </a:lnTo>
                    <a:lnTo>
                      <a:pt x="790" y="102"/>
                    </a:lnTo>
                    <a:lnTo>
                      <a:pt x="797" y="109"/>
                    </a:lnTo>
                    <a:lnTo>
                      <a:pt x="805" y="117"/>
                    </a:lnTo>
                    <a:lnTo>
                      <a:pt x="805" y="124"/>
                    </a:lnTo>
                    <a:lnTo>
                      <a:pt x="812" y="138"/>
                    </a:lnTo>
                    <a:lnTo>
                      <a:pt x="812" y="146"/>
                    </a:lnTo>
                    <a:lnTo>
                      <a:pt x="812" y="160"/>
                    </a:lnTo>
                    <a:lnTo>
                      <a:pt x="820" y="168"/>
                    </a:lnTo>
                    <a:lnTo>
                      <a:pt x="820" y="182"/>
                    </a:lnTo>
                    <a:lnTo>
                      <a:pt x="827" y="204"/>
                    </a:lnTo>
                    <a:lnTo>
                      <a:pt x="835" y="233"/>
                    </a:lnTo>
                    <a:lnTo>
                      <a:pt x="842" y="263"/>
                    </a:lnTo>
                    <a:lnTo>
                      <a:pt x="842" y="292"/>
                    </a:lnTo>
                    <a:lnTo>
                      <a:pt x="842" y="321"/>
                    </a:lnTo>
                    <a:lnTo>
                      <a:pt x="842" y="357"/>
                    </a:lnTo>
                    <a:lnTo>
                      <a:pt x="842" y="387"/>
                    </a:lnTo>
                    <a:lnTo>
                      <a:pt x="842" y="423"/>
                    </a:lnTo>
                    <a:lnTo>
                      <a:pt x="842" y="445"/>
                    </a:lnTo>
                    <a:lnTo>
                      <a:pt x="842" y="459"/>
                    </a:lnTo>
                    <a:lnTo>
                      <a:pt x="842" y="481"/>
                    </a:lnTo>
                    <a:lnTo>
                      <a:pt x="842" y="496"/>
                    </a:lnTo>
                    <a:lnTo>
                      <a:pt x="835" y="511"/>
                    </a:lnTo>
                    <a:lnTo>
                      <a:pt x="835" y="525"/>
                    </a:lnTo>
                    <a:lnTo>
                      <a:pt x="827" y="540"/>
                    </a:lnTo>
                    <a:lnTo>
                      <a:pt x="820" y="554"/>
                    </a:lnTo>
                    <a:lnTo>
                      <a:pt x="820" y="569"/>
                    </a:lnTo>
                    <a:lnTo>
                      <a:pt x="812" y="576"/>
                    </a:lnTo>
                    <a:lnTo>
                      <a:pt x="805" y="591"/>
                    </a:lnTo>
                    <a:lnTo>
                      <a:pt x="797" y="605"/>
                    </a:lnTo>
                    <a:lnTo>
                      <a:pt x="790" y="613"/>
                    </a:lnTo>
                    <a:lnTo>
                      <a:pt x="782" y="620"/>
                    </a:lnTo>
                    <a:lnTo>
                      <a:pt x="775" y="635"/>
                    </a:lnTo>
                    <a:lnTo>
                      <a:pt x="760" y="642"/>
                    </a:lnTo>
                    <a:lnTo>
                      <a:pt x="753" y="649"/>
                    </a:lnTo>
                    <a:lnTo>
                      <a:pt x="738" y="656"/>
                    </a:lnTo>
                    <a:lnTo>
                      <a:pt x="730" y="664"/>
                    </a:lnTo>
                    <a:lnTo>
                      <a:pt x="715" y="671"/>
                    </a:lnTo>
                    <a:lnTo>
                      <a:pt x="708" y="678"/>
                    </a:lnTo>
                    <a:lnTo>
                      <a:pt x="693" y="678"/>
                    </a:lnTo>
                    <a:lnTo>
                      <a:pt x="678" y="686"/>
                    </a:lnTo>
                    <a:lnTo>
                      <a:pt x="671" y="686"/>
                    </a:lnTo>
                    <a:lnTo>
                      <a:pt x="656" y="693"/>
                    </a:lnTo>
                    <a:lnTo>
                      <a:pt x="641" y="693"/>
                    </a:lnTo>
                    <a:lnTo>
                      <a:pt x="626" y="693"/>
                    </a:lnTo>
                    <a:lnTo>
                      <a:pt x="611" y="693"/>
                    </a:lnTo>
                    <a:lnTo>
                      <a:pt x="604" y="693"/>
                    </a:lnTo>
                    <a:lnTo>
                      <a:pt x="581" y="693"/>
                    </a:lnTo>
                    <a:lnTo>
                      <a:pt x="566" y="693"/>
                    </a:lnTo>
                    <a:lnTo>
                      <a:pt x="551" y="693"/>
                    </a:lnTo>
                    <a:lnTo>
                      <a:pt x="537" y="686"/>
                    </a:lnTo>
                    <a:lnTo>
                      <a:pt x="522" y="686"/>
                    </a:lnTo>
                    <a:lnTo>
                      <a:pt x="507" y="686"/>
                    </a:lnTo>
                    <a:lnTo>
                      <a:pt x="492" y="686"/>
                    </a:lnTo>
                    <a:lnTo>
                      <a:pt x="484" y="686"/>
                    </a:lnTo>
                    <a:lnTo>
                      <a:pt x="470" y="678"/>
                    </a:lnTo>
                    <a:lnTo>
                      <a:pt x="455" y="678"/>
                    </a:lnTo>
                    <a:lnTo>
                      <a:pt x="440" y="678"/>
                    </a:lnTo>
                    <a:lnTo>
                      <a:pt x="432" y="678"/>
                    </a:lnTo>
                    <a:lnTo>
                      <a:pt x="417" y="686"/>
                    </a:lnTo>
                    <a:lnTo>
                      <a:pt x="410" y="686"/>
                    </a:lnTo>
                    <a:lnTo>
                      <a:pt x="395" y="686"/>
                    </a:lnTo>
                    <a:lnTo>
                      <a:pt x="388" y="686"/>
                    </a:lnTo>
                    <a:lnTo>
                      <a:pt x="380" y="686"/>
                    </a:lnTo>
                    <a:lnTo>
                      <a:pt x="373" y="686"/>
                    </a:lnTo>
                    <a:lnTo>
                      <a:pt x="358" y="693"/>
                    </a:lnTo>
                    <a:lnTo>
                      <a:pt x="343" y="693"/>
                    </a:lnTo>
                    <a:lnTo>
                      <a:pt x="328" y="700"/>
                    </a:lnTo>
                    <a:lnTo>
                      <a:pt x="306" y="700"/>
                    </a:lnTo>
                    <a:lnTo>
                      <a:pt x="291" y="708"/>
                    </a:lnTo>
                    <a:lnTo>
                      <a:pt x="268" y="708"/>
                    </a:lnTo>
                    <a:lnTo>
                      <a:pt x="246" y="708"/>
                    </a:lnTo>
                    <a:lnTo>
                      <a:pt x="224" y="708"/>
                    </a:lnTo>
                    <a:lnTo>
                      <a:pt x="194" y="708"/>
                    </a:lnTo>
                    <a:lnTo>
                      <a:pt x="171" y="708"/>
                    </a:lnTo>
                    <a:lnTo>
                      <a:pt x="149" y="708"/>
                    </a:lnTo>
                    <a:lnTo>
                      <a:pt x="127" y="708"/>
                    </a:lnTo>
                    <a:lnTo>
                      <a:pt x="112" y="708"/>
                    </a:lnTo>
                    <a:lnTo>
                      <a:pt x="89" y="708"/>
                    </a:lnTo>
                    <a:lnTo>
                      <a:pt x="75" y="708"/>
                    </a:lnTo>
                    <a:lnTo>
                      <a:pt x="60" y="708"/>
                    </a:lnTo>
                    <a:lnTo>
                      <a:pt x="45" y="708"/>
                    </a:lnTo>
                    <a:lnTo>
                      <a:pt x="37" y="708"/>
                    </a:lnTo>
                    <a:lnTo>
                      <a:pt x="30" y="700"/>
                    </a:lnTo>
                    <a:lnTo>
                      <a:pt x="22" y="693"/>
                    </a:lnTo>
                    <a:lnTo>
                      <a:pt x="15" y="693"/>
                    </a:lnTo>
                    <a:lnTo>
                      <a:pt x="15" y="686"/>
                    </a:lnTo>
                    <a:lnTo>
                      <a:pt x="8" y="678"/>
                    </a:lnTo>
                    <a:lnTo>
                      <a:pt x="8" y="671"/>
                    </a:lnTo>
                    <a:lnTo>
                      <a:pt x="0" y="664"/>
                    </a:lnTo>
                    <a:lnTo>
                      <a:pt x="0" y="649"/>
                    </a:lnTo>
                    <a:lnTo>
                      <a:pt x="0" y="642"/>
                    </a:lnTo>
                    <a:lnTo>
                      <a:pt x="0" y="627"/>
                    </a:lnTo>
                    <a:lnTo>
                      <a:pt x="0" y="613"/>
                    </a:lnTo>
                    <a:lnTo>
                      <a:pt x="0" y="598"/>
                    </a:lnTo>
                    <a:lnTo>
                      <a:pt x="0" y="584"/>
                    </a:lnTo>
                    <a:lnTo>
                      <a:pt x="0" y="569"/>
                    </a:lnTo>
                    <a:lnTo>
                      <a:pt x="0" y="554"/>
                    </a:lnTo>
                    <a:lnTo>
                      <a:pt x="0" y="540"/>
                    </a:lnTo>
                    <a:lnTo>
                      <a:pt x="8" y="518"/>
                    </a:lnTo>
                    <a:lnTo>
                      <a:pt x="8" y="503"/>
                    </a:lnTo>
                    <a:lnTo>
                      <a:pt x="15" y="489"/>
                    </a:lnTo>
                    <a:lnTo>
                      <a:pt x="22" y="467"/>
                    </a:lnTo>
                    <a:lnTo>
                      <a:pt x="37" y="452"/>
                    </a:lnTo>
                    <a:lnTo>
                      <a:pt x="45" y="430"/>
                    </a:lnTo>
                    <a:lnTo>
                      <a:pt x="60" y="416"/>
                    </a:lnTo>
                    <a:lnTo>
                      <a:pt x="75" y="401"/>
                    </a:lnTo>
                    <a:lnTo>
                      <a:pt x="89" y="379"/>
                    </a:lnTo>
                    <a:lnTo>
                      <a:pt x="104" y="357"/>
                    </a:lnTo>
                    <a:lnTo>
                      <a:pt x="119" y="343"/>
                    </a:lnTo>
                    <a:lnTo>
                      <a:pt x="142" y="321"/>
                    </a:lnTo>
                    <a:lnTo>
                      <a:pt x="157" y="306"/>
                    </a:lnTo>
                    <a:lnTo>
                      <a:pt x="179" y="284"/>
                    </a:lnTo>
                    <a:lnTo>
                      <a:pt x="365" y="131"/>
                    </a:lnTo>
                    <a:close/>
                  </a:path>
                </a:pathLst>
              </a:custGeom>
              <a:solidFill>
                <a:srgbClr val="FF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73" name="Freeform 37"/>
              <p:cNvSpPr>
                <a:spLocks/>
              </p:cNvSpPr>
              <p:nvPr/>
            </p:nvSpPr>
            <p:spPr bwMode="auto">
              <a:xfrm>
                <a:off x="447" y="2146"/>
                <a:ext cx="842" cy="708"/>
              </a:xfrm>
              <a:custGeom>
                <a:avLst/>
                <a:gdLst>
                  <a:gd name="T0" fmla="*/ 373 w 842"/>
                  <a:gd name="T1" fmla="*/ 51 h 708"/>
                  <a:gd name="T2" fmla="*/ 380 w 842"/>
                  <a:gd name="T3" fmla="*/ 29 h 708"/>
                  <a:gd name="T4" fmla="*/ 388 w 842"/>
                  <a:gd name="T5" fmla="*/ 14 h 708"/>
                  <a:gd name="T6" fmla="*/ 402 w 842"/>
                  <a:gd name="T7" fmla="*/ 7 h 708"/>
                  <a:gd name="T8" fmla="*/ 425 w 842"/>
                  <a:gd name="T9" fmla="*/ 0 h 708"/>
                  <a:gd name="T10" fmla="*/ 447 w 842"/>
                  <a:gd name="T11" fmla="*/ 0 h 708"/>
                  <a:gd name="T12" fmla="*/ 499 w 842"/>
                  <a:gd name="T13" fmla="*/ 7 h 708"/>
                  <a:gd name="T14" fmla="*/ 544 w 842"/>
                  <a:gd name="T15" fmla="*/ 14 h 708"/>
                  <a:gd name="T16" fmla="*/ 574 w 842"/>
                  <a:gd name="T17" fmla="*/ 29 h 708"/>
                  <a:gd name="T18" fmla="*/ 611 w 842"/>
                  <a:gd name="T19" fmla="*/ 36 h 708"/>
                  <a:gd name="T20" fmla="*/ 648 w 842"/>
                  <a:gd name="T21" fmla="*/ 29 h 708"/>
                  <a:gd name="T22" fmla="*/ 686 w 842"/>
                  <a:gd name="T23" fmla="*/ 29 h 708"/>
                  <a:gd name="T24" fmla="*/ 715 w 842"/>
                  <a:gd name="T25" fmla="*/ 36 h 708"/>
                  <a:gd name="T26" fmla="*/ 753 w 842"/>
                  <a:gd name="T27" fmla="*/ 51 h 708"/>
                  <a:gd name="T28" fmla="*/ 768 w 842"/>
                  <a:gd name="T29" fmla="*/ 66 h 708"/>
                  <a:gd name="T30" fmla="*/ 782 w 842"/>
                  <a:gd name="T31" fmla="*/ 80 h 708"/>
                  <a:gd name="T32" fmla="*/ 797 w 842"/>
                  <a:gd name="T33" fmla="*/ 109 h 708"/>
                  <a:gd name="T34" fmla="*/ 812 w 842"/>
                  <a:gd name="T35" fmla="*/ 138 h 708"/>
                  <a:gd name="T36" fmla="*/ 820 w 842"/>
                  <a:gd name="T37" fmla="*/ 168 h 708"/>
                  <a:gd name="T38" fmla="*/ 835 w 842"/>
                  <a:gd name="T39" fmla="*/ 233 h 708"/>
                  <a:gd name="T40" fmla="*/ 842 w 842"/>
                  <a:gd name="T41" fmla="*/ 321 h 708"/>
                  <a:gd name="T42" fmla="*/ 842 w 842"/>
                  <a:gd name="T43" fmla="*/ 423 h 708"/>
                  <a:gd name="T44" fmla="*/ 842 w 842"/>
                  <a:gd name="T45" fmla="*/ 481 h 708"/>
                  <a:gd name="T46" fmla="*/ 835 w 842"/>
                  <a:gd name="T47" fmla="*/ 525 h 708"/>
                  <a:gd name="T48" fmla="*/ 820 w 842"/>
                  <a:gd name="T49" fmla="*/ 569 h 708"/>
                  <a:gd name="T50" fmla="*/ 797 w 842"/>
                  <a:gd name="T51" fmla="*/ 605 h 708"/>
                  <a:gd name="T52" fmla="*/ 775 w 842"/>
                  <a:gd name="T53" fmla="*/ 635 h 708"/>
                  <a:gd name="T54" fmla="*/ 738 w 842"/>
                  <a:gd name="T55" fmla="*/ 656 h 708"/>
                  <a:gd name="T56" fmla="*/ 708 w 842"/>
                  <a:gd name="T57" fmla="*/ 678 h 708"/>
                  <a:gd name="T58" fmla="*/ 671 w 842"/>
                  <a:gd name="T59" fmla="*/ 686 h 708"/>
                  <a:gd name="T60" fmla="*/ 626 w 842"/>
                  <a:gd name="T61" fmla="*/ 693 h 708"/>
                  <a:gd name="T62" fmla="*/ 581 w 842"/>
                  <a:gd name="T63" fmla="*/ 693 h 708"/>
                  <a:gd name="T64" fmla="*/ 537 w 842"/>
                  <a:gd name="T65" fmla="*/ 686 h 708"/>
                  <a:gd name="T66" fmla="*/ 492 w 842"/>
                  <a:gd name="T67" fmla="*/ 686 h 708"/>
                  <a:gd name="T68" fmla="*/ 455 w 842"/>
                  <a:gd name="T69" fmla="*/ 678 h 708"/>
                  <a:gd name="T70" fmla="*/ 417 w 842"/>
                  <a:gd name="T71" fmla="*/ 686 h 708"/>
                  <a:gd name="T72" fmla="*/ 388 w 842"/>
                  <a:gd name="T73" fmla="*/ 686 h 708"/>
                  <a:gd name="T74" fmla="*/ 358 w 842"/>
                  <a:gd name="T75" fmla="*/ 693 h 708"/>
                  <a:gd name="T76" fmla="*/ 306 w 842"/>
                  <a:gd name="T77" fmla="*/ 700 h 708"/>
                  <a:gd name="T78" fmla="*/ 246 w 842"/>
                  <a:gd name="T79" fmla="*/ 708 h 708"/>
                  <a:gd name="T80" fmla="*/ 171 w 842"/>
                  <a:gd name="T81" fmla="*/ 708 h 708"/>
                  <a:gd name="T82" fmla="*/ 112 w 842"/>
                  <a:gd name="T83" fmla="*/ 708 h 708"/>
                  <a:gd name="T84" fmla="*/ 60 w 842"/>
                  <a:gd name="T85" fmla="*/ 708 h 708"/>
                  <a:gd name="T86" fmla="*/ 30 w 842"/>
                  <a:gd name="T87" fmla="*/ 700 h 708"/>
                  <a:gd name="T88" fmla="*/ 15 w 842"/>
                  <a:gd name="T89" fmla="*/ 693 h 708"/>
                  <a:gd name="T90" fmla="*/ 8 w 842"/>
                  <a:gd name="T91" fmla="*/ 671 h 708"/>
                  <a:gd name="T92" fmla="*/ 0 w 842"/>
                  <a:gd name="T93" fmla="*/ 642 h 708"/>
                  <a:gd name="T94" fmla="*/ 0 w 842"/>
                  <a:gd name="T95" fmla="*/ 598 h 708"/>
                  <a:gd name="T96" fmla="*/ 0 w 842"/>
                  <a:gd name="T97" fmla="*/ 554 h 708"/>
                  <a:gd name="T98" fmla="*/ 8 w 842"/>
                  <a:gd name="T99" fmla="*/ 503 h 708"/>
                  <a:gd name="T100" fmla="*/ 37 w 842"/>
                  <a:gd name="T101" fmla="*/ 452 h 708"/>
                  <a:gd name="T102" fmla="*/ 75 w 842"/>
                  <a:gd name="T103" fmla="*/ 401 h 708"/>
                  <a:gd name="T104" fmla="*/ 119 w 842"/>
                  <a:gd name="T105" fmla="*/ 343 h 708"/>
                  <a:gd name="T106" fmla="*/ 179 w 842"/>
                  <a:gd name="T107" fmla="*/ 284 h 708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842"/>
                  <a:gd name="T163" fmla="*/ 0 h 708"/>
                  <a:gd name="T164" fmla="*/ 842 w 842"/>
                  <a:gd name="T165" fmla="*/ 708 h 708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842" h="708">
                    <a:moveTo>
                      <a:pt x="365" y="131"/>
                    </a:moveTo>
                    <a:lnTo>
                      <a:pt x="373" y="58"/>
                    </a:lnTo>
                    <a:lnTo>
                      <a:pt x="373" y="51"/>
                    </a:lnTo>
                    <a:lnTo>
                      <a:pt x="373" y="44"/>
                    </a:lnTo>
                    <a:lnTo>
                      <a:pt x="373" y="36"/>
                    </a:lnTo>
                    <a:lnTo>
                      <a:pt x="380" y="29"/>
                    </a:lnTo>
                    <a:lnTo>
                      <a:pt x="380" y="22"/>
                    </a:lnTo>
                    <a:lnTo>
                      <a:pt x="388" y="14"/>
                    </a:lnTo>
                    <a:lnTo>
                      <a:pt x="395" y="14"/>
                    </a:lnTo>
                    <a:lnTo>
                      <a:pt x="395" y="7"/>
                    </a:lnTo>
                    <a:lnTo>
                      <a:pt x="402" y="7"/>
                    </a:lnTo>
                    <a:lnTo>
                      <a:pt x="410" y="0"/>
                    </a:lnTo>
                    <a:lnTo>
                      <a:pt x="417" y="0"/>
                    </a:lnTo>
                    <a:lnTo>
                      <a:pt x="425" y="0"/>
                    </a:lnTo>
                    <a:lnTo>
                      <a:pt x="432" y="0"/>
                    </a:lnTo>
                    <a:lnTo>
                      <a:pt x="440" y="0"/>
                    </a:lnTo>
                    <a:lnTo>
                      <a:pt x="447" y="0"/>
                    </a:lnTo>
                    <a:lnTo>
                      <a:pt x="470" y="0"/>
                    </a:lnTo>
                    <a:lnTo>
                      <a:pt x="484" y="7"/>
                    </a:lnTo>
                    <a:lnTo>
                      <a:pt x="499" y="7"/>
                    </a:lnTo>
                    <a:lnTo>
                      <a:pt x="514" y="14"/>
                    </a:lnTo>
                    <a:lnTo>
                      <a:pt x="529" y="14"/>
                    </a:lnTo>
                    <a:lnTo>
                      <a:pt x="544" y="14"/>
                    </a:lnTo>
                    <a:lnTo>
                      <a:pt x="551" y="22"/>
                    </a:lnTo>
                    <a:lnTo>
                      <a:pt x="566" y="22"/>
                    </a:lnTo>
                    <a:lnTo>
                      <a:pt x="574" y="29"/>
                    </a:lnTo>
                    <a:lnTo>
                      <a:pt x="589" y="29"/>
                    </a:lnTo>
                    <a:lnTo>
                      <a:pt x="596" y="29"/>
                    </a:lnTo>
                    <a:lnTo>
                      <a:pt x="611" y="36"/>
                    </a:lnTo>
                    <a:lnTo>
                      <a:pt x="619" y="36"/>
                    </a:lnTo>
                    <a:lnTo>
                      <a:pt x="633" y="36"/>
                    </a:lnTo>
                    <a:lnTo>
                      <a:pt x="648" y="29"/>
                    </a:lnTo>
                    <a:lnTo>
                      <a:pt x="656" y="29"/>
                    </a:lnTo>
                    <a:lnTo>
                      <a:pt x="671" y="29"/>
                    </a:lnTo>
                    <a:lnTo>
                      <a:pt x="686" y="29"/>
                    </a:lnTo>
                    <a:lnTo>
                      <a:pt x="693" y="29"/>
                    </a:lnTo>
                    <a:lnTo>
                      <a:pt x="708" y="29"/>
                    </a:lnTo>
                    <a:lnTo>
                      <a:pt x="715" y="36"/>
                    </a:lnTo>
                    <a:lnTo>
                      <a:pt x="730" y="36"/>
                    </a:lnTo>
                    <a:lnTo>
                      <a:pt x="738" y="44"/>
                    </a:lnTo>
                    <a:lnTo>
                      <a:pt x="753" y="51"/>
                    </a:lnTo>
                    <a:lnTo>
                      <a:pt x="760" y="58"/>
                    </a:lnTo>
                    <a:lnTo>
                      <a:pt x="768" y="66"/>
                    </a:lnTo>
                    <a:lnTo>
                      <a:pt x="775" y="73"/>
                    </a:lnTo>
                    <a:lnTo>
                      <a:pt x="775" y="80"/>
                    </a:lnTo>
                    <a:lnTo>
                      <a:pt x="782" y="80"/>
                    </a:lnTo>
                    <a:lnTo>
                      <a:pt x="790" y="87"/>
                    </a:lnTo>
                    <a:lnTo>
                      <a:pt x="790" y="102"/>
                    </a:lnTo>
                    <a:lnTo>
                      <a:pt x="797" y="109"/>
                    </a:lnTo>
                    <a:lnTo>
                      <a:pt x="805" y="117"/>
                    </a:lnTo>
                    <a:lnTo>
                      <a:pt x="805" y="124"/>
                    </a:lnTo>
                    <a:lnTo>
                      <a:pt x="812" y="138"/>
                    </a:lnTo>
                    <a:lnTo>
                      <a:pt x="812" y="146"/>
                    </a:lnTo>
                    <a:lnTo>
                      <a:pt x="812" y="160"/>
                    </a:lnTo>
                    <a:lnTo>
                      <a:pt x="820" y="168"/>
                    </a:lnTo>
                    <a:lnTo>
                      <a:pt x="820" y="182"/>
                    </a:lnTo>
                    <a:lnTo>
                      <a:pt x="827" y="204"/>
                    </a:lnTo>
                    <a:lnTo>
                      <a:pt x="835" y="233"/>
                    </a:lnTo>
                    <a:lnTo>
                      <a:pt x="842" y="263"/>
                    </a:lnTo>
                    <a:lnTo>
                      <a:pt x="842" y="292"/>
                    </a:lnTo>
                    <a:lnTo>
                      <a:pt x="842" y="321"/>
                    </a:lnTo>
                    <a:lnTo>
                      <a:pt x="842" y="357"/>
                    </a:lnTo>
                    <a:lnTo>
                      <a:pt x="842" y="387"/>
                    </a:lnTo>
                    <a:lnTo>
                      <a:pt x="842" y="423"/>
                    </a:lnTo>
                    <a:lnTo>
                      <a:pt x="842" y="445"/>
                    </a:lnTo>
                    <a:lnTo>
                      <a:pt x="842" y="459"/>
                    </a:lnTo>
                    <a:lnTo>
                      <a:pt x="842" y="481"/>
                    </a:lnTo>
                    <a:lnTo>
                      <a:pt x="842" y="496"/>
                    </a:lnTo>
                    <a:lnTo>
                      <a:pt x="835" y="511"/>
                    </a:lnTo>
                    <a:lnTo>
                      <a:pt x="835" y="525"/>
                    </a:lnTo>
                    <a:lnTo>
                      <a:pt x="827" y="540"/>
                    </a:lnTo>
                    <a:lnTo>
                      <a:pt x="820" y="554"/>
                    </a:lnTo>
                    <a:lnTo>
                      <a:pt x="820" y="569"/>
                    </a:lnTo>
                    <a:lnTo>
                      <a:pt x="812" y="576"/>
                    </a:lnTo>
                    <a:lnTo>
                      <a:pt x="805" y="591"/>
                    </a:lnTo>
                    <a:lnTo>
                      <a:pt x="797" y="605"/>
                    </a:lnTo>
                    <a:lnTo>
                      <a:pt x="790" y="613"/>
                    </a:lnTo>
                    <a:lnTo>
                      <a:pt x="782" y="620"/>
                    </a:lnTo>
                    <a:lnTo>
                      <a:pt x="775" y="635"/>
                    </a:lnTo>
                    <a:lnTo>
                      <a:pt x="760" y="642"/>
                    </a:lnTo>
                    <a:lnTo>
                      <a:pt x="753" y="649"/>
                    </a:lnTo>
                    <a:lnTo>
                      <a:pt x="738" y="656"/>
                    </a:lnTo>
                    <a:lnTo>
                      <a:pt x="730" y="664"/>
                    </a:lnTo>
                    <a:lnTo>
                      <a:pt x="715" y="671"/>
                    </a:lnTo>
                    <a:lnTo>
                      <a:pt x="708" y="678"/>
                    </a:lnTo>
                    <a:lnTo>
                      <a:pt x="693" y="678"/>
                    </a:lnTo>
                    <a:lnTo>
                      <a:pt x="678" y="686"/>
                    </a:lnTo>
                    <a:lnTo>
                      <a:pt x="671" y="686"/>
                    </a:lnTo>
                    <a:lnTo>
                      <a:pt x="656" y="693"/>
                    </a:lnTo>
                    <a:lnTo>
                      <a:pt x="641" y="693"/>
                    </a:lnTo>
                    <a:lnTo>
                      <a:pt x="626" y="693"/>
                    </a:lnTo>
                    <a:lnTo>
                      <a:pt x="611" y="693"/>
                    </a:lnTo>
                    <a:lnTo>
                      <a:pt x="604" y="693"/>
                    </a:lnTo>
                    <a:lnTo>
                      <a:pt x="581" y="693"/>
                    </a:lnTo>
                    <a:lnTo>
                      <a:pt x="566" y="693"/>
                    </a:lnTo>
                    <a:lnTo>
                      <a:pt x="551" y="693"/>
                    </a:lnTo>
                    <a:lnTo>
                      <a:pt x="537" y="686"/>
                    </a:lnTo>
                    <a:lnTo>
                      <a:pt x="522" y="686"/>
                    </a:lnTo>
                    <a:lnTo>
                      <a:pt x="507" y="686"/>
                    </a:lnTo>
                    <a:lnTo>
                      <a:pt x="492" y="686"/>
                    </a:lnTo>
                    <a:lnTo>
                      <a:pt x="484" y="686"/>
                    </a:lnTo>
                    <a:lnTo>
                      <a:pt x="470" y="678"/>
                    </a:lnTo>
                    <a:lnTo>
                      <a:pt x="455" y="678"/>
                    </a:lnTo>
                    <a:lnTo>
                      <a:pt x="440" y="678"/>
                    </a:lnTo>
                    <a:lnTo>
                      <a:pt x="432" y="678"/>
                    </a:lnTo>
                    <a:lnTo>
                      <a:pt x="417" y="686"/>
                    </a:lnTo>
                    <a:lnTo>
                      <a:pt x="410" y="686"/>
                    </a:lnTo>
                    <a:lnTo>
                      <a:pt x="395" y="686"/>
                    </a:lnTo>
                    <a:lnTo>
                      <a:pt x="388" y="686"/>
                    </a:lnTo>
                    <a:lnTo>
                      <a:pt x="380" y="686"/>
                    </a:lnTo>
                    <a:lnTo>
                      <a:pt x="373" y="686"/>
                    </a:lnTo>
                    <a:lnTo>
                      <a:pt x="358" y="693"/>
                    </a:lnTo>
                    <a:lnTo>
                      <a:pt x="343" y="693"/>
                    </a:lnTo>
                    <a:lnTo>
                      <a:pt x="328" y="700"/>
                    </a:lnTo>
                    <a:lnTo>
                      <a:pt x="306" y="700"/>
                    </a:lnTo>
                    <a:lnTo>
                      <a:pt x="291" y="708"/>
                    </a:lnTo>
                    <a:lnTo>
                      <a:pt x="268" y="708"/>
                    </a:lnTo>
                    <a:lnTo>
                      <a:pt x="246" y="708"/>
                    </a:lnTo>
                    <a:lnTo>
                      <a:pt x="224" y="708"/>
                    </a:lnTo>
                    <a:lnTo>
                      <a:pt x="194" y="708"/>
                    </a:lnTo>
                    <a:lnTo>
                      <a:pt x="171" y="708"/>
                    </a:lnTo>
                    <a:lnTo>
                      <a:pt x="149" y="708"/>
                    </a:lnTo>
                    <a:lnTo>
                      <a:pt x="127" y="708"/>
                    </a:lnTo>
                    <a:lnTo>
                      <a:pt x="112" y="708"/>
                    </a:lnTo>
                    <a:lnTo>
                      <a:pt x="89" y="708"/>
                    </a:lnTo>
                    <a:lnTo>
                      <a:pt x="75" y="708"/>
                    </a:lnTo>
                    <a:lnTo>
                      <a:pt x="60" y="708"/>
                    </a:lnTo>
                    <a:lnTo>
                      <a:pt x="45" y="708"/>
                    </a:lnTo>
                    <a:lnTo>
                      <a:pt x="37" y="708"/>
                    </a:lnTo>
                    <a:lnTo>
                      <a:pt x="30" y="700"/>
                    </a:lnTo>
                    <a:lnTo>
                      <a:pt x="22" y="693"/>
                    </a:lnTo>
                    <a:lnTo>
                      <a:pt x="15" y="693"/>
                    </a:lnTo>
                    <a:lnTo>
                      <a:pt x="15" y="686"/>
                    </a:lnTo>
                    <a:lnTo>
                      <a:pt x="8" y="678"/>
                    </a:lnTo>
                    <a:lnTo>
                      <a:pt x="8" y="671"/>
                    </a:lnTo>
                    <a:lnTo>
                      <a:pt x="0" y="664"/>
                    </a:lnTo>
                    <a:lnTo>
                      <a:pt x="0" y="649"/>
                    </a:lnTo>
                    <a:lnTo>
                      <a:pt x="0" y="642"/>
                    </a:lnTo>
                    <a:lnTo>
                      <a:pt x="0" y="627"/>
                    </a:lnTo>
                    <a:lnTo>
                      <a:pt x="0" y="613"/>
                    </a:lnTo>
                    <a:lnTo>
                      <a:pt x="0" y="598"/>
                    </a:lnTo>
                    <a:lnTo>
                      <a:pt x="0" y="584"/>
                    </a:lnTo>
                    <a:lnTo>
                      <a:pt x="0" y="569"/>
                    </a:lnTo>
                    <a:lnTo>
                      <a:pt x="0" y="554"/>
                    </a:lnTo>
                    <a:lnTo>
                      <a:pt x="0" y="540"/>
                    </a:lnTo>
                    <a:lnTo>
                      <a:pt x="8" y="518"/>
                    </a:lnTo>
                    <a:lnTo>
                      <a:pt x="8" y="503"/>
                    </a:lnTo>
                    <a:lnTo>
                      <a:pt x="15" y="489"/>
                    </a:lnTo>
                    <a:lnTo>
                      <a:pt x="22" y="467"/>
                    </a:lnTo>
                    <a:lnTo>
                      <a:pt x="37" y="452"/>
                    </a:lnTo>
                    <a:lnTo>
                      <a:pt x="45" y="430"/>
                    </a:lnTo>
                    <a:lnTo>
                      <a:pt x="60" y="416"/>
                    </a:lnTo>
                    <a:lnTo>
                      <a:pt x="75" y="401"/>
                    </a:lnTo>
                    <a:lnTo>
                      <a:pt x="89" y="379"/>
                    </a:lnTo>
                    <a:lnTo>
                      <a:pt x="104" y="357"/>
                    </a:lnTo>
                    <a:lnTo>
                      <a:pt x="119" y="343"/>
                    </a:lnTo>
                    <a:lnTo>
                      <a:pt x="142" y="321"/>
                    </a:lnTo>
                    <a:lnTo>
                      <a:pt x="157" y="306"/>
                    </a:lnTo>
                    <a:lnTo>
                      <a:pt x="179" y="284"/>
                    </a:lnTo>
                    <a:lnTo>
                      <a:pt x="365" y="131"/>
                    </a:lnTo>
                    <a:close/>
                  </a:path>
                </a:pathLst>
              </a:custGeom>
              <a:solidFill>
                <a:srgbClr val="FF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74" name="Freeform 38"/>
              <p:cNvSpPr>
                <a:spLocks/>
              </p:cNvSpPr>
              <p:nvPr/>
            </p:nvSpPr>
            <p:spPr bwMode="auto">
              <a:xfrm>
                <a:off x="171" y="1635"/>
                <a:ext cx="887" cy="1219"/>
              </a:xfrm>
              <a:custGeom>
                <a:avLst/>
                <a:gdLst>
                  <a:gd name="T0" fmla="*/ 433 w 887"/>
                  <a:gd name="T1" fmla="*/ 241 h 1219"/>
                  <a:gd name="T2" fmla="*/ 477 w 887"/>
                  <a:gd name="T3" fmla="*/ 314 h 1219"/>
                  <a:gd name="T4" fmla="*/ 529 w 887"/>
                  <a:gd name="T5" fmla="*/ 380 h 1219"/>
                  <a:gd name="T6" fmla="*/ 582 w 887"/>
                  <a:gd name="T7" fmla="*/ 438 h 1219"/>
                  <a:gd name="T8" fmla="*/ 634 w 887"/>
                  <a:gd name="T9" fmla="*/ 482 h 1219"/>
                  <a:gd name="T10" fmla="*/ 693 w 887"/>
                  <a:gd name="T11" fmla="*/ 525 h 1219"/>
                  <a:gd name="T12" fmla="*/ 746 w 887"/>
                  <a:gd name="T13" fmla="*/ 562 h 1219"/>
                  <a:gd name="T14" fmla="*/ 790 w 887"/>
                  <a:gd name="T15" fmla="*/ 606 h 1219"/>
                  <a:gd name="T16" fmla="*/ 827 w 887"/>
                  <a:gd name="T17" fmla="*/ 649 h 1219"/>
                  <a:gd name="T18" fmla="*/ 857 w 887"/>
                  <a:gd name="T19" fmla="*/ 708 h 1219"/>
                  <a:gd name="T20" fmla="*/ 880 w 887"/>
                  <a:gd name="T21" fmla="*/ 759 h 1219"/>
                  <a:gd name="T22" fmla="*/ 887 w 887"/>
                  <a:gd name="T23" fmla="*/ 825 h 1219"/>
                  <a:gd name="T24" fmla="*/ 887 w 887"/>
                  <a:gd name="T25" fmla="*/ 883 h 1219"/>
                  <a:gd name="T26" fmla="*/ 872 w 887"/>
                  <a:gd name="T27" fmla="*/ 941 h 1219"/>
                  <a:gd name="T28" fmla="*/ 850 w 887"/>
                  <a:gd name="T29" fmla="*/ 992 h 1219"/>
                  <a:gd name="T30" fmla="*/ 820 w 887"/>
                  <a:gd name="T31" fmla="*/ 1043 h 1219"/>
                  <a:gd name="T32" fmla="*/ 775 w 887"/>
                  <a:gd name="T33" fmla="*/ 1095 h 1219"/>
                  <a:gd name="T34" fmla="*/ 723 w 887"/>
                  <a:gd name="T35" fmla="*/ 1138 h 1219"/>
                  <a:gd name="T36" fmla="*/ 671 w 887"/>
                  <a:gd name="T37" fmla="*/ 1167 h 1219"/>
                  <a:gd name="T38" fmla="*/ 604 w 887"/>
                  <a:gd name="T39" fmla="*/ 1197 h 1219"/>
                  <a:gd name="T40" fmla="*/ 537 w 887"/>
                  <a:gd name="T41" fmla="*/ 1211 h 1219"/>
                  <a:gd name="T42" fmla="*/ 462 w 887"/>
                  <a:gd name="T43" fmla="*/ 1219 h 1219"/>
                  <a:gd name="T44" fmla="*/ 388 w 887"/>
                  <a:gd name="T45" fmla="*/ 1219 h 1219"/>
                  <a:gd name="T46" fmla="*/ 328 w 887"/>
                  <a:gd name="T47" fmla="*/ 1211 h 1219"/>
                  <a:gd name="T48" fmla="*/ 276 w 887"/>
                  <a:gd name="T49" fmla="*/ 1204 h 1219"/>
                  <a:gd name="T50" fmla="*/ 231 w 887"/>
                  <a:gd name="T51" fmla="*/ 1189 h 1219"/>
                  <a:gd name="T52" fmla="*/ 194 w 887"/>
                  <a:gd name="T53" fmla="*/ 1167 h 1219"/>
                  <a:gd name="T54" fmla="*/ 172 w 887"/>
                  <a:gd name="T55" fmla="*/ 1138 h 1219"/>
                  <a:gd name="T56" fmla="*/ 149 w 887"/>
                  <a:gd name="T57" fmla="*/ 1109 h 1219"/>
                  <a:gd name="T58" fmla="*/ 142 w 887"/>
                  <a:gd name="T59" fmla="*/ 1073 h 1219"/>
                  <a:gd name="T60" fmla="*/ 134 w 887"/>
                  <a:gd name="T61" fmla="*/ 1043 h 1219"/>
                  <a:gd name="T62" fmla="*/ 134 w 887"/>
                  <a:gd name="T63" fmla="*/ 1000 h 1219"/>
                  <a:gd name="T64" fmla="*/ 142 w 887"/>
                  <a:gd name="T65" fmla="*/ 963 h 1219"/>
                  <a:gd name="T66" fmla="*/ 149 w 887"/>
                  <a:gd name="T67" fmla="*/ 927 h 1219"/>
                  <a:gd name="T68" fmla="*/ 157 w 887"/>
                  <a:gd name="T69" fmla="*/ 898 h 1219"/>
                  <a:gd name="T70" fmla="*/ 164 w 887"/>
                  <a:gd name="T71" fmla="*/ 868 h 1219"/>
                  <a:gd name="T72" fmla="*/ 172 w 887"/>
                  <a:gd name="T73" fmla="*/ 854 h 1219"/>
                  <a:gd name="T74" fmla="*/ 187 w 887"/>
                  <a:gd name="T75" fmla="*/ 832 h 1219"/>
                  <a:gd name="T76" fmla="*/ 194 w 887"/>
                  <a:gd name="T77" fmla="*/ 817 h 1219"/>
                  <a:gd name="T78" fmla="*/ 202 w 887"/>
                  <a:gd name="T79" fmla="*/ 795 h 1219"/>
                  <a:gd name="T80" fmla="*/ 202 w 887"/>
                  <a:gd name="T81" fmla="*/ 759 h 1219"/>
                  <a:gd name="T82" fmla="*/ 194 w 887"/>
                  <a:gd name="T83" fmla="*/ 722 h 1219"/>
                  <a:gd name="T84" fmla="*/ 187 w 887"/>
                  <a:gd name="T85" fmla="*/ 679 h 1219"/>
                  <a:gd name="T86" fmla="*/ 164 w 887"/>
                  <a:gd name="T87" fmla="*/ 591 h 1219"/>
                  <a:gd name="T88" fmla="*/ 127 w 887"/>
                  <a:gd name="T89" fmla="*/ 467 h 1219"/>
                  <a:gd name="T90" fmla="*/ 75 w 887"/>
                  <a:gd name="T91" fmla="*/ 343 h 1219"/>
                  <a:gd name="T92" fmla="*/ 291 w 887"/>
                  <a:gd name="T93" fmla="*/ 0 h 121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887"/>
                  <a:gd name="T142" fmla="*/ 0 h 1219"/>
                  <a:gd name="T143" fmla="*/ 887 w 887"/>
                  <a:gd name="T144" fmla="*/ 1219 h 121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887" h="1219">
                    <a:moveTo>
                      <a:pt x="291" y="0"/>
                    </a:moveTo>
                    <a:lnTo>
                      <a:pt x="418" y="219"/>
                    </a:lnTo>
                    <a:lnTo>
                      <a:pt x="433" y="241"/>
                    </a:lnTo>
                    <a:lnTo>
                      <a:pt x="447" y="270"/>
                    </a:lnTo>
                    <a:lnTo>
                      <a:pt x="462" y="292"/>
                    </a:lnTo>
                    <a:lnTo>
                      <a:pt x="477" y="314"/>
                    </a:lnTo>
                    <a:lnTo>
                      <a:pt x="492" y="336"/>
                    </a:lnTo>
                    <a:lnTo>
                      <a:pt x="507" y="358"/>
                    </a:lnTo>
                    <a:lnTo>
                      <a:pt x="529" y="380"/>
                    </a:lnTo>
                    <a:lnTo>
                      <a:pt x="544" y="401"/>
                    </a:lnTo>
                    <a:lnTo>
                      <a:pt x="559" y="416"/>
                    </a:lnTo>
                    <a:lnTo>
                      <a:pt x="582" y="438"/>
                    </a:lnTo>
                    <a:lnTo>
                      <a:pt x="596" y="453"/>
                    </a:lnTo>
                    <a:lnTo>
                      <a:pt x="619" y="467"/>
                    </a:lnTo>
                    <a:lnTo>
                      <a:pt x="634" y="482"/>
                    </a:lnTo>
                    <a:lnTo>
                      <a:pt x="656" y="496"/>
                    </a:lnTo>
                    <a:lnTo>
                      <a:pt x="671" y="511"/>
                    </a:lnTo>
                    <a:lnTo>
                      <a:pt x="693" y="525"/>
                    </a:lnTo>
                    <a:lnTo>
                      <a:pt x="708" y="533"/>
                    </a:lnTo>
                    <a:lnTo>
                      <a:pt x="731" y="547"/>
                    </a:lnTo>
                    <a:lnTo>
                      <a:pt x="746" y="562"/>
                    </a:lnTo>
                    <a:lnTo>
                      <a:pt x="760" y="577"/>
                    </a:lnTo>
                    <a:lnTo>
                      <a:pt x="775" y="591"/>
                    </a:lnTo>
                    <a:lnTo>
                      <a:pt x="790" y="606"/>
                    </a:lnTo>
                    <a:lnTo>
                      <a:pt x="805" y="620"/>
                    </a:lnTo>
                    <a:lnTo>
                      <a:pt x="820" y="635"/>
                    </a:lnTo>
                    <a:lnTo>
                      <a:pt x="827" y="649"/>
                    </a:lnTo>
                    <a:lnTo>
                      <a:pt x="842" y="671"/>
                    </a:lnTo>
                    <a:lnTo>
                      <a:pt x="850" y="686"/>
                    </a:lnTo>
                    <a:lnTo>
                      <a:pt x="857" y="708"/>
                    </a:lnTo>
                    <a:lnTo>
                      <a:pt x="865" y="722"/>
                    </a:lnTo>
                    <a:lnTo>
                      <a:pt x="872" y="744"/>
                    </a:lnTo>
                    <a:lnTo>
                      <a:pt x="880" y="759"/>
                    </a:lnTo>
                    <a:lnTo>
                      <a:pt x="880" y="781"/>
                    </a:lnTo>
                    <a:lnTo>
                      <a:pt x="887" y="803"/>
                    </a:lnTo>
                    <a:lnTo>
                      <a:pt x="887" y="825"/>
                    </a:lnTo>
                    <a:lnTo>
                      <a:pt x="887" y="839"/>
                    </a:lnTo>
                    <a:lnTo>
                      <a:pt x="887" y="861"/>
                    </a:lnTo>
                    <a:lnTo>
                      <a:pt x="887" y="883"/>
                    </a:lnTo>
                    <a:lnTo>
                      <a:pt x="887" y="898"/>
                    </a:lnTo>
                    <a:lnTo>
                      <a:pt x="880" y="919"/>
                    </a:lnTo>
                    <a:lnTo>
                      <a:pt x="872" y="941"/>
                    </a:lnTo>
                    <a:lnTo>
                      <a:pt x="872" y="956"/>
                    </a:lnTo>
                    <a:lnTo>
                      <a:pt x="865" y="978"/>
                    </a:lnTo>
                    <a:lnTo>
                      <a:pt x="850" y="992"/>
                    </a:lnTo>
                    <a:lnTo>
                      <a:pt x="842" y="1007"/>
                    </a:lnTo>
                    <a:lnTo>
                      <a:pt x="835" y="1029"/>
                    </a:lnTo>
                    <a:lnTo>
                      <a:pt x="820" y="1043"/>
                    </a:lnTo>
                    <a:lnTo>
                      <a:pt x="805" y="1065"/>
                    </a:lnTo>
                    <a:lnTo>
                      <a:pt x="790" y="1080"/>
                    </a:lnTo>
                    <a:lnTo>
                      <a:pt x="775" y="1095"/>
                    </a:lnTo>
                    <a:lnTo>
                      <a:pt x="760" y="1109"/>
                    </a:lnTo>
                    <a:lnTo>
                      <a:pt x="746" y="1124"/>
                    </a:lnTo>
                    <a:lnTo>
                      <a:pt x="723" y="1138"/>
                    </a:lnTo>
                    <a:lnTo>
                      <a:pt x="708" y="1146"/>
                    </a:lnTo>
                    <a:lnTo>
                      <a:pt x="686" y="1160"/>
                    </a:lnTo>
                    <a:lnTo>
                      <a:pt x="671" y="1167"/>
                    </a:lnTo>
                    <a:lnTo>
                      <a:pt x="649" y="1182"/>
                    </a:lnTo>
                    <a:lnTo>
                      <a:pt x="626" y="1189"/>
                    </a:lnTo>
                    <a:lnTo>
                      <a:pt x="604" y="1197"/>
                    </a:lnTo>
                    <a:lnTo>
                      <a:pt x="582" y="1204"/>
                    </a:lnTo>
                    <a:lnTo>
                      <a:pt x="559" y="1204"/>
                    </a:lnTo>
                    <a:lnTo>
                      <a:pt x="537" y="1211"/>
                    </a:lnTo>
                    <a:lnTo>
                      <a:pt x="515" y="1219"/>
                    </a:lnTo>
                    <a:lnTo>
                      <a:pt x="492" y="1219"/>
                    </a:lnTo>
                    <a:lnTo>
                      <a:pt x="462" y="1219"/>
                    </a:lnTo>
                    <a:lnTo>
                      <a:pt x="440" y="1219"/>
                    </a:lnTo>
                    <a:lnTo>
                      <a:pt x="410" y="1219"/>
                    </a:lnTo>
                    <a:lnTo>
                      <a:pt x="388" y="1219"/>
                    </a:lnTo>
                    <a:lnTo>
                      <a:pt x="365" y="1219"/>
                    </a:lnTo>
                    <a:lnTo>
                      <a:pt x="343" y="1219"/>
                    </a:lnTo>
                    <a:lnTo>
                      <a:pt x="328" y="1211"/>
                    </a:lnTo>
                    <a:lnTo>
                      <a:pt x="306" y="1211"/>
                    </a:lnTo>
                    <a:lnTo>
                      <a:pt x="291" y="1211"/>
                    </a:lnTo>
                    <a:lnTo>
                      <a:pt x="276" y="1204"/>
                    </a:lnTo>
                    <a:lnTo>
                      <a:pt x="254" y="1197"/>
                    </a:lnTo>
                    <a:lnTo>
                      <a:pt x="239" y="1189"/>
                    </a:lnTo>
                    <a:lnTo>
                      <a:pt x="231" y="1189"/>
                    </a:lnTo>
                    <a:lnTo>
                      <a:pt x="216" y="1182"/>
                    </a:lnTo>
                    <a:lnTo>
                      <a:pt x="209" y="1175"/>
                    </a:lnTo>
                    <a:lnTo>
                      <a:pt x="194" y="1167"/>
                    </a:lnTo>
                    <a:lnTo>
                      <a:pt x="187" y="1153"/>
                    </a:lnTo>
                    <a:lnTo>
                      <a:pt x="179" y="1146"/>
                    </a:lnTo>
                    <a:lnTo>
                      <a:pt x="172" y="1138"/>
                    </a:lnTo>
                    <a:lnTo>
                      <a:pt x="164" y="1124"/>
                    </a:lnTo>
                    <a:lnTo>
                      <a:pt x="157" y="1116"/>
                    </a:lnTo>
                    <a:lnTo>
                      <a:pt x="149" y="1109"/>
                    </a:lnTo>
                    <a:lnTo>
                      <a:pt x="149" y="1095"/>
                    </a:lnTo>
                    <a:lnTo>
                      <a:pt x="142" y="1087"/>
                    </a:lnTo>
                    <a:lnTo>
                      <a:pt x="142" y="1073"/>
                    </a:lnTo>
                    <a:lnTo>
                      <a:pt x="134" y="1065"/>
                    </a:lnTo>
                    <a:lnTo>
                      <a:pt x="134" y="1051"/>
                    </a:lnTo>
                    <a:lnTo>
                      <a:pt x="134" y="1043"/>
                    </a:lnTo>
                    <a:lnTo>
                      <a:pt x="134" y="1029"/>
                    </a:lnTo>
                    <a:lnTo>
                      <a:pt x="134" y="1014"/>
                    </a:lnTo>
                    <a:lnTo>
                      <a:pt x="134" y="1000"/>
                    </a:lnTo>
                    <a:lnTo>
                      <a:pt x="134" y="992"/>
                    </a:lnTo>
                    <a:lnTo>
                      <a:pt x="134" y="978"/>
                    </a:lnTo>
                    <a:lnTo>
                      <a:pt x="142" y="963"/>
                    </a:lnTo>
                    <a:lnTo>
                      <a:pt x="142" y="949"/>
                    </a:lnTo>
                    <a:lnTo>
                      <a:pt x="149" y="941"/>
                    </a:lnTo>
                    <a:lnTo>
                      <a:pt x="149" y="927"/>
                    </a:lnTo>
                    <a:lnTo>
                      <a:pt x="149" y="919"/>
                    </a:lnTo>
                    <a:lnTo>
                      <a:pt x="157" y="905"/>
                    </a:lnTo>
                    <a:lnTo>
                      <a:pt x="157" y="898"/>
                    </a:lnTo>
                    <a:lnTo>
                      <a:pt x="157" y="890"/>
                    </a:lnTo>
                    <a:lnTo>
                      <a:pt x="164" y="876"/>
                    </a:lnTo>
                    <a:lnTo>
                      <a:pt x="164" y="868"/>
                    </a:lnTo>
                    <a:lnTo>
                      <a:pt x="164" y="861"/>
                    </a:lnTo>
                    <a:lnTo>
                      <a:pt x="172" y="854"/>
                    </a:lnTo>
                    <a:lnTo>
                      <a:pt x="179" y="846"/>
                    </a:lnTo>
                    <a:lnTo>
                      <a:pt x="179" y="839"/>
                    </a:lnTo>
                    <a:lnTo>
                      <a:pt x="187" y="832"/>
                    </a:lnTo>
                    <a:lnTo>
                      <a:pt x="187" y="825"/>
                    </a:lnTo>
                    <a:lnTo>
                      <a:pt x="194" y="817"/>
                    </a:lnTo>
                    <a:lnTo>
                      <a:pt x="194" y="810"/>
                    </a:lnTo>
                    <a:lnTo>
                      <a:pt x="194" y="803"/>
                    </a:lnTo>
                    <a:lnTo>
                      <a:pt x="202" y="795"/>
                    </a:lnTo>
                    <a:lnTo>
                      <a:pt x="202" y="781"/>
                    </a:lnTo>
                    <a:lnTo>
                      <a:pt x="202" y="774"/>
                    </a:lnTo>
                    <a:lnTo>
                      <a:pt x="202" y="759"/>
                    </a:lnTo>
                    <a:lnTo>
                      <a:pt x="194" y="752"/>
                    </a:lnTo>
                    <a:lnTo>
                      <a:pt x="194" y="737"/>
                    </a:lnTo>
                    <a:lnTo>
                      <a:pt x="194" y="722"/>
                    </a:lnTo>
                    <a:lnTo>
                      <a:pt x="194" y="708"/>
                    </a:lnTo>
                    <a:lnTo>
                      <a:pt x="187" y="693"/>
                    </a:lnTo>
                    <a:lnTo>
                      <a:pt x="187" y="679"/>
                    </a:lnTo>
                    <a:lnTo>
                      <a:pt x="179" y="657"/>
                    </a:lnTo>
                    <a:lnTo>
                      <a:pt x="172" y="628"/>
                    </a:lnTo>
                    <a:lnTo>
                      <a:pt x="164" y="591"/>
                    </a:lnTo>
                    <a:lnTo>
                      <a:pt x="157" y="547"/>
                    </a:lnTo>
                    <a:lnTo>
                      <a:pt x="142" y="511"/>
                    </a:lnTo>
                    <a:lnTo>
                      <a:pt x="127" y="467"/>
                    </a:lnTo>
                    <a:lnTo>
                      <a:pt x="112" y="431"/>
                    </a:lnTo>
                    <a:lnTo>
                      <a:pt x="97" y="387"/>
                    </a:lnTo>
                    <a:lnTo>
                      <a:pt x="75" y="343"/>
                    </a:lnTo>
                    <a:lnTo>
                      <a:pt x="0" y="161"/>
                    </a:lnTo>
                    <a:lnTo>
                      <a:pt x="149" y="80"/>
                    </a:lnTo>
                    <a:lnTo>
                      <a:pt x="291" y="0"/>
                    </a:lnTo>
                    <a:close/>
                  </a:path>
                </a:pathLst>
              </a:custGeom>
              <a:solidFill>
                <a:srgbClr val="CC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75" name="Freeform 39"/>
              <p:cNvSpPr>
                <a:spLocks/>
              </p:cNvSpPr>
              <p:nvPr/>
            </p:nvSpPr>
            <p:spPr bwMode="auto">
              <a:xfrm>
                <a:off x="171" y="1635"/>
                <a:ext cx="887" cy="1219"/>
              </a:xfrm>
              <a:custGeom>
                <a:avLst/>
                <a:gdLst>
                  <a:gd name="T0" fmla="*/ 433 w 887"/>
                  <a:gd name="T1" fmla="*/ 241 h 1219"/>
                  <a:gd name="T2" fmla="*/ 477 w 887"/>
                  <a:gd name="T3" fmla="*/ 314 h 1219"/>
                  <a:gd name="T4" fmla="*/ 529 w 887"/>
                  <a:gd name="T5" fmla="*/ 380 h 1219"/>
                  <a:gd name="T6" fmla="*/ 582 w 887"/>
                  <a:gd name="T7" fmla="*/ 438 h 1219"/>
                  <a:gd name="T8" fmla="*/ 634 w 887"/>
                  <a:gd name="T9" fmla="*/ 482 h 1219"/>
                  <a:gd name="T10" fmla="*/ 693 w 887"/>
                  <a:gd name="T11" fmla="*/ 525 h 1219"/>
                  <a:gd name="T12" fmla="*/ 746 w 887"/>
                  <a:gd name="T13" fmla="*/ 562 h 1219"/>
                  <a:gd name="T14" fmla="*/ 790 w 887"/>
                  <a:gd name="T15" fmla="*/ 606 h 1219"/>
                  <a:gd name="T16" fmla="*/ 827 w 887"/>
                  <a:gd name="T17" fmla="*/ 649 h 1219"/>
                  <a:gd name="T18" fmla="*/ 857 w 887"/>
                  <a:gd name="T19" fmla="*/ 708 h 1219"/>
                  <a:gd name="T20" fmla="*/ 880 w 887"/>
                  <a:gd name="T21" fmla="*/ 759 h 1219"/>
                  <a:gd name="T22" fmla="*/ 887 w 887"/>
                  <a:gd name="T23" fmla="*/ 825 h 1219"/>
                  <a:gd name="T24" fmla="*/ 887 w 887"/>
                  <a:gd name="T25" fmla="*/ 883 h 1219"/>
                  <a:gd name="T26" fmla="*/ 872 w 887"/>
                  <a:gd name="T27" fmla="*/ 941 h 1219"/>
                  <a:gd name="T28" fmla="*/ 850 w 887"/>
                  <a:gd name="T29" fmla="*/ 992 h 1219"/>
                  <a:gd name="T30" fmla="*/ 820 w 887"/>
                  <a:gd name="T31" fmla="*/ 1043 h 1219"/>
                  <a:gd name="T32" fmla="*/ 775 w 887"/>
                  <a:gd name="T33" fmla="*/ 1095 h 1219"/>
                  <a:gd name="T34" fmla="*/ 731 w 887"/>
                  <a:gd name="T35" fmla="*/ 1138 h 1219"/>
                  <a:gd name="T36" fmla="*/ 671 w 887"/>
                  <a:gd name="T37" fmla="*/ 1167 h 1219"/>
                  <a:gd name="T38" fmla="*/ 604 w 887"/>
                  <a:gd name="T39" fmla="*/ 1197 h 1219"/>
                  <a:gd name="T40" fmla="*/ 537 w 887"/>
                  <a:gd name="T41" fmla="*/ 1211 h 1219"/>
                  <a:gd name="T42" fmla="*/ 462 w 887"/>
                  <a:gd name="T43" fmla="*/ 1219 h 1219"/>
                  <a:gd name="T44" fmla="*/ 388 w 887"/>
                  <a:gd name="T45" fmla="*/ 1219 h 1219"/>
                  <a:gd name="T46" fmla="*/ 328 w 887"/>
                  <a:gd name="T47" fmla="*/ 1211 h 1219"/>
                  <a:gd name="T48" fmla="*/ 276 w 887"/>
                  <a:gd name="T49" fmla="*/ 1204 h 1219"/>
                  <a:gd name="T50" fmla="*/ 231 w 887"/>
                  <a:gd name="T51" fmla="*/ 1189 h 1219"/>
                  <a:gd name="T52" fmla="*/ 194 w 887"/>
                  <a:gd name="T53" fmla="*/ 1167 h 1219"/>
                  <a:gd name="T54" fmla="*/ 172 w 887"/>
                  <a:gd name="T55" fmla="*/ 1138 h 1219"/>
                  <a:gd name="T56" fmla="*/ 149 w 887"/>
                  <a:gd name="T57" fmla="*/ 1109 h 1219"/>
                  <a:gd name="T58" fmla="*/ 142 w 887"/>
                  <a:gd name="T59" fmla="*/ 1073 h 1219"/>
                  <a:gd name="T60" fmla="*/ 134 w 887"/>
                  <a:gd name="T61" fmla="*/ 1043 h 1219"/>
                  <a:gd name="T62" fmla="*/ 134 w 887"/>
                  <a:gd name="T63" fmla="*/ 1000 h 1219"/>
                  <a:gd name="T64" fmla="*/ 142 w 887"/>
                  <a:gd name="T65" fmla="*/ 963 h 1219"/>
                  <a:gd name="T66" fmla="*/ 149 w 887"/>
                  <a:gd name="T67" fmla="*/ 927 h 1219"/>
                  <a:gd name="T68" fmla="*/ 157 w 887"/>
                  <a:gd name="T69" fmla="*/ 898 h 1219"/>
                  <a:gd name="T70" fmla="*/ 164 w 887"/>
                  <a:gd name="T71" fmla="*/ 868 h 1219"/>
                  <a:gd name="T72" fmla="*/ 172 w 887"/>
                  <a:gd name="T73" fmla="*/ 854 h 1219"/>
                  <a:gd name="T74" fmla="*/ 187 w 887"/>
                  <a:gd name="T75" fmla="*/ 832 h 1219"/>
                  <a:gd name="T76" fmla="*/ 194 w 887"/>
                  <a:gd name="T77" fmla="*/ 817 h 1219"/>
                  <a:gd name="T78" fmla="*/ 202 w 887"/>
                  <a:gd name="T79" fmla="*/ 795 h 1219"/>
                  <a:gd name="T80" fmla="*/ 202 w 887"/>
                  <a:gd name="T81" fmla="*/ 759 h 1219"/>
                  <a:gd name="T82" fmla="*/ 194 w 887"/>
                  <a:gd name="T83" fmla="*/ 722 h 1219"/>
                  <a:gd name="T84" fmla="*/ 187 w 887"/>
                  <a:gd name="T85" fmla="*/ 679 h 1219"/>
                  <a:gd name="T86" fmla="*/ 164 w 887"/>
                  <a:gd name="T87" fmla="*/ 591 h 1219"/>
                  <a:gd name="T88" fmla="*/ 127 w 887"/>
                  <a:gd name="T89" fmla="*/ 467 h 1219"/>
                  <a:gd name="T90" fmla="*/ 75 w 887"/>
                  <a:gd name="T91" fmla="*/ 343 h 1219"/>
                  <a:gd name="T92" fmla="*/ 291 w 887"/>
                  <a:gd name="T93" fmla="*/ 0 h 121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887"/>
                  <a:gd name="T142" fmla="*/ 0 h 1219"/>
                  <a:gd name="T143" fmla="*/ 887 w 887"/>
                  <a:gd name="T144" fmla="*/ 1219 h 121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887" h="1219">
                    <a:moveTo>
                      <a:pt x="291" y="0"/>
                    </a:moveTo>
                    <a:lnTo>
                      <a:pt x="418" y="219"/>
                    </a:lnTo>
                    <a:lnTo>
                      <a:pt x="433" y="241"/>
                    </a:lnTo>
                    <a:lnTo>
                      <a:pt x="447" y="270"/>
                    </a:lnTo>
                    <a:lnTo>
                      <a:pt x="462" y="292"/>
                    </a:lnTo>
                    <a:lnTo>
                      <a:pt x="477" y="314"/>
                    </a:lnTo>
                    <a:lnTo>
                      <a:pt x="492" y="336"/>
                    </a:lnTo>
                    <a:lnTo>
                      <a:pt x="507" y="358"/>
                    </a:lnTo>
                    <a:lnTo>
                      <a:pt x="529" y="380"/>
                    </a:lnTo>
                    <a:lnTo>
                      <a:pt x="544" y="401"/>
                    </a:lnTo>
                    <a:lnTo>
                      <a:pt x="559" y="416"/>
                    </a:lnTo>
                    <a:lnTo>
                      <a:pt x="582" y="438"/>
                    </a:lnTo>
                    <a:lnTo>
                      <a:pt x="596" y="453"/>
                    </a:lnTo>
                    <a:lnTo>
                      <a:pt x="619" y="467"/>
                    </a:lnTo>
                    <a:lnTo>
                      <a:pt x="634" y="482"/>
                    </a:lnTo>
                    <a:lnTo>
                      <a:pt x="656" y="496"/>
                    </a:lnTo>
                    <a:lnTo>
                      <a:pt x="671" y="511"/>
                    </a:lnTo>
                    <a:lnTo>
                      <a:pt x="693" y="525"/>
                    </a:lnTo>
                    <a:lnTo>
                      <a:pt x="716" y="533"/>
                    </a:lnTo>
                    <a:lnTo>
                      <a:pt x="731" y="547"/>
                    </a:lnTo>
                    <a:lnTo>
                      <a:pt x="746" y="562"/>
                    </a:lnTo>
                    <a:lnTo>
                      <a:pt x="768" y="577"/>
                    </a:lnTo>
                    <a:lnTo>
                      <a:pt x="783" y="591"/>
                    </a:lnTo>
                    <a:lnTo>
                      <a:pt x="790" y="606"/>
                    </a:lnTo>
                    <a:lnTo>
                      <a:pt x="805" y="620"/>
                    </a:lnTo>
                    <a:lnTo>
                      <a:pt x="820" y="635"/>
                    </a:lnTo>
                    <a:lnTo>
                      <a:pt x="827" y="649"/>
                    </a:lnTo>
                    <a:lnTo>
                      <a:pt x="842" y="671"/>
                    </a:lnTo>
                    <a:lnTo>
                      <a:pt x="850" y="686"/>
                    </a:lnTo>
                    <a:lnTo>
                      <a:pt x="857" y="708"/>
                    </a:lnTo>
                    <a:lnTo>
                      <a:pt x="865" y="722"/>
                    </a:lnTo>
                    <a:lnTo>
                      <a:pt x="872" y="744"/>
                    </a:lnTo>
                    <a:lnTo>
                      <a:pt x="880" y="759"/>
                    </a:lnTo>
                    <a:lnTo>
                      <a:pt x="880" y="781"/>
                    </a:lnTo>
                    <a:lnTo>
                      <a:pt x="887" y="803"/>
                    </a:lnTo>
                    <a:lnTo>
                      <a:pt x="887" y="825"/>
                    </a:lnTo>
                    <a:lnTo>
                      <a:pt x="887" y="846"/>
                    </a:lnTo>
                    <a:lnTo>
                      <a:pt x="887" y="861"/>
                    </a:lnTo>
                    <a:lnTo>
                      <a:pt x="887" y="883"/>
                    </a:lnTo>
                    <a:lnTo>
                      <a:pt x="887" y="898"/>
                    </a:lnTo>
                    <a:lnTo>
                      <a:pt x="880" y="919"/>
                    </a:lnTo>
                    <a:lnTo>
                      <a:pt x="872" y="941"/>
                    </a:lnTo>
                    <a:lnTo>
                      <a:pt x="872" y="956"/>
                    </a:lnTo>
                    <a:lnTo>
                      <a:pt x="865" y="978"/>
                    </a:lnTo>
                    <a:lnTo>
                      <a:pt x="850" y="992"/>
                    </a:lnTo>
                    <a:lnTo>
                      <a:pt x="842" y="1014"/>
                    </a:lnTo>
                    <a:lnTo>
                      <a:pt x="835" y="1029"/>
                    </a:lnTo>
                    <a:lnTo>
                      <a:pt x="820" y="1043"/>
                    </a:lnTo>
                    <a:lnTo>
                      <a:pt x="805" y="1065"/>
                    </a:lnTo>
                    <a:lnTo>
                      <a:pt x="790" y="1080"/>
                    </a:lnTo>
                    <a:lnTo>
                      <a:pt x="775" y="1095"/>
                    </a:lnTo>
                    <a:lnTo>
                      <a:pt x="760" y="1109"/>
                    </a:lnTo>
                    <a:lnTo>
                      <a:pt x="746" y="1124"/>
                    </a:lnTo>
                    <a:lnTo>
                      <a:pt x="731" y="1138"/>
                    </a:lnTo>
                    <a:lnTo>
                      <a:pt x="708" y="1146"/>
                    </a:lnTo>
                    <a:lnTo>
                      <a:pt x="686" y="1160"/>
                    </a:lnTo>
                    <a:lnTo>
                      <a:pt x="671" y="1167"/>
                    </a:lnTo>
                    <a:lnTo>
                      <a:pt x="649" y="1182"/>
                    </a:lnTo>
                    <a:lnTo>
                      <a:pt x="626" y="1189"/>
                    </a:lnTo>
                    <a:lnTo>
                      <a:pt x="604" y="1197"/>
                    </a:lnTo>
                    <a:lnTo>
                      <a:pt x="582" y="1204"/>
                    </a:lnTo>
                    <a:lnTo>
                      <a:pt x="559" y="1211"/>
                    </a:lnTo>
                    <a:lnTo>
                      <a:pt x="537" y="1211"/>
                    </a:lnTo>
                    <a:lnTo>
                      <a:pt x="515" y="1219"/>
                    </a:lnTo>
                    <a:lnTo>
                      <a:pt x="492" y="1219"/>
                    </a:lnTo>
                    <a:lnTo>
                      <a:pt x="462" y="1219"/>
                    </a:lnTo>
                    <a:lnTo>
                      <a:pt x="440" y="1219"/>
                    </a:lnTo>
                    <a:lnTo>
                      <a:pt x="410" y="1219"/>
                    </a:lnTo>
                    <a:lnTo>
                      <a:pt x="388" y="1219"/>
                    </a:lnTo>
                    <a:lnTo>
                      <a:pt x="365" y="1219"/>
                    </a:lnTo>
                    <a:lnTo>
                      <a:pt x="351" y="1219"/>
                    </a:lnTo>
                    <a:lnTo>
                      <a:pt x="328" y="1211"/>
                    </a:lnTo>
                    <a:lnTo>
                      <a:pt x="306" y="1211"/>
                    </a:lnTo>
                    <a:lnTo>
                      <a:pt x="291" y="1211"/>
                    </a:lnTo>
                    <a:lnTo>
                      <a:pt x="276" y="1204"/>
                    </a:lnTo>
                    <a:lnTo>
                      <a:pt x="254" y="1197"/>
                    </a:lnTo>
                    <a:lnTo>
                      <a:pt x="246" y="1197"/>
                    </a:lnTo>
                    <a:lnTo>
                      <a:pt x="231" y="1189"/>
                    </a:lnTo>
                    <a:lnTo>
                      <a:pt x="216" y="1182"/>
                    </a:lnTo>
                    <a:lnTo>
                      <a:pt x="209" y="1175"/>
                    </a:lnTo>
                    <a:lnTo>
                      <a:pt x="194" y="1167"/>
                    </a:lnTo>
                    <a:lnTo>
                      <a:pt x="187" y="1153"/>
                    </a:lnTo>
                    <a:lnTo>
                      <a:pt x="179" y="1146"/>
                    </a:lnTo>
                    <a:lnTo>
                      <a:pt x="172" y="1138"/>
                    </a:lnTo>
                    <a:lnTo>
                      <a:pt x="164" y="1131"/>
                    </a:lnTo>
                    <a:lnTo>
                      <a:pt x="157" y="1116"/>
                    </a:lnTo>
                    <a:lnTo>
                      <a:pt x="149" y="1109"/>
                    </a:lnTo>
                    <a:lnTo>
                      <a:pt x="149" y="1095"/>
                    </a:lnTo>
                    <a:lnTo>
                      <a:pt x="142" y="1087"/>
                    </a:lnTo>
                    <a:lnTo>
                      <a:pt x="142" y="1073"/>
                    </a:lnTo>
                    <a:lnTo>
                      <a:pt x="142" y="1065"/>
                    </a:lnTo>
                    <a:lnTo>
                      <a:pt x="134" y="1051"/>
                    </a:lnTo>
                    <a:lnTo>
                      <a:pt x="134" y="1043"/>
                    </a:lnTo>
                    <a:lnTo>
                      <a:pt x="134" y="1029"/>
                    </a:lnTo>
                    <a:lnTo>
                      <a:pt x="134" y="1014"/>
                    </a:lnTo>
                    <a:lnTo>
                      <a:pt x="134" y="1000"/>
                    </a:lnTo>
                    <a:lnTo>
                      <a:pt x="134" y="992"/>
                    </a:lnTo>
                    <a:lnTo>
                      <a:pt x="142" y="978"/>
                    </a:lnTo>
                    <a:lnTo>
                      <a:pt x="142" y="963"/>
                    </a:lnTo>
                    <a:lnTo>
                      <a:pt x="142" y="949"/>
                    </a:lnTo>
                    <a:lnTo>
                      <a:pt x="149" y="941"/>
                    </a:lnTo>
                    <a:lnTo>
                      <a:pt x="149" y="927"/>
                    </a:lnTo>
                    <a:lnTo>
                      <a:pt x="149" y="919"/>
                    </a:lnTo>
                    <a:lnTo>
                      <a:pt x="157" y="905"/>
                    </a:lnTo>
                    <a:lnTo>
                      <a:pt x="157" y="898"/>
                    </a:lnTo>
                    <a:lnTo>
                      <a:pt x="157" y="890"/>
                    </a:lnTo>
                    <a:lnTo>
                      <a:pt x="164" y="876"/>
                    </a:lnTo>
                    <a:lnTo>
                      <a:pt x="164" y="868"/>
                    </a:lnTo>
                    <a:lnTo>
                      <a:pt x="164" y="861"/>
                    </a:lnTo>
                    <a:lnTo>
                      <a:pt x="172" y="854"/>
                    </a:lnTo>
                    <a:lnTo>
                      <a:pt x="179" y="846"/>
                    </a:lnTo>
                    <a:lnTo>
                      <a:pt x="179" y="839"/>
                    </a:lnTo>
                    <a:lnTo>
                      <a:pt x="187" y="832"/>
                    </a:lnTo>
                    <a:lnTo>
                      <a:pt x="194" y="825"/>
                    </a:lnTo>
                    <a:lnTo>
                      <a:pt x="194" y="817"/>
                    </a:lnTo>
                    <a:lnTo>
                      <a:pt x="194" y="810"/>
                    </a:lnTo>
                    <a:lnTo>
                      <a:pt x="194" y="803"/>
                    </a:lnTo>
                    <a:lnTo>
                      <a:pt x="202" y="795"/>
                    </a:lnTo>
                    <a:lnTo>
                      <a:pt x="202" y="781"/>
                    </a:lnTo>
                    <a:lnTo>
                      <a:pt x="202" y="774"/>
                    </a:lnTo>
                    <a:lnTo>
                      <a:pt x="202" y="759"/>
                    </a:lnTo>
                    <a:lnTo>
                      <a:pt x="194" y="752"/>
                    </a:lnTo>
                    <a:lnTo>
                      <a:pt x="194" y="737"/>
                    </a:lnTo>
                    <a:lnTo>
                      <a:pt x="194" y="722"/>
                    </a:lnTo>
                    <a:lnTo>
                      <a:pt x="194" y="708"/>
                    </a:lnTo>
                    <a:lnTo>
                      <a:pt x="187" y="693"/>
                    </a:lnTo>
                    <a:lnTo>
                      <a:pt x="187" y="679"/>
                    </a:lnTo>
                    <a:lnTo>
                      <a:pt x="179" y="657"/>
                    </a:lnTo>
                    <a:lnTo>
                      <a:pt x="172" y="628"/>
                    </a:lnTo>
                    <a:lnTo>
                      <a:pt x="164" y="591"/>
                    </a:lnTo>
                    <a:lnTo>
                      <a:pt x="157" y="555"/>
                    </a:lnTo>
                    <a:lnTo>
                      <a:pt x="142" y="511"/>
                    </a:lnTo>
                    <a:lnTo>
                      <a:pt x="127" y="467"/>
                    </a:lnTo>
                    <a:lnTo>
                      <a:pt x="112" y="431"/>
                    </a:lnTo>
                    <a:lnTo>
                      <a:pt x="97" y="387"/>
                    </a:lnTo>
                    <a:lnTo>
                      <a:pt x="75" y="343"/>
                    </a:lnTo>
                    <a:lnTo>
                      <a:pt x="0" y="161"/>
                    </a:lnTo>
                    <a:lnTo>
                      <a:pt x="149" y="80"/>
                    </a:lnTo>
                    <a:lnTo>
                      <a:pt x="291" y="0"/>
                    </a:lnTo>
                    <a:close/>
                  </a:path>
                </a:pathLst>
              </a:custGeom>
              <a:solidFill>
                <a:srgbClr val="CC6600"/>
              </a:solidFill>
              <a:ln w="11113">
                <a:solidFill>
                  <a:srgbClr val="CC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76" name="Freeform 40"/>
              <p:cNvSpPr>
                <a:spLocks/>
              </p:cNvSpPr>
              <p:nvPr/>
            </p:nvSpPr>
            <p:spPr bwMode="auto">
              <a:xfrm>
                <a:off x="298" y="2146"/>
                <a:ext cx="768" cy="715"/>
              </a:xfrm>
              <a:custGeom>
                <a:avLst/>
                <a:gdLst>
                  <a:gd name="T0" fmla="*/ 559 w 768"/>
                  <a:gd name="T1" fmla="*/ 22 h 715"/>
                  <a:gd name="T2" fmla="*/ 559 w 768"/>
                  <a:gd name="T3" fmla="*/ 7 h 715"/>
                  <a:gd name="T4" fmla="*/ 566 w 768"/>
                  <a:gd name="T5" fmla="*/ 0 h 715"/>
                  <a:gd name="T6" fmla="*/ 581 w 768"/>
                  <a:gd name="T7" fmla="*/ 0 h 715"/>
                  <a:gd name="T8" fmla="*/ 604 w 768"/>
                  <a:gd name="T9" fmla="*/ 7 h 715"/>
                  <a:gd name="T10" fmla="*/ 633 w 768"/>
                  <a:gd name="T11" fmla="*/ 22 h 715"/>
                  <a:gd name="T12" fmla="*/ 663 w 768"/>
                  <a:gd name="T13" fmla="*/ 51 h 715"/>
                  <a:gd name="T14" fmla="*/ 693 w 768"/>
                  <a:gd name="T15" fmla="*/ 80 h 715"/>
                  <a:gd name="T16" fmla="*/ 715 w 768"/>
                  <a:gd name="T17" fmla="*/ 124 h 715"/>
                  <a:gd name="T18" fmla="*/ 738 w 768"/>
                  <a:gd name="T19" fmla="*/ 175 h 715"/>
                  <a:gd name="T20" fmla="*/ 753 w 768"/>
                  <a:gd name="T21" fmla="*/ 233 h 715"/>
                  <a:gd name="T22" fmla="*/ 768 w 768"/>
                  <a:gd name="T23" fmla="*/ 299 h 715"/>
                  <a:gd name="T24" fmla="*/ 768 w 768"/>
                  <a:gd name="T25" fmla="*/ 365 h 715"/>
                  <a:gd name="T26" fmla="*/ 760 w 768"/>
                  <a:gd name="T27" fmla="*/ 423 h 715"/>
                  <a:gd name="T28" fmla="*/ 738 w 768"/>
                  <a:gd name="T29" fmla="*/ 481 h 715"/>
                  <a:gd name="T30" fmla="*/ 700 w 768"/>
                  <a:gd name="T31" fmla="*/ 540 h 715"/>
                  <a:gd name="T32" fmla="*/ 663 w 768"/>
                  <a:gd name="T33" fmla="*/ 591 h 715"/>
                  <a:gd name="T34" fmla="*/ 611 w 768"/>
                  <a:gd name="T35" fmla="*/ 627 h 715"/>
                  <a:gd name="T36" fmla="*/ 551 w 768"/>
                  <a:gd name="T37" fmla="*/ 664 h 715"/>
                  <a:gd name="T38" fmla="*/ 492 w 768"/>
                  <a:gd name="T39" fmla="*/ 693 h 715"/>
                  <a:gd name="T40" fmla="*/ 417 w 768"/>
                  <a:gd name="T41" fmla="*/ 708 h 715"/>
                  <a:gd name="T42" fmla="*/ 335 w 768"/>
                  <a:gd name="T43" fmla="*/ 715 h 715"/>
                  <a:gd name="T44" fmla="*/ 261 w 768"/>
                  <a:gd name="T45" fmla="*/ 715 h 715"/>
                  <a:gd name="T46" fmla="*/ 194 w 768"/>
                  <a:gd name="T47" fmla="*/ 708 h 715"/>
                  <a:gd name="T48" fmla="*/ 142 w 768"/>
                  <a:gd name="T49" fmla="*/ 700 h 715"/>
                  <a:gd name="T50" fmla="*/ 97 w 768"/>
                  <a:gd name="T51" fmla="*/ 678 h 715"/>
                  <a:gd name="T52" fmla="*/ 60 w 768"/>
                  <a:gd name="T53" fmla="*/ 656 h 715"/>
                  <a:gd name="T54" fmla="*/ 37 w 768"/>
                  <a:gd name="T55" fmla="*/ 635 h 715"/>
                  <a:gd name="T56" fmla="*/ 22 w 768"/>
                  <a:gd name="T57" fmla="*/ 605 h 715"/>
                  <a:gd name="T58" fmla="*/ 7 w 768"/>
                  <a:gd name="T59" fmla="*/ 569 h 715"/>
                  <a:gd name="T60" fmla="*/ 0 w 768"/>
                  <a:gd name="T61" fmla="*/ 532 h 715"/>
                  <a:gd name="T62" fmla="*/ 0 w 768"/>
                  <a:gd name="T63" fmla="*/ 496 h 715"/>
                  <a:gd name="T64" fmla="*/ 7 w 768"/>
                  <a:gd name="T65" fmla="*/ 459 h 715"/>
                  <a:gd name="T66" fmla="*/ 15 w 768"/>
                  <a:gd name="T67" fmla="*/ 423 h 715"/>
                  <a:gd name="T68" fmla="*/ 22 w 768"/>
                  <a:gd name="T69" fmla="*/ 387 h 715"/>
                  <a:gd name="T70" fmla="*/ 37 w 768"/>
                  <a:gd name="T71" fmla="*/ 357 h 715"/>
                  <a:gd name="T72" fmla="*/ 45 w 768"/>
                  <a:gd name="T73" fmla="*/ 343 h 715"/>
                  <a:gd name="T74" fmla="*/ 52 w 768"/>
                  <a:gd name="T75" fmla="*/ 321 h 715"/>
                  <a:gd name="T76" fmla="*/ 67 w 768"/>
                  <a:gd name="T77" fmla="*/ 314 h 715"/>
                  <a:gd name="T78" fmla="*/ 75 w 768"/>
                  <a:gd name="T79" fmla="*/ 314 h 715"/>
                  <a:gd name="T80" fmla="*/ 82 w 768"/>
                  <a:gd name="T81" fmla="*/ 321 h 715"/>
                  <a:gd name="T82" fmla="*/ 82 w 768"/>
                  <a:gd name="T83" fmla="*/ 335 h 715"/>
                  <a:gd name="T84" fmla="*/ 82 w 768"/>
                  <a:gd name="T85" fmla="*/ 357 h 715"/>
                  <a:gd name="T86" fmla="*/ 82 w 768"/>
                  <a:gd name="T87" fmla="*/ 408 h 715"/>
                  <a:gd name="T88" fmla="*/ 82 w 768"/>
                  <a:gd name="T89" fmla="*/ 467 h 715"/>
                  <a:gd name="T90" fmla="*/ 97 w 768"/>
                  <a:gd name="T91" fmla="*/ 532 h 715"/>
                  <a:gd name="T92" fmla="*/ 104 w 768"/>
                  <a:gd name="T93" fmla="*/ 562 h 715"/>
                  <a:gd name="T94" fmla="*/ 119 w 768"/>
                  <a:gd name="T95" fmla="*/ 584 h 715"/>
                  <a:gd name="T96" fmla="*/ 142 w 768"/>
                  <a:gd name="T97" fmla="*/ 605 h 715"/>
                  <a:gd name="T98" fmla="*/ 171 w 768"/>
                  <a:gd name="T99" fmla="*/ 620 h 715"/>
                  <a:gd name="T100" fmla="*/ 201 w 768"/>
                  <a:gd name="T101" fmla="*/ 627 h 715"/>
                  <a:gd name="T102" fmla="*/ 268 w 768"/>
                  <a:gd name="T103" fmla="*/ 635 h 715"/>
                  <a:gd name="T104" fmla="*/ 343 w 768"/>
                  <a:gd name="T105" fmla="*/ 635 h 715"/>
                  <a:gd name="T106" fmla="*/ 425 w 768"/>
                  <a:gd name="T107" fmla="*/ 620 h 715"/>
                  <a:gd name="T108" fmla="*/ 499 w 768"/>
                  <a:gd name="T109" fmla="*/ 591 h 715"/>
                  <a:gd name="T110" fmla="*/ 551 w 768"/>
                  <a:gd name="T111" fmla="*/ 554 h 715"/>
                  <a:gd name="T112" fmla="*/ 604 w 768"/>
                  <a:gd name="T113" fmla="*/ 496 h 715"/>
                  <a:gd name="T114" fmla="*/ 633 w 768"/>
                  <a:gd name="T115" fmla="*/ 445 h 715"/>
                  <a:gd name="T116" fmla="*/ 656 w 768"/>
                  <a:gd name="T117" fmla="*/ 401 h 715"/>
                  <a:gd name="T118" fmla="*/ 663 w 768"/>
                  <a:gd name="T119" fmla="*/ 357 h 715"/>
                  <a:gd name="T120" fmla="*/ 663 w 768"/>
                  <a:gd name="T121" fmla="*/ 306 h 715"/>
                  <a:gd name="T122" fmla="*/ 656 w 768"/>
                  <a:gd name="T123" fmla="*/ 255 h 715"/>
                  <a:gd name="T124" fmla="*/ 574 w 768"/>
                  <a:gd name="T125" fmla="*/ 73 h 715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768"/>
                  <a:gd name="T190" fmla="*/ 0 h 715"/>
                  <a:gd name="T191" fmla="*/ 768 w 768"/>
                  <a:gd name="T192" fmla="*/ 715 h 715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768" h="715">
                    <a:moveTo>
                      <a:pt x="574" y="73"/>
                    </a:moveTo>
                    <a:lnTo>
                      <a:pt x="559" y="22"/>
                    </a:lnTo>
                    <a:lnTo>
                      <a:pt x="559" y="14"/>
                    </a:lnTo>
                    <a:lnTo>
                      <a:pt x="559" y="7"/>
                    </a:lnTo>
                    <a:lnTo>
                      <a:pt x="559" y="0"/>
                    </a:lnTo>
                    <a:lnTo>
                      <a:pt x="566" y="0"/>
                    </a:lnTo>
                    <a:lnTo>
                      <a:pt x="574" y="0"/>
                    </a:lnTo>
                    <a:lnTo>
                      <a:pt x="581" y="0"/>
                    </a:lnTo>
                    <a:lnTo>
                      <a:pt x="589" y="0"/>
                    </a:lnTo>
                    <a:lnTo>
                      <a:pt x="596" y="7"/>
                    </a:lnTo>
                    <a:lnTo>
                      <a:pt x="604" y="7"/>
                    </a:lnTo>
                    <a:lnTo>
                      <a:pt x="611" y="14"/>
                    </a:lnTo>
                    <a:lnTo>
                      <a:pt x="626" y="22"/>
                    </a:lnTo>
                    <a:lnTo>
                      <a:pt x="633" y="22"/>
                    </a:lnTo>
                    <a:lnTo>
                      <a:pt x="648" y="29"/>
                    </a:lnTo>
                    <a:lnTo>
                      <a:pt x="656" y="36"/>
                    </a:lnTo>
                    <a:lnTo>
                      <a:pt x="663" y="51"/>
                    </a:lnTo>
                    <a:lnTo>
                      <a:pt x="671" y="58"/>
                    </a:lnTo>
                    <a:lnTo>
                      <a:pt x="686" y="66"/>
                    </a:lnTo>
                    <a:lnTo>
                      <a:pt x="693" y="80"/>
                    </a:lnTo>
                    <a:lnTo>
                      <a:pt x="700" y="95"/>
                    </a:lnTo>
                    <a:lnTo>
                      <a:pt x="708" y="109"/>
                    </a:lnTo>
                    <a:lnTo>
                      <a:pt x="715" y="124"/>
                    </a:lnTo>
                    <a:lnTo>
                      <a:pt x="723" y="138"/>
                    </a:lnTo>
                    <a:lnTo>
                      <a:pt x="730" y="153"/>
                    </a:lnTo>
                    <a:lnTo>
                      <a:pt x="738" y="175"/>
                    </a:lnTo>
                    <a:lnTo>
                      <a:pt x="745" y="190"/>
                    </a:lnTo>
                    <a:lnTo>
                      <a:pt x="745" y="211"/>
                    </a:lnTo>
                    <a:lnTo>
                      <a:pt x="753" y="233"/>
                    </a:lnTo>
                    <a:lnTo>
                      <a:pt x="760" y="255"/>
                    </a:lnTo>
                    <a:lnTo>
                      <a:pt x="760" y="277"/>
                    </a:lnTo>
                    <a:lnTo>
                      <a:pt x="768" y="299"/>
                    </a:lnTo>
                    <a:lnTo>
                      <a:pt x="768" y="321"/>
                    </a:lnTo>
                    <a:lnTo>
                      <a:pt x="768" y="343"/>
                    </a:lnTo>
                    <a:lnTo>
                      <a:pt x="768" y="365"/>
                    </a:lnTo>
                    <a:lnTo>
                      <a:pt x="768" y="387"/>
                    </a:lnTo>
                    <a:lnTo>
                      <a:pt x="760" y="408"/>
                    </a:lnTo>
                    <a:lnTo>
                      <a:pt x="760" y="423"/>
                    </a:lnTo>
                    <a:lnTo>
                      <a:pt x="753" y="445"/>
                    </a:lnTo>
                    <a:lnTo>
                      <a:pt x="745" y="467"/>
                    </a:lnTo>
                    <a:lnTo>
                      <a:pt x="738" y="481"/>
                    </a:lnTo>
                    <a:lnTo>
                      <a:pt x="730" y="503"/>
                    </a:lnTo>
                    <a:lnTo>
                      <a:pt x="715" y="518"/>
                    </a:lnTo>
                    <a:lnTo>
                      <a:pt x="700" y="540"/>
                    </a:lnTo>
                    <a:lnTo>
                      <a:pt x="693" y="554"/>
                    </a:lnTo>
                    <a:lnTo>
                      <a:pt x="678" y="569"/>
                    </a:lnTo>
                    <a:lnTo>
                      <a:pt x="663" y="591"/>
                    </a:lnTo>
                    <a:lnTo>
                      <a:pt x="648" y="605"/>
                    </a:lnTo>
                    <a:lnTo>
                      <a:pt x="626" y="620"/>
                    </a:lnTo>
                    <a:lnTo>
                      <a:pt x="611" y="627"/>
                    </a:lnTo>
                    <a:lnTo>
                      <a:pt x="589" y="642"/>
                    </a:lnTo>
                    <a:lnTo>
                      <a:pt x="574" y="656"/>
                    </a:lnTo>
                    <a:lnTo>
                      <a:pt x="551" y="664"/>
                    </a:lnTo>
                    <a:lnTo>
                      <a:pt x="529" y="671"/>
                    </a:lnTo>
                    <a:lnTo>
                      <a:pt x="507" y="678"/>
                    </a:lnTo>
                    <a:lnTo>
                      <a:pt x="492" y="693"/>
                    </a:lnTo>
                    <a:lnTo>
                      <a:pt x="462" y="693"/>
                    </a:lnTo>
                    <a:lnTo>
                      <a:pt x="440" y="700"/>
                    </a:lnTo>
                    <a:lnTo>
                      <a:pt x="417" y="708"/>
                    </a:lnTo>
                    <a:lnTo>
                      <a:pt x="388" y="708"/>
                    </a:lnTo>
                    <a:lnTo>
                      <a:pt x="365" y="708"/>
                    </a:lnTo>
                    <a:lnTo>
                      <a:pt x="335" y="715"/>
                    </a:lnTo>
                    <a:lnTo>
                      <a:pt x="313" y="715"/>
                    </a:lnTo>
                    <a:lnTo>
                      <a:pt x="283" y="715"/>
                    </a:lnTo>
                    <a:lnTo>
                      <a:pt x="261" y="715"/>
                    </a:lnTo>
                    <a:lnTo>
                      <a:pt x="238" y="715"/>
                    </a:lnTo>
                    <a:lnTo>
                      <a:pt x="216" y="708"/>
                    </a:lnTo>
                    <a:lnTo>
                      <a:pt x="194" y="708"/>
                    </a:lnTo>
                    <a:lnTo>
                      <a:pt x="179" y="708"/>
                    </a:lnTo>
                    <a:lnTo>
                      <a:pt x="157" y="700"/>
                    </a:lnTo>
                    <a:lnTo>
                      <a:pt x="142" y="700"/>
                    </a:lnTo>
                    <a:lnTo>
                      <a:pt x="127" y="693"/>
                    </a:lnTo>
                    <a:lnTo>
                      <a:pt x="112" y="686"/>
                    </a:lnTo>
                    <a:lnTo>
                      <a:pt x="97" y="678"/>
                    </a:lnTo>
                    <a:lnTo>
                      <a:pt x="82" y="671"/>
                    </a:lnTo>
                    <a:lnTo>
                      <a:pt x="75" y="664"/>
                    </a:lnTo>
                    <a:lnTo>
                      <a:pt x="60" y="656"/>
                    </a:lnTo>
                    <a:lnTo>
                      <a:pt x="52" y="649"/>
                    </a:lnTo>
                    <a:lnTo>
                      <a:pt x="45" y="642"/>
                    </a:lnTo>
                    <a:lnTo>
                      <a:pt x="37" y="635"/>
                    </a:lnTo>
                    <a:lnTo>
                      <a:pt x="30" y="620"/>
                    </a:lnTo>
                    <a:lnTo>
                      <a:pt x="30" y="613"/>
                    </a:lnTo>
                    <a:lnTo>
                      <a:pt x="22" y="605"/>
                    </a:lnTo>
                    <a:lnTo>
                      <a:pt x="15" y="591"/>
                    </a:lnTo>
                    <a:lnTo>
                      <a:pt x="15" y="584"/>
                    </a:lnTo>
                    <a:lnTo>
                      <a:pt x="7" y="569"/>
                    </a:lnTo>
                    <a:lnTo>
                      <a:pt x="7" y="562"/>
                    </a:lnTo>
                    <a:lnTo>
                      <a:pt x="7" y="547"/>
                    </a:lnTo>
                    <a:lnTo>
                      <a:pt x="0" y="532"/>
                    </a:lnTo>
                    <a:lnTo>
                      <a:pt x="0" y="525"/>
                    </a:lnTo>
                    <a:lnTo>
                      <a:pt x="0" y="511"/>
                    </a:lnTo>
                    <a:lnTo>
                      <a:pt x="0" y="496"/>
                    </a:lnTo>
                    <a:lnTo>
                      <a:pt x="7" y="481"/>
                    </a:lnTo>
                    <a:lnTo>
                      <a:pt x="7" y="474"/>
                    </a:lnTo>
                    <a:lnTo>
                      <a:pt x="7" y="459"/>
                    </a:lnTo>
                    <a:lnTo>
                      <a:pt x="7" y="445"/>
                    </a:lnTo>
                    <a:lnTo>
                      <a:pt x="15" y="430"/>
                    </a:lnTo>
                    <a:lnTo>
                      <a:pt x="15" y="423"/>
                    </a:lnTo>
                    <a:lnTo>
                      <a:pt x="22" y="408"/>
                    </a:lnTo>
                    <a:lnTo>
                      <a:pt x="22" y="401"/>
                    </a:lnTo>
                    <a:lnTo>
                      <a:pt x="22" y="387"/>
                    </a:lnTo>
                    <a:lnTo>
                      <a:pt x="30" y="379"/>
                    </a:lnTo>
                    <a:lnTo>
                      <a:pt x="30" y="372"/>
                    </a:lnTo>
                    <a:lnTo>
                      <a:pt x="37" y="357"/>
                    </a:lnTo>
                    <a:lnTo>
                      <a:pt x="37" y="350"/>
                    </a:lnTo>
                    <a:lnTo>
                      <a:pt x="37" y="343"/>
                    </a:lnTo>
                    <a:lnTo>
                      <a:pt x="45" y="343"/>
                    </a:lnTo>
                    <a:lnTo>
                      <a:pt x="45" y="335"/>
                    </a:lnTo>
                    <a:lnTo>
                      <a:pt x="52" y="328"/>
                    </a:lnTo>
                    <a:lnTo>
                      <a:pt x="52" y="321"/>
                    </a:lnTo>
                    <a:lnTo>
                      <a:pt x="60" y="321"/>
                    </a:lnTo>
                    <a:lnTo>
                      <a:pt x="60" y="314"/>
                    </a:lnTo>
                    <a:lnTo>
                      <a:pt x="67" y="314"/>
                    </a:lnTo>
                    <a:lnTo>
                      <a:pt x="75" y="314"/>
                    </a:lnTo>
                    <a:lnTo>
                      <a:pt x="82" y="314"/>
                    </a:lnTo>
                    <a:lnTo>
                      <a:pt x="82" y="321"/>
                    </a:lnTo>
                    <a:lnTo>
                      <a:pt x="82" y="328"/>
                    </a:lnTo>
                    <a:lnTo>
                      <a:pt x="82" y="335"/>
                    </a:lnTo>
                    <a:lnTo>
                      <a:pt x="82" y="343"/>
                    </a:lnTo>
                    <a:lnTo>
                      <a:pt x="82" y="350"/>
                    </a:lnTo>
                    <a:lnTo>
                      <a:pt x="82" y="357"/>
                    </a:lnTo>
                    <a:lnTo>
                      <a:pt x="82" y="365"/>
                    </a:lnTo>
                    <a:lnTo>
                      <a:pt x="82" y="387"/>
                    </a:lnTo>
                    <a:lnTo>
                      <a:pt x="82" y="408"/>
                    </a:lnTo>
                    <a:lnTo>
                      <a:pt x="82" y="423"/>
                    </a:lnTo>
                    <a:lnTo>
                      <a:pt x="82" y="445"/>
                    </a:lnTo>
                    <a:lnTo>
                      <a:pt x="82" y="467"/>
                    </a:lnTo>
                    <a:lnTo>
                      <a:pt x="89" y="489"/>
                    </a:lnTo>
                    <a:lnTo>
                      <a:pt x="89" y="511"/>
                    </a:lnTo>
                    <a:lnTo>
                      <a:pt x="97" y="532"/>
                    </a:lnTo>
                    <a:lnTo>
                      <a:pt x="97" y="540"/>
                    </a:lnTo>
                    <a:lnTo>
                      <a:pt x="104" y="554"/>
                    </a:lnTo>
                    <a:lnTo>
                      <a:pt x="104" y="562"/>
                    </a:lnTo>
                    <a:lnTo>
                      <a:pt x="112" y="569"/>
                    </a:lnTo>
                    <a:lnTo>
                      <a:pt x="119" y="576"/>
                    </a:lnTo>
                    <a:lnTo>
                      <a:pt x="119" y="584"/>
                    </a:lnTo>
                    <a:lnTo>
                      <a:pt x="127" y="591"/>
                    </a:lnTo>
                    <a:lnTo>
                      <a:pt x="134" y="598"/>
                    </a:lnTo>
                    <a:lnTo>
                      <a:pt x="142" y="605"/>
                    </a:lnTo>
                    <a:lnTo>
                      <a:pt x="149" y="613"/>
                    </a:lnTo>
                    <a:lnTo>
                      <a:pt x="164" y="613"/>
                    </a:lnTo>
                    <a:lnTo>
                      <a:pt x="171" y="620"/>
                    </a:lnTo>
                    <a:lnTo>
                      <a:pt x="179" y="627"/>
                    </a:lnTo>
                    <a:lnTo>
                      <a:pt x="194" y="627"/>
                    </a:lnTo>
                    <a:lnTo>
                      <a:pt x="201" y="627"/>
                    </a:lnTo>
                    <a:lnTo>
                      <a:pt x="216" y="627"/>
                    </a:lnTo>
                    <a:lnTo>
                      <a:pt x="238" y="635"/>
                    </a:lnTo>
                    <a:lnTo>
                      <a:pt x="268" y="635"/>
                    </a:lnTo>
                    <a:lnTo>
                      <a:pt x="291" y="635"/>
                    </a:lnTo>
                    <a:lnTo>
                      <a:pt x="320" y="635"/>
                    </a:lnTo>
                    <a:lnTo>
                      <a:pt x="343" y="635"/>
                    </a:lnTo>
                    <a:lnTo>
                      <a:pt x="373" y="627"/>
                    </a:lnTo>
                    <a:lnTo>
                      <a:pt x="395" y="627"/>
                    </a:lnTo>
                    <a:lnTo>
                      <a:pt x="425" y="620"/>
                    </a:lnTo>
                    <a:lnTo>
                      <a:pt x="447" y="613"/>
                    </a:lnTo>
                    <a:lnTo>
                      <a:pt x="469" y="605"/>
                    </a:lnTo>
                    <a:lnTo>
                      <a:pt x="499" y="591"/>
                    </a:lnTo>
                    <a:lnTo>
                      <a:pt x="514" y="584"/>
                    </a:lnTo>
                    <a:lnTo>
                      <a:pt x="537" y="569"/>
                    </a:lnTo>
                    <a:lnTo>
                      <a:pt x="551" y="554"/>
                    </a:lnTo>
                    <a:lnTo>
                      <a:pt x="574" y="532"/>
                    </a:lnTo>
                    <a:lnTo>
                      <a:pt x="589" y="518"/>
                    </a:lnTo>
                    <a:lnTo>
                      <a:pt x="604" y="496"/>
                    </a:lnTo>
                    <a:lnTo>
                      <a:pt x="611" y="481"/>
                    </a:lnTo>
                    <a:lnTo>
                      <a:pt x="626" y="459"/>
                    </a:lnTo>
                    <a:lnTo>
                      <a:pt x="633" y="445"/>
                    </a:lnTo>
                    <a:lnTo>
                      <a:pt x="641" y="430"/>
                    </a:lnTo>
                    <a:lnTo>
                      <a:pt x="648" y="416"/>
                    </a:lnTo>
                    <a:lnTo>
                      <a:pt x="656" y="401"/>
                    </a:lnTo>
                    <a:lnTo>
                      <a:pt x="656" y="379"/>
                    </a:lnTo>
                    <a:lnTo>
                      <a:pt x="663" y="365"/>
                    </a:lnTo>
                    <a:lnTo>
                      <a:pt x="663" y="357"/>
                    </a:lnTo>
                    <a:lnTo>
                      <a:pt x="663" y="335"/>
                    </a:lnTo>
                    <a:lnTo>
                      <a:pt x="663" y="321"/>
                    </a:lnTo>
                    <a:lnTo>
                      <a:pt x="663" y="306"/>
                    </a:lnTo>
                    <a:lnTo>
                      <a:pt x="663" y="292"/>
                    </a:lnTo>
                    <a:lnTo>
                      <a:pt x="656" y="270"/>
                    </a:lnTo>
                    <a:lnTo>
                      <a:pt x="656" y="255"/>
                    </a:lnTo>
                    <a:lnTo>
                      <a:pt x="641" y="182"/>
                    </a:lnTo>
                    <a:lnTo>
                      <a:pt x="604" y="131"/>
                    </a:lnTo>
                    <a:lnTo>
                      <a:pt x="574" y="73"/>
                    </a:lnTo>
                    <a:close/>
                  </a:path>
                </a:pathLst>
              </a:custGeom>
              <a:solidFill>
                <a:srgbClr val="EEEE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77" name="Freeform 41"/>
              <p:cNvSpPr>
                <a:spLocks/>
              </p:cNvSpPr>
              <p:nvPr/>
            </p:nvSpPr>
            <p:spPr bwMode="auto">
              <a:xfrm>
                <a:off x="298" y="2146"/>
                <a:ext cx="768" cy="715"/>
              </a:xfrm>
              <a:custGeom>
                <a:avLst/>
                <a:gdLst>
                  <a:gd name="T0" fmla="*/ 559 w 768"/>
                  <a:gd name="T1" fmla="*/ 22 h 715"/>
                  <a:gd name="T2" fmla="*/ 559 w 768"/>
                  <a:gd name="T3" fmla="*/ 7 h 715"/>
                  <a:gd name="T4" fmla="*/ 566 w 768"/>
                  <a:gd name="T5" fmla="*/ 0 h 715"/>
                  <a:gd name="T6" fmla="*/ 581 w 768"/>
                  <a:gd name="T7" fmla="*/ 0 h 715"/>
                  <a:gd name="T8" fmla="*/ 604 w 768"/>
                  <a:gd name="T9" fmla="*/ 7 h 715"/>
                  <a:gd name="T10" fmla="*/ 633 w 768"/>
                  <a:gd name="T11" fmla="*/ 22 h 715"/>
                  <a:gd name="T12" fmla="*/ 663 w 768"/>
                  <a:gd name="T13" fmla="*/ 51 h 715"/>
                  <a:gd name="T14" fmla="*/ 693 w 768"/>
                  <a:gd name="T15" fmla="*/ 80 h 715"/>
                  <a:gd name="T16" fmla="*/ 715 w 768"/>
                  <a:gd name="T17" fmla="*/ 124 h 715"/>
                  <a:gd name="T18" fmla="*/ 738 w 768"/>
                  <a:gd name="T19" fmla="*/ 175 h 715"/>
                  <a:gd name="T20" fmla="*/ 753 w 768"/>
                  <a:gd name="T21" fmla="*/ 233 h 715"/>
                  <a:gd name="T22" fmla="*/ 768 w 768"/>
                  <a:gd name="T23" fmla="*/ 299 h 715"/>
                  <a:gd name="T24" fmla="*/ 768 w 768"/>
                  <a:gd name="T25" fmla="*/ 365 h 715"/>
                  <a:gd name="T26" fmla="*/ 760 w 768"/>
                  <a:gd name="T27" fmla="*/ 423 h 715"/>
                  <a:gd name="T28" fmla="*/ 738 w 768"/>
                  <a:gd name="T29" fmla="*/ 481 h 715"/>
                  <a:gd name="T30" fmla="*/ 708 w 768"/>
                  <a:gd name="T31" fmla="*/ 540 h 715"/>
                  <a:gd name="T32" fmla="*/ 663 w 768"/>
                  <a:gd name="T33" fmla="*/ 591 h 715"/>
                  <a:gd name="T34" fmla="*/ 611 w 768"/>
                  <a:gd name="T35" fmla="*/ 627 h 715"/>
                  <a:gd name="T36" fmla="*/ 551 w 768"/>
                  <a:gd name="T37" fmla="*/ 664 h 715"/>
                  <a:gd name="T38" fmla="*/ 492 w 768"/>
                  <a:gd name="T39" fmla="*/ 693 h 715"/>
                  <a:gd name="T40" fmla="*/ 417 w 768"/>
                  <a:gd name="T41" fmla="*/ 708 h 715"/>
                  <a:gd name="T42" fmla="*/ 335 w 768"/>
                  <a:gd name="T43" fmla="*/ 715 h 715"/>
                  <a:gd name="T44" fmla="*/ 261 w 768"/>
                  <a:gd name="T45" fmla="*/ 715 h 715"/>
                  <a:gd name="T46" fmla="*/ 194 w 768"/>
                  <a:gd name="T47" fmla="*/ 708 h 715"/>
                  <a:gd name="T48" fmla="*/ 142 w 768"/>
                  <a:gd name="T49" fmla="*/ 700 h 715"/>
                  <a:gd name="T50" fmla="*/ 97 w 768"/>
                  <a:gd name="T51" fmla="*/ 678 h 715"/>
                  <a:gd name="T52" fmla="*/ 60 w 768"/>
                  <a:gd name="T53" fmla="*/ 656 h 715"/>
                  <a:gd name="T54" fmla="*/ 37 w 768"/>
                  <a:gd name="T55" fmla="*/ 635 h 715"/>
                  <a:gd name="T56" fmla="*/ 22 w 768"/>
                  <a:gd name="T57" fmla="*/ 605 h 715"/>
                  <a:gd name="T58" fmla="*/ 7 w 768"/>
                  <a:gd name="T59" fmla="*/ 569 h 715"/>
                  <a:gd name="T60" fmla="*/ 0 w 768"/>
                  <a:gd name="T61" fmla="*/ 532 h 715"/>
                  <a:gd name="T62" fmla="*/ 0 w 768"/>
                  <a:gd name="T63" fmla="*/ 496 h 715"/>
                  <a:gd name="T64" fmla="*/ 7 w 768"/>
                  <a:gd name="T65" fmla="*/ 459 h 715"/>
                  <a:gd name="T66" fmla="*/ 15 w 768"/>
                  <a:gd name="T67" fmla="*/ 423 h 715"/>
                  <a:gd name="T68" fmla="*/ 22 w 768"/>
                  <a:gd name="T69" fmla="*/ 387 h 715"/>
                  <a:gd name="T70" fmla="*/ 37 w 768"/>
                  <a:gd name="T71" fmla="*/ 357 h 715"/>
                  <a:gd name="T72" fmla="*/ 45 w 768"/>
                  <a:gd name="T73" fmla="*/ 343 h 715"/>
                  <a:gd name="T74" fmla="*/ 52 w 768"/>
                  <a:gd name="T75" fmla="*/ 321 h 715"/>
                  <a:gd name="T76" fmla="*/ 67 w 768"/>
                  <a:gd name="T77" fmla="*/ 314 h 715"/>
                  <a:gd name="T78" fmla="*/ 75 w 768"/>
                  <a:gd name="T79" fmla="*/ 314 h 715"/>
                  <a:gd name="T80" fmla="*/ 82 w 768"/>
                  <a:gd name="T81" fmla="*/ 321 h 715"/>
                  <a:gd name="T82" fmla="*/ 82 w 768"/>
                  <a:gd name="T83" fmla="*/ 335 h 715"/>
                  <a:gd name="T84" fmla="*/ 82 w 768"/>
                  <a:gd name="T85" fmla="*/ 357 h 715"/>
                  <a:gd name="T86" fmla="*/ 82 w 768"/>
                  <a:gd name="T87" fmla="*/ 408 h 715"/>
                  <a:gd name="T88" fmla="*/ 82 w 768"/>
                  <a:gd name="T89" fmla="*/ 467 h 715"/>
                  <a:gd name="T90" fmla="*/ 97 w 768"/>
                  <a:gd name="T91" fmla="*/ 532 h 715"/>
                  <a:gd name="T92" fmla="*/ 104 w 768"/>
                  <a:gd name="T93" fmla="*/ 562 h 715"/>
                  <a:gd name="T94" fmla="*/ 119 w 768"/>
                  <a:gd name="T95" fmla="*/ 584 h 715"/>
                  <a:gd name="T96" fmla="*/ 142 w 768"/>
                  <a:gd name="T97" fmla="*/ 605 h 715"/>
                  <a:gd name="T98" fmla="*/ 171 w 768"/>
                  <a:gd name="T99" fmla="*/ 620 h 715"/>
                  <a:gd name="T100" fmla="*/ 201 w 768"/>
                  <a:gd name="T101" fmla="*/ 627 h 715"/>
                  <a:gd name="T102" fmla="*/ 268 w 768"/>
                  <a:gd name="T103" fmla="*/ 635 h 715"/>
                  <a:gd name="T104" fmla="*/ 343 w 768"/>
                  <a:gd name="T105" fmla="*/ 635 h 715"/>
                  <a:gd name="T106" fmla="*/ 425 w 768"/>
                  <a:gd name="T107" fmla="*/ 620 h 715"/>
                  <a:gd name="T108" fmla="*/ 499 w 768"/>
                  <a:gd name="T109" fmla="*/ 591 h 715"/>
                  <a:gd name="T110" fmla="*/ 551 w 768"/>
                  <a:gd name="T111" fmla="*/ 554 h 715"/>
                  <a:gd name="T112" fmla="*/ 604 w 768"/>
                  <a:gd name="T113" fmla="*/ 496 h 715"/>
                  <a:gd name="T114" fmla="*/ 633 w 768"/>
                  <a:gd name="T115" fmla="*/ 445 h 715"/>
                  <a:gd name="T116" fmla="*/ 656 w 768"/>
                  <a:gd name="T117" fmla="*/ 401 h 715"/>
                  <a:gd name="T118" fmla="*/ 663 w 768"/>
                  <a:gd name="T119" fmla="*/ 357 h 715"/>
                  <a:gd name="T120" fmla="*/ 663 w 768"/>
                  <a:gd name="T121" fmla="*/ 306 h 715"/>
                  <a:gd name="T122" fmla="*/ 656 w 768"/>
                  <a:gd name="T123" fmla="*/ 255 h 715"/>
                  <a:gd name="T124" fmla="*/ 574 w 768"/>
                  <a:gd name="T125" fmla="*/ 73 h 715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768"/>
                  <a:gd name="T190" fmla="*/ 0 h 715"/>
                  <a:gd name="T191" fmla="*/ 768 w 768"/>
                  <a:gd name="T192" fmla="*/ 715 h 715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768" h="715">
                    <a:moveTo>
                      <a:pt x="574" y="73"/>
                    </a:moveTo>
                    <a:lnTo>
                      <a:pt x="559" y="22"/>
                    </a:lnTo>
                    <a:lnTo>
                      <a:pt x="559" y="14"/>
                    </a:lnTo>
                    <a:lnTo>
                      <a:pt x="559" y="7"/>
                    </a:lnTo>
                    <a:lnTo>
                      <a:pt x="566" y="0"/>
                    </a:lnTo>
                    <a:lnTo>
                      <a:pt x="574" y="0"/>
                    </a:lnTo>
                    <a:lnTo>
                      <a:pt x="581" y="0"/>
                    </a:lnTo>
                    <a:lnTo>
                      <a:pt x="589" y="7"/>
                    </a:lnTo>
                    <a:lnTo>
                      <a:pt x="596" y="7"/>
                    </a:lnTo>
                    <a:lnTo>
                      <a:pt x="604" y="7"/>
                    </a:lnTo>
                    <a:lnTo>
                      <a:pt x="611" y="14"/>
                    </a:lnTo>
                    <a:lnTo>
                      <a:pt x="626" y="22"/>
                    </a:lnTo>
                    <a:lnTo>
                      <a:pt x="633" y="22"/>
                    </a:lnTo>
                    <a:lnTo>
                      <a:pt x="648" y="29"/>
                    </a:lnTo>
                    <a:lnTo>
                      <a:pt x="656" y="44"/>
                    </a:lnTo>
                    <a:lnTo>
                      <a:pt x="663" y="51"/>
                    </a:lnTo>
                    <a:lnTo>
                      <a:pt x="671" y="58"/>
                    </a:lnTo>
                    <a:lnTo>
                      <a:pt x="686" y="66"/>
                    </a:lnTo>
                    <a:lnTo>
                      <a:pt x="693" y="80"/>
                    </a:lnTo>
                    <a:lnTo>
                      <a:pt x="700" y="95"/>
                    </a:lnTo>
                    <a:lnTo>
                      <a:pt x="708" y="109"/>
                    </a:lnTo>
                    <a:lnTo>
                      <a:pt x="715" y="124"/>
                    </a:lnTo>
                    <a:lnTo>
                      <a:pt x="723" y="138"/>
                    </a:lnTo>
                    <a:lnTo>
                      <a:pt x="730" y="153"/>
                    </a:lnTo>
                    <a:lnTo>
                      <a:pt x="738" y="175"/>
                    </a:lnTo>
                    <a:lnTo>
                      <a:pt x="745" y="190"/>
                    </a:lnTo>
                    <a:lnTo>
                      <a:pt x="745" y="211"/>
                    </a:lnTo>
                    <a:lnTo>
                      <a:pt x="753" y="233"/>
                    </a:lnTo>
                    <a:lnTo>
                      <a:pt x="760" y="255"/>
                    </a:lnTo>
                    <a:lnTo>
                      <a:pt x="760" y="277"/>
                    </a:lnTo>
                    <a:lnTo>
                      <a:pt x="768" y="299"/>
                    </a:lnTo>
                    <a:lnTo>
                      <a:pt x="768" y="321"/>
                    </a:lnTo>
                    <a:lnTo>
                      <a:pt x="768" y="343"/>
                    </a:lnTo>
                    <a:lnTo>
                      <a:pt x="768" y="365"/>
                    </a:lnTo>
                    <a:lnTo>
                      <a:pt x="768" y="387"/>
                    </a:lnTo>
                    <a:lnTo>
                      <a:pt x="760" y="408"/>
                    </a:lnTo>
                    <a:lnTo>
                      <a:pt x="760" y="423"/>
                    </a:lnTo>
                    <a:lnTo>
                      <a:pt x="753" y="445"/>
                    </a:lnTo>
                    <a:lnTo>
                      <a:pt x="745" y="467"/>
                    </a:lnTo>
                    <a:lnTo>
                      <a:pt x="738" y="481"/>
                    </a:lnTo>
                    <a:lnTo>
                      <a:pt x="730" y="503"/>
                    </a:lnTo>
                    <a:lnTo>
                      <a:pt x="715" y="518"/>
                    </a:lnTo>
                    <a:lnTo>
                      <a:pt x="708" y="540"/>
                    </a:lnTo>
                    <a:lnTo>
                      <a:pt x="693" y="554"/>
                    </a:lnTo>
                    <a:lnTo>
                      <a:pt x="678" y="569"/>
                    </a:lnTo>
                    <a:lnTo>
                      <a:pt x="663" y="591"/>
                    </a:lnTo>
                    <a:lnTo>
                      <a:pt x="648" y="605"/>
                    </a:lnTo>
                    <a:lnTo>
                      <a:pt x="626" y="620"/>
                    </a:lnTo>
                    <a:lnTo>
                      <a:pt x="611" y="627"/>
                    </a:lnTo>
                    <a:lnTo>
                      <a:pt x="589" y="642"/>
                    </a:lnTo>
                    <a:lnTo>
                      <a:pt x="574" y="656"/>
                    </a:lnTo>
                    <a:lnTo>
                      <a:pt x="551" y="664"/>
                    </a:lnTo>
                    <a:lnTo>
                      <a:pt x="529" y="671"/>
                    </a:lnTo>
                    <a:lnTo>
                      <a:pt x="507" y="686"/>
                    </a:lnTo>
                    <a:lnTo>
                      <a:pt x="492" y="693"/>
                    </a:lnTo>
                    <a:lnTo>
                      <a:pt x="462" y="693"/>
                    </a:lnTo>
                    <a:lnTo>
                      <a:pt x="440" y="700"/>
                    </a:lnTo>
                    <a:lnTo>
                      <a:pt x="417" y="708"/>
                    </a:lnTo>
                    <a:lnTo>
                      <a:pt x="388" y="708"/>
                    </a:lnTo>
                    <a:lnTo>
                      <a:pt x="365" y="708"/>
                    </a:lnTo>
                    <a:lnTo>
                      <a:pt x="335" y="715"/>
                    </a:lnTo>
                    <a:lnTo>
                      <a:pt x="313" y="715"/>
                    </a:lnTo>
                    <a:lnTo>
                      <a:pt x="283" y="715"/>
                    </a:lnTo>
                    <a:lnTo>
                      <a:pt x="261" y="715"/>
                    </a:lnTo>
                    <a:lnTo>
                      <a:pt x="238" y="715"/>
                    </a:lnTo>
                    <a:lnTo>
                      <a:pt x="216" y="708"/>
                    </a:lnTo>
                    <a:lnTo>
                      <a:pt x="194" y="708"/>
                    </a:lnTo>
                    <a:lnTo>
                      <a:pt x="179" y="708"/>
                    </a:lnTo>
                    <a:lnTo>
                      <a:pt x="157" y="700"/>
                    </a:lnTo>
                    <a:lnTo>
                      <a:pt x="142" y="700"/>
                    </a:lnTo>
                    <a:lnTo>
                      <a:pt x="127" y="693"/>
                    </a:lnTo>
                    <a:lnTo>
                      <a:pt x="112" y="686"/>
                    </a:lnTo>
                    <a:lnTo>
                      <a:pt x="97" y="678"/>
                    </a:lnTo>
                    <a:lnTo>
                      <a:pt x="82" y="671"/>
                    </a:lnTo>
                    <a:lnTo>
                      <a:pt x="75" y="664"/>
                    </a:lnTo>
                    <a:lnTo>
                      <a:pt x="60" y="656"/>
                    </a:lnTo>
                    <a:lnTo>
                      <a:pt x="52" y="649"/>
                    </a:lnTo>
                    <a:lnTo>
                      <a:pt x="45" y="642"/>
                    </a:lnTo>
                    <a:lnTo>
                      <a:pt x="37" y="635"/>
                    </a:lnTo>
                    <a:lnTo>
                      <a:pt x="30" y="620"/>
                    </a:lnTo>
                    <a:lnTo>
                      <a:pt x="30" y="613"/>
                    </a:lnTo>
                    <a:lnTo>
                      <a:pt x="22" y="605"/>
                    </a:lnTo>
                    <a:lnTo>
                      <a:pt x="15" y="591"/>
                    </a:lnTo>
                    <a:lnTo>
                      <a:pt x="15" y="584"/>
                    </a:lnTo>
                    <a:lnTo>
                      <a:pt x="7" y="569"/>
                    </a:lnTo>
                    <a:lnTo>
                      <a:pt x="7" y="562"/>
                    </a:lnTo>
                    <a:lnTo>
                      <a:pt x="7" y="547"/>
                    </a:lnTo>
                    <a:lnTo>
                      <a:pt x="0" y="532"/>
                    </a:lnTo>
                    <a:lnTo>
                      <a:pt x="0" y="525"/>
                    </a:lnTo>
                    <a:lnTo>
                      <a:pt x="0" y="511"/>
                    </a:lnTo>
                    <a:lnTo>
                      <a:pt x="0" y="496"/>
                    </a:lnTo>
                    <a:lnTo>
                      <a:pt x="7" y="481"/>
                    </a:lnTo>
                    <a:lnTo>
                      <a:pt x="7" y="474"/>
                    </a:lnTo>
                    <a:lnTo>
                      <a:pt x="7" y="459"/>
                    </a:lnTo>
                    <a:lnTo>
                      <a:pt x="7" y="445"/>
                    </a:lnTo>
                    <a:lnTo>
                      <a:pt x="15" y="430"/>
                    </a:lnTo>
                    <a:lnTo>
                      <a:pt x="15" y="423"/>
                    </a:lnTo>
                    <a:lnTo>
                      <a:pt x="22" y="408"/>
                    </a:lnTo>
                    <a:lnTo>
                      <a:pt x="22" y="401"/>
                    </a:lnTo>
                    <a:lnTo>
                      <a:pt x="22" y="387"/>
                    </a:lnTo>
                    <a:lnTo>
                      <a:pt x="30" y="379"/>
                    </a:lnTo>
                    <a:lnTo>
                      <a:pt x="30" y="372"/>
                    </a:lnTo>
                    <a:lnTo>
                      <a:pt x="37" y="357"/>
                    </a:lnTo>
                    <a:lnTo>
                      <a:pt x="37" y="350"/>
                    </a:lnTo>
                    <a:lnTo>
                      <a:pt x="37" y="343"/>
                    </a:lnTo>
                    <a:lnTo>
                      <a:pt x="45" y="343"/>
                    </a:lnTo>
                    <a:lnTo>
                      <a:pt x="45" y="335"/>
                    </a:lnTo>
                    <a:lnTo>
                      <a:pt x="52" y="328"/>
                    </a:lnTo>
                    <a:lnTo>
                      <a:pt x="52" y="321"/>
                    </a:lnTo>
                    <a:lnTo>
                      <a:pt x="60" y="321"/>
                    </a:lnTo>
                    <a:lnTo>
                      <a:pt x="60" y="314"/>
                    </a:lnTo>
                    <a:lnTo>
                      <a:pt x="67" y="314"/>
                    </a:lnTo>
                    <a:lnTo>
                      <a:pt x="75" y="314"/>
                    </a:lnTo>
                    <a:lnTo>
                      <a:pt x="82" y="314"/>
                    </a:lnTo>
                    <a:lnTo>
                      <a:pt x="82" y="321"/>
                    </a:lnTo>
                    <a:lnTo>
                      <a:pt x="82" y="328"/>
                    </a:lnTo>
                    <a:lnTo>
                      <a:pt x="82" y="335"/>
                    </a:lnTo>
                    <a:lnTo>
                      <a:pt x="82" y="343"/>
                    </a:lnTo>
                    <a:lnTo>
                      <a:pt x="82" y="350"/>
                    </a:lnTo>
                    <a:lnTo>
                      <a:pt x="82" y="357"/>
                    </a:lnTo>
                    <a:lnTo>
                      <a:pt x="82" y="365"/>
                    </a:lnTo>
                    <a:lnTo>
                      <a:pt x="82" y="387"/>
                    </a:lnTo>
                    <a:lnTo>
                      <a:pt x="82" y="408"/>
                    </a:lnTo>
                    <a:lnTo>
                      <a:pt x="82" y="423"/>
                    </a:lnTo>
                    <a:lnTo>
                      <a:pt x="82" y="445"/>
                    </a:lnTo>
                    <a:lnTo>
                      <a:pt x="82" y="467"/>
                    </a:lnTo>
                    <a:lnTo>
                      <a:pt x="89" y="489"/>
                    </a:lnTo>
                    <a:lnTo>
                      <a:pt x="89" y="511"/>
                    </a:lnTo>
                    <a:lnTo>
                      <a:pt x="97" y="532"/>
                    </a:lnTo>
                    <a:lnTo>
                      <a:pt x="97" y="540"/>
                    </a:lnTo>
                    <a:lnTo>
                      <a:pt x="104" y="554"/>
                    </a:lnTo>
                    <a:lnTo>
                      <a:pt x="104" y="562"/>
                    </a:lnTo>
                    <a:lnTo>
                      <a:pt x="112" y="569"/>
                    </a:lnTo>
                    <a:lnTo>
                      <a:pt x="119" y="576"/>
                    </a:lnTo>
                    <a:lnTo>
                      <a:pt x="119" y="584"/>
                    </a:lnTo>
                    <a:lnTo>
                      <a:pt x="127" y="591"/>
                    </a:lnTo>
                    <a:lnTo>
                      <a:pt x="134" y="598"/>
                    </a:lnTo>
                    <a:lnTo>
                      <a:pt x="142" y="605"/>
                    </a:lnTo>
                    <a:lnTo>
                      <a:pt x="149" y="613"/>
                    </a:lnTo>
                    <a:lnTo>
                      <a:pt x="164" y="620"/>
                    </a:lnTo>
                    <a:lnTo>
                      <a:pt x="171" y="620"/>
                    </a:lnTo>
                    <a:lnTo>
                      <a:pt x="179" y="627"/>
                    </a:lnTo>
                    <a:lnTo>
                      <a:pt x="194" y="627"/>
                    </a:lnTo>
                    <a:lnTo>
                      <a:pt x="201" y="627"/>
                    </a:lnTo>
                    <a:lnTo>
                      <a:pt x="216" y="635"/>
                    </a:lnTo>
                    <a:lnTo>
                      <a:pt x="238" y="635"/>
                    </a:lnTo>
                    <a:lnTo>
                      <a:pt x="268" y="635"/>
                    </a:lnTo>
                    <a:lnTo>
                      <a:pt x="291" y="635"/>
                    </a:lnTo>
                    <a:lnTo>
                      <a:pt x="320" y="635"/>
                    </a:lnTo>
                    <a:lnTo>
                      <a:pt x="343" y="635"/>
                    </a:lnTo>
                    <a:lnTo>
                      <a:pt x="373" y="627"/>
                    </a:lnTo>
                    <a:lnTo>
                      <a:pt x="395" y="627"/>
                    </a:lnTo>
                    <a:lnTo>
                      <a:pt x="425" y="620"/>
                    </a:lnTo>
                    <a:lnTo>
                      <a:pt x="447" y="613"/>
                    </a:lnTo>
                    <a:lnTo>
                      <a:pt x="469" y="605"/>
                    </a:lnTo>
                    <a:lnTo>
                      <a:pt x="499" y="591"/>
                    </a:lnTo>
                    <a:lnTo>
                      <a:pt x="514" y="584"/>
                    </a:lnTo>
                    <a:lnTo>
                      <a:pt x="537" y="569"/>
                    </a:lnTo>
                    <a:lnTo>
                      <a:pt x="551" y="554"/>
                    </a:lnTo>
                    <a:lnTo>
                      <a:pt x="574" y="532"/>
                    </a:lnTo>
                    <a:lnTo>
                      <a:pt x="589" y="518"/>
                    </a:lnTo>
                    <a:lnTo>
                      <a:pt x="604" y="496"/>
                    </a:lnTo>
                    <a:lnTo>
                      <a:pt x="611" y="481"/>
                    </a:lnTo>
                    <a:lnTo>
                      <a:pt x="626" y="459"/>
                    </a:lnTo>
                    <a:lnTo>
                      <a:pt x="633" y="445"/>
                    </a:lnTo>
                    <a:lnTo>
                      <a:pt x="641" y="430"/>
                    </a:lnTo>
                    <a:lnTo>
                      <a:pt x="648" y="416"/>
                    </a:lnTo>
                    <a:lnTo>
                      <a:pt x="656" y="401"/>
                    </a:lnTo>
                    <a:lnTo>
                      <a:pt x="656" y="387"/>
                    </a:lnTo>
                    <a:lnTo>
                      <a:pt x="663" y="372"/>
                    </a:lnTo>
                    <a:lnTo>
                      <a:pt x="663" y="357"/>
                    </a:lnTo>
                    <a:lnTo>
                      <a:pt x="663" y="335"/>
                    </a:lnTo>
                    <a:lnTo>
                      <a:pt x="663" y="321"/>
                    </a:lnTo>
                    <a:lnTo>
                      <a:pt x="663" y="306"/>
                    </a:lnTo>
                    <a:lnTo>
                      <a:pt x="663" y="292"/>
                    </a:lnTo>
                    <a:lnTo>
                      <a:pt x="656" y="270"/>
                    </a:lnTo>
                    <a:lnTo>
                      <a:pt x="656" y="255"/>
                    </a:lnTo>
                    <a:lnTo>
                      <a:pt x="641" y="182"/>
                    </a:lnTo>
                    <a:lnTo>
                      <a:pt x="604" y="131"/>
                    </a:lnTo>
                    <a:lnTo>
                      <a:pt x="574" y="73"/>
                    </a:lnTo>
                    <a:close/>
                  </a:path>
                </a:pathLst>
              </a:custGeom>
              <a:solidFill>
                <a:srgbClr val="EEEEEE"/>
              </a:solidFill>
              <a:ln w="11113">
                <a:solidFill>
                  <a:srgbClr val="99CC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78" name="Freeform 42"/>
              <p:cNvSpPr>
                <a:spLocks/>
              </p:cNvSpPr>
              <p:nvPr/>
            </p:nvSpPr>
            <p:spPr bwMode="auto">
              <a:xfrm>
                <a:off x="298" y="2854"/>
                <a:ext cx="827" cy="853"/>
              </a:xfrm>
              <a:custGeom>
                <a:avLst/>
                <a:gdLst>
                  <a:gd name="T0" fmla="*/ 268 w 827"/>
                  <a:gd name="T1" fmla="*/ 612 h 853"/>
                  <a:gd name="T2" fmla="*/ 238 w 827"/>
                  <a:gd name="T3" fmla="*/ 547 h 853"/>
                  <a:gd name="T4" fmla="*/ 201 w 827"/>
                  <a:gd name="T5" fmla="*/ 481 h 853"/>
                  <a:gd name="T6" fmla="*/ 157 w 827"/>
                  <a:gd name="T7" fmla="*/ 423 h 853"/>
                  <a:gd name="T8" fmla="*/ 104 w 827"/>
                  <a:gd name="T9" fmla="*/ 364 h 853"/>
                  <a:gd name="T10" fmla="*/ 82 w 827"/>
                  <a:gd name="T11" fmla="*/ 342 h 853"/>
                  <a:gd name="T12" fmla="*/ 60 w 827"/>
                  <a:gd name="T13" fmla="*/ 313 h 853"/>
                  <a:gd name="T14" fmla="*/ 45 w 827"/>
                  <a:gd name="T15" fmla="*/ 284 h 853"/>
                  <a:gd name="T16" fmla="*/ 30 w 827"/>
                  <a:gd name="T17" fmla="*/ 262 h 853"/>
                  <a:gd name="T18" fmla="*/ 22 w 827"/>
                  <a:gd name="T19" fmla="*/ 240 h 853"/>
                  <a:gd name="T20" fmla="*/ 7 w 827"/>
                  <a:gd name="T21" fmla="*/ 218 h 853"/>
                  <a:gd name="T22" fmla="*/ 7 w 827"/>
                  <a:gd name="T23" fmla="*/ 197 h 853"/>
                  <a:gd name="T24" fmla="*/ 0 w 827"/>
                  <a:gd name="T25" fmla="*/ 175 h 853"/>
                  <a:gd name="T26" fmla="*/ 0 w 827"/>
                  <a:gd name="T27" fmla="*/ 153 h 853"/>
                  <a:gd name="T28" fmla="*/ 7 w 827"/>
                  <a:gd name="T29" fmla="*/ 131 h 853"/>
                  <a:gd name="T30" fmla="*/ 15 w 827"/>
                  <a:gd name="T31" fmla="*/ 116 h 853"/>
                  <a:gd name="T32" fmla="*/ 22 w 827"/>
                  <a:gd name="T33" fmla="*/ 102 h 853"/>
                  <a:gd name="T34" fmla="*/ 30 w 827"/>
                  <a:gd name="T35" fmla="*/ 87 h 853"/>
                  <a:gd name="T36" fmla="*/ 45 w 827"/>
                  <a:gd name="T37" fmla="*/ 72 h 853"/>
                  <a:gd name="T38" fmla="*/ 60 w 827"/>
                  <a:gd name="T39" fmla="*/ 58 h 853"/>
                  <a:gd name="T40" fmla="*/ 82 w 827"/>
                  <a:gd name="T41" fmla="*/ 51 h 853"/>
                  <a:gd name="T42" fmla="*/ 97 w 827"/>
                  <a:gd name="T43" fmla="*/ 36 h 853"/>
                  <a:gd name="T44" fmla="*/ 119 w 827"/>
                  <a:gd name="T45" fmla="*/ 29 h 853"/>
                  <a:gd name="T46" fmla="*/ 149 w 827"/>
                  <a:gd name="T47" fmla="*/ 21 h 853"/>
                  <a:gd name="T48" fmla="*/ 171 w 827"/>
                  <a:gd name="T49" fmla="*/ 14 h 853"/>
                  <a:gd name="T50" fmla="*/ 201 w 827"/>
                  <a:gd name="T51" fmla="*/ 7 h 853"/>
                  <a:gd name="T52" fmla="*/ 231 w 827"/>
                  <a:gd name="T53" fmla="*/ 7 h 853"/>
                  <a:gd name="T54" fmla="*/ 268 w 827"/>
                  <a:gd name="T55" fmla="*/ 7 h 853"/>
                  <a:gd name="T56" fmla="*/ 298 w 827"/>
                  <a:gd name="T57" fmla="*/ 0 h 853"/>
                  <a:gd name="T58" fmla="*/ 365 w 827"/>
                  <a:gd name="T59" fmla="*/ 0 h 853"/>
                  <a:gd name="T60" fmla="*/ 425 w 827"/>
                  <a:gd name="T61" fmla="*/ 7 h 853"/>
                  <a:gd name="T62" fmla="*/ 484 w 827"/>
                  <a:gd name="T63" fmla="*/ 14 h 853"/>
                  <a:gd name="T64" fmla="*/ 537 w 827"/>
                  <a:gd name="T65" fmla="*/ 29 h 853"/>
                  <a:gd name="T66" fmla="*/ 581 w 827"/>
                  <a:gd name="T67" fmla="*/ 51 h 853"/>
                  <a:gd name="T68" fmla="*/ 619 w 827"/>
                  <a:gd name="T69" fmla="*/ 65 h 853"/>
                  <a:gd name="T70" fmla="*/ 656 w 827"/>
                  <a:gd name="T71" fmla="*/ 87 h 853"/>
                  <a:gd name="T72" fmla="*/ 693 w 827"/>
                  <a:gd name="T73" fmla="*/ 109 h 853"/>
                  <a:gd name="T74" fmla="*/ 723 w 827"/>
                  <a:gd name="T75" fmla="*/ 131 h 853"/>
                  <a:gd name="T76" fmla="*/ 745 w 827"/>
                  <a:gd name="T77" fmla="*/ 153 h 853"/>
                  <a:gd name="T78" fmla="*/ 775 w 827"/>
                  <a:gd name="T79" fmla="*/ 175 h 853"/>
                  <a:gd name="T80" fmla="*/ 797 w 827"/>
                  <a:gd name="T81" fmla="*/ 204 h 853"/>
                  <a:gd name="T82" fmla="*/ 812 w 827"/>
                  <a:gd name="T83" fmla="*/ 226 h 853"/>
                  <a:gd name="T84" fmla="*/ 820 w 827"/>
                  <a:gd name="T85" fmla="*/ 240 h 853"/>
                  <a:gd name="T86" fmla="*/ 820 w 827"/>
                  <a:gd name="T87" fmla="*/ 262 h 853"/>
                  <a:gd name="T88" fmla="*/ 827 w 827"/>
                  <a:gd name="T89" fmla="*/ 291 h 853"/>
                  <a:gd name="T90" fmla="*/ 827 w 827"/>
                  <a:gd name="T91" fmla="*/ 313 h 853"/>
                  <a:gd name="T92" fmla="*/ 820 w 827"/>
                  <a:gd name="T93" fmla="*/ 350 h 853"/>
                  <a:gd name="T94" fmla="*/ 820 w 827"/>
                  <a:gd name="T95" fmla="*/ 379 h 853"/>
                  <a:gd name="T96" fmla="*/ 812 w 827"/>
                  <a:gd name="T97" fmla="*/ 415 h 853"/>
                  <a:gd name="T98" fmla="*/ 782 w 827"/>
                  <a:gd name="T99" fmla="*/ 561 h 853"/>
                  <a:gd name="T100" fmla="*/ 753 w 827"/>
                  <a:gd name="T101" fmla="*/ 707 h 853"/>
                  <a:gd name="T102" fmla="*/ 529 w 827"/>
                  <a:gd name="T103" fmla="*/ 802 h 853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827"/>
                  <a:gd name="T157" fmla="*/ 0 h 853"/>
                  <a:gd name="T158" fmla="*/ 827 w 827"/>
                  <a:gd name="T159" fmla="*/ 853 h 853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827" h="853">
                    <a:moveTo>
                      <a:pt x="328" y="751"/>
                    </a:moveTo>
                    <a:lnTo>
                      <a:pt x="268" y="612"/>
                    </a:lnTo>
                    <a:lnTo>
                      <a:pt x="253" y="576"/>
                    </a:lnTo>
                    <a:lnTo>
                      <a:pt x="238" y="547"/>
                    </a:lnTo>
                    <a:lnTo>
                      <a:pt x="216" y="510"/>
                    </a:lnTo>
                    <a:lnTo>
                      <a:pt x="201" y="481"/>
                    </a:lnTo>
                    <a:lnTo>
                      <a:pt x="179" y="452"/>
                    </a:lnTo>
                    <a:lnTo>
                      <a:pt x="157" y="423"/>
                    </a:lnTo>
                    <a:lnTo>
                      <a:pt x="134" y="394"/>
                    </a:lnTo>
                    <a:lnTo>
                      <a:pt x="104" y="364"/>
                    </a:lnTo>
                    <a:lnTo>
                      <a:pt x="97" y="350"/>
                    </a:lnTo>
                    <a:lnTo>
                      <a:pt x="82" y="342"/>
                    </a:lnTo>
                    <a:lnTo>
                      <a:pt x="75" y="328"/>
                    </a:lnTo>
                    <a:lnTo>
                      <a:pt x="60" y="313"/>
                    </a:lnTo>
                    <a:lnTo>
                      <a:pt x="52" y="299"/>
                    </a:lnTo>
                    <a:lnTo>
                      <a:pt x="45" y="284"/>
                    </a:lnTo>
                    <a:lnTo>
                      <a:pt x="37" y="277"/>
                    </a:lnTo>
                    <a:lnTo>
                      <a:pt x="30" y="262"/>
                    </a:lnTo>
                    <a:lnTo>
                      <a:pt x="22" y="248"/>
                    </a:lnTo>
                    <a:lnTo>
                      <a:pt x="22" y="240"/>
                    </a:lnTo>
                    <a:lnTo>
                      <a:pt x="15" y="226"/>
                    </a:lnTo>
                    <a:lnTo>
                      <a:pt x="7" y="218"/>
                    </a:lnTo>
                    <a:lnTo>
                      <a:pt x="7" y="204"/>
                    </a:lnTo>
                    <a:lnTo>
                      <a:pt x="7" y="197"/>
                    </a:lnTo>
                    <a:lnTo>
                      <a:pt x="0" y="182"/>
                    </a:lnTo>
                    <a:lnTo>
                      <a:pt x="0" y="175"/>
                    </a:lnTo>
                    <a:lnTo>
                      <a:pt x="0" y="160"/>
                    </a:lnTo>
                    <a:lnTo>
                      <a:pt x="0" y="153"/>
                    </a:lnTo>
                    <a:lnTo>
                      <a:pt x="7" y="145"/>
                    </a:lnTo>
                    <a:lnTo>
                      <a:pt x="7" y="131"/>
                    </a:lnTo>
                    <a:lnTo>
                      <a:pt x="7" y="124"/>
                    </a:lnTo>
                    <a:lnTo>
                      <a:pt x="15" y="116"/>
                    </a:lnTo>
                    <a:lnTo>
                      <a:pt x="15" y="109"/>
                    </a:lnTo>
                    <a:lnTo>
                      <a:pt x="22" y="102"/>
                    </a:lnTo>
                    <a:lnTo>
                      <a:pt x="22" y="94"/>
                    </a:lnTo>
                    <a:lnTo>
                      <a:pt x="30" y="87"/>
                    </a:lnTo>
                    <a:lnTo>
                      <a:pt x="37" y="80"/>
                    </a:lnTo>
                    <a:lnTo>
                      <a:pt x="45" y="72"/>
                    </a:lnTo>
                    <a:lnTo>
                      <a:pt x="52" y="65"/>
                    </a:lnTo>
                    <a:lnTo>
                      <a:pt x="60" y="58"/>
                    </a:lnTo>
                    <a:lnTo>
                      <a:pt x="67" y="51"/>
                    </a:lnTo>
                    <a:lnTo>
                      <a:pt x="82" y="51"/>
                    </a:lnTo>
                    <a:lnTo>
                      <a:pt x="89" y="43"/>
                    </a:lnTo>
                    <a:lnTo>
                      <a:pt x="97" y="36"/>
                    </a:lnTo>
                    <a:lnTo>
                      <a:pt x="112" y="36"/>
                    </a:lnTo>
                    <a:lnTo>
                      <a:pt x="119" y="29"/>
                    </a:lnTo>
                    <a:lnTo>
                      <a:pt x="134" y="21"/>
                    </a:lnTo>
                    <a:lnTo>
                      <a:pt x="149" y="21"/>
                    </a:lnTo>
                    <a:lnTo>
                      <a:pt x="164" y="14"/>
                    </a:lnTo>
                    <a:lnTo>
                      <a:pt x="171" y="14"/>
                    </a:lnTo>
                    <a:lnTo>
                      <a:pt x="186" y="14"/>
                    </a:lnTo>
                    <a:lnTo>
                      <a:pt x="201" y="7"/>
                    </a:lnTo>
                    <a:lnTo>
                      <a:pt x="216" y="7"/>
                    </a:lnTo>
                    <a:lnTo>
                      <a:pt x="231" y="7"/>
                    </a:lnTo>
                    <a:lnTo>
                      <a:pt x="246" y="7"/>
                    </a:lnTo>
                    <a:lnTo>
                      <a:pt x="268" y="7"/>
                    </a:lnTo>
                    <a:lnTo>
                      <a:pt x="283" y="0"/>
                    </a:lnTo>
                    <a:lnTo>
                      <a:pt x="298" y="0"/>
                    </a:lnTo>
                    <a:lnTo>
                      <a:pt x="335" y="0"/>
                    </a:lnTo>
                    <a:lnTo>
                      <a:pt x="365" y="0"/>
                    </a:lnTo>
                    <a:lnTo>
                      <a:pt x="395" y="7"/>
                    </a:lnTo>
                    <a:lnTo>
                      <a:pt x="425" y="7"/>
                    </a:lnTo>
                    <a:lnTo>
                      <a:pt x="455" y="14"/>
                    </a:lnTo>
                    <a:lnTo>
                      <a:pt x="484" y="14"/>
                    </a:lnTo>
                    <a:lnTo>
                      <a:pt x="507" y="21"/>
                    </a:lnTo>
                    <a:lnTo>
                      <a:pt x="537" y="29"/>
                    </a:lnTo>
                    <a:lnTo>
                      <a:pt x="559" y="43"/>
                    </a:lnTo>
                    <a:lnTo>
                      <a:pt x="581" y="51"/>
                    </a:lnTo>
                    <a:lnTo>
                      <a:pt x="604" y="58"/>
                    </a:lnTo>
                    <a:lnTo>
                      <a:pt x="619" y="65"/>
                    </a:lnTo>
                    <a:lnTo>
                      <a:pt x="641" y="72"/>
                    </a:lnTo>
                    <a:lnTo>
                      <a:pt x="656" y="87"/>
                    </a:lnTo>
                    <a:lnTo>
                      <a:pt x="671" y="94"/>
                    </a:lnTo>
                    <a:lnTo>
                      <a:pt x="693" y="109"/>
                    </a:lnTo>
                    <a:lnTo>
                      <a:pt x="708" y="116"/>
                    </a:lnTo>
                    <a:lnTo>
                      <a:pt x="723" y="131"/>
                    </a:lnTo>
                    <a:lnTo>
                      <a:pt x="730" y="138"/>
                    </a:lnTo>
                    <a:lnTo>
                      <a:pt x="745" y="153"/>
                    </a:lnTo>
                    <a:lnTo>
                      <a:pt x="760" y="167"/>
                    </a:lnTo>
                    <a:lnTo>
                      <a:pt x="775" y="175"/>
                    </a:lnTo>
                    <a:lnTo>
                      <a:pt x="790" y="189"/>
                    </a:lnTo>
                    <a:lnTo>
                      <a:pt x="797" y="204"/>
                    </a:lnTo>
                    <a:lnTo>
                      <a:pt x="805" y="211"/>
                    </a:lnTo>
                    <a:lnTo>
                      <a:pt x="812" y="226"/>
                    </a:lnTo>
                    <a:lnTo>
                      <a:pt x="812" y="233"/>
                    </a:lnTo>
                    <a:lnTo>
                      <a:pt x="820" y="240"/>
                    </a:lnTo>
                    <a:lnTo>
                      <a:pt x="820" y="255"/>
                    </a:lnTo>
                    <a:lnTo>
                      <a:pt x="820" y="262"/>
                    </a:lnTo>
                    <a:lnTo>
                      <a:pt x="827" y="277"/>
                    </a:lnTo>
                    <a:lnTo>
                      <a:pt x="827" y="291"/>
                    </a:lnTo>
                    <a:lnTo>
                      <a:pt x="827" y="299"/>
                    </a:lnTo>
                    <a:lnTo>
                      <a:pt x="827" y="313"/>
                    </a:lnTo>
                    <a:lnTo>
                      <a:pt x="827" y="328"/>
                    </a:lnTo>
                    <a:lnTo>
                      <a:pt x="820" y="350"/>
                    </a:lnTo>
                    <a:lnTo>
                      <a:pt x="820" y="364"/>
                    </a:lnTo>
                    <a:lnTo>
                      <a:pt x="820" y="379"/>
                    </a:lnTo>
                    <a:lnTo>
                      <a:pt x="812" y="401"/>
                    </a:lnTo>
                    <a:lnTo>
                      <a:pt x="812" y="415"/>
                    </a:lnTo>
                    <a:lnTo>
                      <a:pt x="797" y="488"/>
                    </a:lnTo>
                    <a:lnTo>
                      <a:pt x="782" y="561"/>
                    </a:lnTo>
                    <a:lnTo>
                      <a:pt x="768" y="634"/>
                    </a:lnTo>
                    <a:lnTo>
                      <a:pt x="753" y="707"/>
                    </a:lnTo>
                    <a:lnTo>
                      <a:pt x="730" y="853"/>
                    </a:lnTo>
                    <a:lnTo>
                      <a:pt x="529" y="802"/>
                    </a:lnTo>
                    <a:lnTo>
                      <a:pt x="328" y="751"/>
                    </a:lnTo>
                    <a:close/>
                  </a:path>
                </a:pathLst>
              </a:custGeom>
              <a:solidFill>
                <a:srgbClr val="CC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79" name="Freeform 43"/>
              <p:cNvSpPr>
                <a:spLocks/>
              </p:cNvSpPr>
              <p:nvPr/>
            </p:nvSpPr>
            <p:spPr bwMode="auto">
              <a:xfrm>
                <a:off x="298" y="2854"/>
                <a:ext cx="827" cy="853"/>
              </a:xfrm>
              <a:custGeom>
                <a:avLst/>
                <a:gdLst>
                  <a:gd name="T0" fmla="*/ 268 w 827"/>
                  <a:gd name="T1" fmla="*/ 612 h 853"/>
                  <a:gd name="T2" fmla="*/ 238 w 827"/>
                  <a:gd name="T3" fmla="*/ 547 h 853"/>
                  <a:gd name="T4" fmla="*/ 201 w 827"/>
                  <a:gd name="T5" fmla="*/ 481 h 853"/>
                  <a:gd name="T6" fmla="*/ 157 w 827"/>
                  <a:gd name="T7" fmla="*/ 423 h 853"/>
                  <a:gd name="T8" fmla="*/ 104 w 827"/>
                  <a:gd name="T9" fmla="*/ 364 h 853"/>
                  <a:gd name="T10" fmla="*/ 82 w 827"/>
                  <a:gd name="T11" fmla="*/ 342 h 853"/>
                  <a:gd name="T12" fmla="*/ 60 w 827"/>
                  <a:gd name="T13" fmla="*/ 313 h 853"/>
                  <a:gd name="T14" fmla="*/ 45 w 827"/>
                  <a:gd name="T15" fmla="*/ 284 h 853"/>
                  <a:gd name="T16" fmla="*/ 30 w 827"/>
                  <a:gd name="T17" fmla="*/ 262 h 853"/>
                  <a:gd name="T18" fmla="*/ 22 w 827"/>
                  <a:gd name="T19" fmla="*/ 240 h 853"/>
                  <a:gd name="T20" fmla="*/ 7 w 827"/>
                  <a:gd name="T21" fmla="*/ 218 h 853"/>
                  <a:gd name="T22" fmla="*/ 7 w 827"/>
                  <a:gd name="T23" fmla="*/ 197 h 853"/>
                  <a:gd name="T24" fmla="*/ 0 w 827"/>
                  <a:gd name="T25" fmla="*/ 175 h 853"/>
                  <a:gd name="T26" fmla="*/ 0 w 827"/>
                  <a:gd name="T27" fmla="*/ 153 h 853"/>
                  <a:gd name="T28" fmla="*/ 7 w 827"/>
                  <a:gd name="T29" fmla="*/ 131 h 853"/>
                  <a:gd name="T30" fmla="*/ 15 w 827"/>
                  <a:gd name="T31" fmla="*/ 116 h 853"/>
                  <a:gd name="T32" fmla="*/ 22 w 827"/>
                  <a:gd name="T33" fmla="*/ 102 h 853"/>
                  <a:gd name="T34" fmla="*/ 30 w 827"/>
                  <a:gd name="T35" fmla="*/ 87 h 853"/>
                  <a:gd name="T36" fmla="*/ 45 w 827"/>
                  <a:gd name="T37" fmla="*/ 72 h 853"/>
                  <a:gd name="T38" fmla="*/ 60 w 827"/>
                  <a:gd name="T39" fmla="*/ 58 h 853"/>
                  <a:gd name="T40" fmla="*/ 82 w 827"/>
                  <a:gd name="T41" fmla="*/ 51 h 853"/>
                  <a:gd name="T42" fmla="*/ 97 w 827"/>
                  <a:gd name="T43" fmla="*/ 36 h 853"/>
                  <a:gd name="T44" fmla="*/ 119 w 827"/>
                  <a:gd name="T45" fmla="*/ 29 h 853"/>
                  <a:gd name="T46" fmla="*/ 149 w 827"/>
                  <a:gd name="T47" fmla="*/ 21 h 853"/>
                  <a:gd name="T48" fmla="*/ 171 w 827"/>
                  <a:gd name="T49" fmla="*/ 14 h 853"/>
                  <a:gd name="T50" fmla="*/ 201 w 827"/>
                  <a:gd name="T51" fmla="*/ 7 h 853"/>
                  <a:gd name="T52" fmla="*/ 231 w 827"/>
                  <a:gd name="T53" fmla="*/ 7 h 853"/>
                  <a:gd name="T54" fmla="*/ 268 w 827"/>
                  <a:gd name="T55" fmla="*/ 7 h 853"/>
                  <a:gd name="T56" fmla="*/ 298 w 827"/>
                  <a:gd name="T57" fmla="*/ 0 h 853"/>
                  <a:gd name="T58" fmla="*/ 365 w 827"/>
                  <a:gd name="T59" fmla="*/ 7 h 853"/>
                  <a:gd name="T60" fmla="*/ 432 w 827"/>
                  <a:gd name="T61" fmla="*/ 7 h 853"/>
                  <a:gd name="T62" fmla="*/ 484 w 827"/>
                  <a:gd name="T63" fmla="*/ 14 h 853"/>
                  <a:gd name="T64" fmla="*/ 537 w 827"/>
                  <a:gd name="T65" fmla="*/ 29 h 853"/>
                  <a:gd name="T66" fmla="*/ 581 w 827"/>
                  <a:gd name="T67" fmla="*/ 51 h 853"/>
                  <a:gd name="T68" fmla="*/ 619 w 827"/>
                  <a:gd name="T69" fmla="*/ 65 h 853"/>
                  <a:gd name="T70" fmla="*/ 656 w 827"/>
                  <a:gd name="T71" fmla="*/ 87 h 853"/>
                  <a:gd name="T72" fmla="*/ 693 w 827"/>
                  <a:gd name="T73" fmla="*/ 109 h 853"/>
                  <a:gd name="T74" fmla="*/ 723 w 827"/>
                  <a:gd name="T75" fmla="*/ 131 h 853"/>
                  <a:gd name="T76" fmla="*/ 745 w 827"/>
                  <a:gd name="T77" fmla="*/ 153 h 853"/>
                  <a:gd name="T78" fmla="*/ 775 w 827"/>
                  <a:gd name="T79" fmla="*/ 175 h 853"/>
                  <a:gd name="T80" fmla="*/ 797 w 827"/>
                  <a:gd name="T81" fmla="*/ 204 h 853"/>
                  <a:gd name="T82" fmla="*/ 812 w 827"/>
                  <a:gd name="T83" fmla="*/ 226 h 853"/>
                  <a:gd name="T84" fmla="*/ 820 w 827"/>
                  <a:gd name="T85" fmla="*/ 240 h 853"/>
                  <a:gd name="T86" fmla="*/ 820 w 827"/>
                  <a:gd name="T87" fmla="*/ 262 h 853"/>
                  <a:gd name="T88" fmla="*/ 827 w 827"/>
                  <a:gd name="T89" fmla="*/ 291 h 853"/>
                  <a:gd name="T90" fmla="*/ 827 w 827"/>
                  <a:gd name="T91" fmla="*/ 313 h 853"/>
                  <a:gd name="T92" fmla="*/ 827 w 827"/>
                  <a:gd name="T93" fmla="*/ 350 h 853"/>
                  <a:gd name="T94" fmla="*/ 820 w 827"/>
                  <a:gd name="T95" fmla="*/ 379 h 853"/>
                  <a:gd name="T96" fmla="*/ 812 w 827"/>
                  <a:gd name="T97" fmla="*/ 415 h 853"/>
                  <a:gd name="T98" fmla="*/ 782 w 827"/>
                  <a:gd name="T99" fmla="*/ 561 h 853"/>
                  <a:gd name="T100" fmla="*/ 753 w 827"/>
                  <a:gd name="T101" fmla="*/ 707 h 853"/>
                  <a:gd name="T102" fmla="*/ 529 w 827"/>
                  <a:gd name="T103" fmla="*/ 802 h 853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827"/>
                  <a:gd name="T157" fmla="*/ 0 h 853"/>
                  <a:gd name="T158" fmla="*/ 827 w 827"/>
                  <a:gd name="T159" fmla="*/ 853 h 853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827" h="853">
                    <a:moveTo>
                      <a:pt x="328" y="751"/>
                    </a:moveTo>
                    <a:lnTo>
                      <a:pt x="268" y="612"/>
                    </a:lnTo>
                    <a:lnTo>
                      <a:pt x="253" y="576"/>
                    </a:lnTo>
                    <a:lnTo>
                      <a:pt x="238" y="547"/>
                    </a:lnTo>
                    <a:lnTo>
                      <a:pt x="216" y="518"/>
                    </a:lnTo>
                    <a:lnTo>
                      <a:pt x="201" y="481"/>
                    </a:lnTo>
                    <a:lnTo>
                      <a:pt x="179" y="452"/>
                    </a:lnTo>
                    <a:lnTo>
                      <a:pt x="157" y="423"/>
                    </a:lnTo>
                    <a:lnTo>
                      <a:pt x="134" y="394"/>
                    </a:lnTo>
                    <a:lnTo>
                      <a:pt x="104" y="364"/>
                    </a:lnTo>
                    <a:lnTo>
                      <a:pt x="97" y="350"/>
                    </a:lnTo>
                    <a:lnTo>
                      <a:pt x="82" y="342"/>
                    </a:lnTo>
                    <a:lnTo>
                      <a:pt x="75" y="328"/>
                    </a:lnTo>
                    <a:lnTo>
                      <a:pt x="60" y="313"/>
                    </a:lnTo>
                    <a:lnTo>
                      <a:pt x="52" y="299"/>
                    </a:lnTo>
                    <a:lnTo>
                      <a:pt x="45" y="284"/>
                    </a:lnTo>
                    <a:lnTo>
                      <a:pt x="37" y="277"/>
                    </a:lnTo>
                    <a:lnTo>
                      <a:pt x="30" y="262"/>
                    </a:lnTo>
                    <a:lnTo>
                      <a:pt x="22" y="255"/>
                    </a:lnTo>
                    <a:lnTo>
                      <a:pt x="22" y="240"/>
                    </a:lnTo>
                    <a:lnTo>
                      <a:pt x="15" y="226"/>
                    </a:lnTo>
                    <a:lnTo>
                      <a:pt x="7" y="218"/>
                    </a:lnTo>
                    <a:lnTo>
                      <a:pt x="7" y="204"/>
                    </a:lnTo>
                    <a:lnTo>
                      <a:pt x="7" y="197"/>
                    </a:lnTo>
                    <a:lnTo>
                      <a:pt x="0" y="182"/>
                    </a:lnTo>
                    <a:lnTo>
                      <a:pt x="0" y="175"/>
                    </a:lnTo>
                    <a:lnTo>
                      <a:pt x="0" y="160"/>
                    </a:lnTo>
                    <a:lnTo>
                      <a:pt x="0" y="153"/>
                    </a:lnTo>
                    <a:lnTo>
                      <a:pt x="7" y="145"/>
                    </a:lnTo>
                    <a:lnTo>
                      <a:pt x="7" y="131"/>
                    </a:lnTo>
                    <a:lnTo>
                      <a:pt x="7" y="124"/>
                    </a:lnTo>
                    <a:lnTo>
                      <a:pt x="15" y="116"/>
                    </a:lnTo>
                    <a:lnTo>
                      <a:pt x="15" y="109"/>
                    </a:lnTo>
                    <a:lnTo>
                      <a:pt x="22" y="102"/>
                    </a:lnTo>
                    <a:lnTo>
                      <a:pt x="22" y="94"/>
                    </a:lnTo>
                    <a:lnTo>
                      <a:pt x="30" y="87"/>
                    </a:lnTo>
                    <a:lnTo>
                      <a:pt x="37" y="80"/>
                    </a:lnTo>
                    <a:lnTo>
                      <a:pt x="45" y="72"/>
                    </a:lnTo>
                    <a:lnTo>
                      <a:pt x="52" y="65"/>
                    </a:lnTo>
                    <a:lnTo>
                      <a:pt x="60" y="58"/>
                    </a:lnTo>
                    <a:lnTo>
                      <a:pt x="67" y="51"/>
                    </a:lnTo>
                    <a:lnTo>
                      <a:pt x="82" y="51"/>
                    </a:lnTo>
                    <a:lnTo>
                      <a:pt x="89" y="43"/>
                    </a:lnTo>
                    <a:lnTo>
                      <a:pt x="97" y="36"/>
                    </a:lnTo>
                    <a:lnTo>
                      <a:pt x="112" y="36"/>
                    </a:lnTo>
                    <a:lnTo>
                      <a:pt x="119" y="29"/>
                    </a:lnTo>
                    <a:lnTo>
                      <a:pt x="134" y="21"/>
                    </a:lnTo>
                    <a:lnTo>
                      <a:pt x="149" y="21"/>
                    </a:lnTo>
                    <a:lnTo>
                      <a:pt x="164" y="14"/>
                    </a:lnTo>
                    <a:lnTo>
                      <a:pt x="171" y="14"/>
                    </a:lnTo>
                    <a:lnTo>
                      <a:pt x="186" y="14"/>
                    </a:lnTo>
                    <a:lnTo>
                      <a:pt x="201" y="7"/>
                    </a:lnTo>
                    <a:lnTo>
                      <a:pt x="216" y="7"/>
                    </a:lnTo>
                    <a:lnTo>
                      <a:pt x="231" y="7"/>
                    </a:lnTo>
                    <a:lnTo>
                      <a:pt x="246" y="7"/>
                    </a:lnTo>
                    <a:lnTo>
                      <a:pt x="268" y="7"/>
                    </a:lnTo>
                    <a:lnTo>
                      <a:pt x="283" y="7"/>
                    </a:lnTo>
                    <a:lnTo>
                      <a:pt x="298" y="0"/>
                    </a:lnTo>
                    <a:lnTo>
                      <a:pt x="335" y="0"/>
                    </a:lnTo>
                    <a:lnTo>
                      <a:pt x="365" y="7"/>
                    </a:lnTo>
                    <a:lnTo>
                      <a:pt x="395" y="7"/>
                    </a:lnTo>
                    <a:lnTo>
                      <a:pt x="432" y="7"/>
                    </a:lnTo>
                    <a:lnTo>
                      <a:pt x="455" y="14"/>
                    </a:lnTo>
                    <a:lnTo>
                      <a:pt x="484" y="14"/>
                    </a:lnTo>
                    <a:lnTo>
                      <a:pt x="507" y="21"/>
                    </a:lnTo>
                    <a:lnTo>
                      <a:pt x="537" y="29"/>
                    </a:lnTo>
                    <a:lnTo>
                      <a:pt x="559" y="43"/>
                    </a:lnTo>
                    <a:lnTo>
                      <a:pt x="581" y="51"/>
                    </a:lnTo>
                    <a:lnTo>
                      <a:pt x="604" y="58"/>
                    </a:lnTo>
                    <a:lnTo>
                      <a:pt x="619" y="65"/>
                    </a:lnTo>
                    <a:lnTo>
                      <a:pt x="641" y="72"/>
                    </a:lnTo>
                    <a:lnTo>
                      <a:pt x="656" y="87"/>
                    </a:lnTo>
                    <a:lnTo>
                      <a:pt x="671" y="94"/>
                    </a:lnTo>
                    <a:lnTo>
                      <a:pt x="693" y="109"/>
                    </a:lnTo>
                    <a:lnTo>
                      <a:pt x="708" y="116"/>
                    </a:lnTo>
                    <a:lnTo>
                      <a:pt x="723" y="131"/>
                    </a:lnTo>
                    <a:lnTo>
                      <a:pt x="730" y="138"/>
                    </a:lnTo>
                    <a:lnTo>
                      <a:pt x="745" y="153"/>
                    </a:lnTo>
                    <a:lnTo>
                      <a:pt x="760" y="167"/>
                    </a:lnTo>
                    <a:lnTo>
                      <a:pt x="775" y="175"/>
                    </a:lnTo>
                    <a:lnTo>
                      <a:pt x="790" y="189"/>
                    </a:lnTo>
                    <a:lnTo>
                      <a:pt x="797" y="204"/>
                    </a:lnTo>
                    <a:lnTo>
                      <a:pt x="805" y="211"/>
                    </a:lnTo>
                    <a:lnTo>
                      <a:pt x="812" y="226"/>
                    </a:lnTo>
                    <a:lnTo>
                      <a:pt x="812" y="233"/>
                    </a:lnTo>
                    <a:lnTo>
                      <a:pt x="820" y="240"/>
                    </a:lnTo>
                    <a:lnTo>
                      <a:pt x="820" y="255"/>
                    </a:lnTo>
                    <a:lnTo>
                      <a:pt x="820" y="262"/>
                    </a:lnTo>
                    <a:lnTo>
                      <a:pt x="827" y="277"/>
                    </a:lnTo>
                    <a:lnTo>
                      <a:pt x="827" y="291"/>
                    </a:lnTo>
                    <a:lnTo>
                      <a:pt x="827" y="306"/>
                    </a:lnTo>
                    <a:lnTo>
                      <a:pt x="827" y="313"/>
                    </a:lnTo>
                    <a:lnTo>
                      <a:pt x="827" y="328"/>
                    </a:lnTo>
                    <a:lnTo>
                      <a:pt x="827" y="350"/>
                    </a:lnTo>
                    <a:lnTo>
                      <a:pt x="820" y="364"/>
                    </a:lnTo>
                    <a:lnTo>
                      <a:pt x="820" y="379"/>
                    </a:lnTo>
                    <a:lnTo>
                      <a:pt x="812" y="401"/>
                    </a:lnTo>
                    <a:lnTo>
                      <a:pt x="812" y="415"/>
                    </a:lnTo>
                    <a:lnTo>
                      <a:pt x="797" y="488"/>
                    </a:lnTo>
                    <a:lnTo>
                      <a:pt x="782" y="561"/>
                    </a:lnTo>
                    <a:lnTo>
                      <a:pt x="768" y="634"/>
                    </a:lnTo>
                    <a:lnTo>
                      <a:pt x="753" y="707"/>
                    </a:lnTo>
                    <a:lnTo>
                      <a:pt x="730" y="853"/>
                    </a:lnTo>
                    <a:lnTo>
                      <a:pt x="529" y="802"/>
                    </a:lnTo>
                    <a:lnTo>
                      <a:pt x="328" y="751"/>
                    </a:lnTo>
                    <a:close/>
                  </a:path>
                </a:pathLst>
              </a:custGeom>
              <a:solidFill>
                <a:srgbClr val="CC6600"/>
              </a:solidFill>
              <a:ln w="11113">
                <a:solidFill>
                  <a:srgbClr val="CC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80" name="Freeform 44"/>
              <p:cNvSpPr>
                <a:spLocks/>
              </p:cNvSpPr>
              <p:nvPr/>
            </p:nvSpPr>
            <p:spPr bwMode="auto">
              <a:xfrm>
                <a:off x="298" y="2854"/>
                <a:ext cx="835" cy="379"/>
              </a:xfrm>
              <a:custGeom>
                <a:avLst/>
                <a:gdLst>
                  <a:gd name="T0" fmla="*/ 551 w 835"/>
                  <a:gd name="T1" fmla="*/ 197 h 379"/>
                  <a:gd name="T2" fmla="*/ 499 w 835"/>
                  <a:gd name="T3" fmla="*/ 175 h 379"/>
                  <a:gd name="T4" fmla="*/ 447 w 835"/>
                  <a:gd name="T5" fmla="*/ 160 h 379"/>
                  <a:gd name="T6" fmla="*/ 395 w 835"/>
                  <a:gd name="T7" fmla="*/ 145 h 379"/>
                  <a:gd name="T8" fmla="*/ 335 w 835"/>
                  <a:gd name="T9" fmla="*/ 138 h 379"/>
                  <a:gd name="T10" fmla="*/ 276 w 835"/>
                  <a:gd name="T11" fmla="*/ 131 h 379"/>
                  <a:gd name="T12" fmla="*/ 224 w 835"/>
                  <a:gd name="T13" fmla="*/ 131 h 379"/>
                  <a:gd name="T14" fmla="*/ 179 w 835"/>
                  <a:gd name="T15" fmla="*/ 138 h 379"/>
                  <a:gd name="T16" fmla="*/ 142 w 835"/>
                  <a:gd name="T17" fmla="*/ 153 h 379"/>
                  <a:gd name="T18" fmla="*/ 112 w 835"/>
                  <a:gd name="T19" fmla="*/ 167 h 379"/>
                  <a:gd name="T20" fmla="*/ 89 w 835"/>
                  <a:gd name="T21" fmla="*/ 189 h 379"/>
                  <a:gd name="T22" fmla="*/ 15 w 835"/>
                  <a:gd name="T23" fmla="*/ 233 h 379"/>
                  <a:gd name="T24" fmla="*/ 7 w 835"/>
                  <a:gd name="T25" fmla="*/ 211 h 379"/>
                  <a:gd name="T26" fmla="*/ 0 w 835"/>
                  <a:gd name="T27" fmla="*/ 175 h 379"/>
                  <a:gd name="T28" fmla="*/ 0 w 835"/>
                  <a:gd name="T29" fmla="*/ 138 h 379"/>
                  <a:gd name="T30" fmla="*/ 7 w 835"/>
                  <a:gd name="T31" fmla="*/ 116 h 379"/>
                  <a:gd name="T32" fmla="*/ 22 w 835"/>
                  <a:gd name="T33" fmla="*/ 94 h 379"/>
                  <a:gd name="T34" fmla="*/ 37 w 835"/>
                  <a:gd name="T35" fmla="*/ 80 h 379"/>
                  <a:gd name="T36" fmla="*/ 60 w 835"/>
                  <a:gd name="T37" fmla="*/ 58 h 379"/>
                  <a:gd name="T38" fmla="*/ 89 w 835"/>
                  <a:gd name="T39" fmla="*/ 43 h 379"/>
                  <a:gd name="T40" fmla="*/ 119 w 835"/>
                  <a:gd name="T41" fmla="*/ 29 h 379"/>
                  <a:gd name="T42" fmla="*/ 157 w 835"/>
                  <a:gd name="T43" fmla="*/ 14 h 379"/>
                  <a:gd name="T44" fmla="*/ 194 w 835"/>
                  <a:gd name="T45" fmla="*/ 7 h 379"/>
                  <a:gd name="T46" fmla="*/ 246 w 835"/>
                  <a:gd name="T47" fmla="*/ 0 h 379"/>
                  <a:gd name="T48" fmla="*/ 298 w 835"/>
                  <a:gd name="T49" fmla="*/ 0 h 379"/>
                  <a:gd name="T50" fmla="*/ 350 w 835"/>
                  <a:gd name="T51" fmla="*/ 0 h 379"/>
                  <a:gd name="T52" fmla="*/ 395 w 835"/>
                  <a:gd name="T53" fmla="*/ 7 h 379"/>
                  <a:gd name="T54" fmla="*/ 440 w 835"/>
                  <a:gd name="T55" fmla="*/ 7 h 379"/>
                  <a:gd name="T56" fmla="*/ 484 w 835"/>
                  <a:gd name="T57" fmla="*/ 14 h 379"/>
                  <a:gd name="T58" fmla="*/ 514 w 835"/>
                  <a:gd name="T59" fmla="*/ 21 h 379"/>
                  <a:gd name="T60" fmla="*/ 574 w 835"/>
                  <a:gd name="T61" fmla="*/ 43 h 379"/>
                  <a:gd name="T62" fmla="*/ 633 w 835"/>
                  <a:gd name="T63" fmla="*/ 72 h 379"/>
                  <a:gd name="T64" fmla="*/ 686 w 835"/>
                  <a:gd name="T65" fmla="*/ 102 h 379"/>
                  <a:gd name="T66" fmla="*/ 738 w 835"/>
                  <a:gd name="T67" fmla="*/ 138 h 379"/>
                  <a:gd name="T68" fmla="*/ 782 w 835"/>
                  <a:gd name="T69" fmla="*/ 175 h 379"/>
                  <a:gd name="T70" fmla="*/ 812 w 835"/>
                  <a:gd name="T71" fmla="*/ 211 h 379"/>
                  <a:gd name="T72" fmla="*/ 820 w 835"/>
                  <a:gd name="T73" fmla="*/ 240 h 379"/>
                  <a:gd name="T74" fmla="*/ 827 w 835"/>
                  <a:gd name="T75" fmla="*/ 262 h 379"/>
                  <a:gd name="T76" fmla="*/ 835 w 835"/>
                  <a:gd name="T77" fmla="*/ 284 h 379"/>
                  <a:gd name="T78" fmla="*/ 835 w 835"/>
                  <a:gd name="T79" fmla="*/ 306 h 379"/>
                  <a:gd name="T80" fmla="*/ 835 w 835"/>
                  <a:gd name="T81" fmla="*/ 328 h 379"/>
                  <a:gd name="T82" fmla="*/ 768 w 835"/>
                  <a:gd name="T83" fmla="*/ 328 h 379"/>
                  <a:gd name="T84" fmla="*/ 745 w 835"/>
                  <a:gd name="T85" fmla="*/ 306 h 379"/>
                  <a:gd name="T86" fmla="*/ 715 w 835"/>
                  <a:gd name="T87" fmla="*/ 291 h 379"/>
                  <a:gd name="T88" fmla="*/ 678 w 835"/>
                  <a:gd name="T89" fmla="*/ 262 h 379"/>
                  <a:gd name="T90" fmla="*/ 641 w 835"/>
                  <a:gd name="T91" fmla="*/ 240 h 379"/>
                  <a:gd name="T92" fmla="*/ 589 w 835"/>
                  <a:gd name="T93" fmla="*/ 211 h 3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835"/>
                  <a:gd name="T142" fmla="*/ 0 h 379"/>
                  <a:gd name="T143" fmla="*/ 835 w 835"/>
                  <a:gd name="T144" fmla="*/ 379 h 3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835" h="379">
                    <a:moveTo>
                      <a:pt x="589" y="211"/>
                    </a:moveTo>
                    <a:lnTo>
                      <a:pt x="574" y="204"/>
                    </a:lnTo>
                    <a:lnTo>
                      <a:pt x="551" y="197"/>
                    </a:lnTo>
                    <a:lnTo>
                      <a:pt x="537" y="189"/>
                    </a:lnTo>
                    <a:lnTo>
                      <a:pt x="522" y="182"/>
                    </a:lnTo>
                    <a:lnTo>
                      <a:pt x="499" y="175"/>
                    </a:lnTo>
                    <a:lnTo>
                      <a:pt x="484" y="167"/>
                    </a:lnTo>
                    <a:lnTo>
                      <a:pt x="469" y="160"/>
                    </a:lnTo>
                    <a:lnTo>
                      <a:pt x="447" y="160"/>
                    </a:lnTo>
                    <a:lnTo>
                      <a:pt x="432" y="153"/>
                    </a:lnTo>
                    <a:lnTo>
                      <a:pt x="410" y="145"/>
                    </a:lnTo>
                    <a:lnTo>
                      <a:pt x="395" y="145"/>
                    </a:lnTo>
                    <a:lnTo>
                      <a:pt x="373" y="138"/>
                    </a:lnTo>
                    <a:lnTo>
                      <a:pt x="358" y="138"/>
                    </a:lnTo>
                    <a:lnTo>
                      <a:pt x="335" y="138"/>
                    </a:lnTo>
                    <a:lnTo>
                      <a:pt x="320" y="131"/>
                    </a:lnTo>
                    <a:lnTo>
                      <a:pt x="298" y="131"/>
                    </a:lnTo>
                    <a:lnTo>
                      <a:pt x="276" y="131"/>
                    </a:lnTo>
                    <a:lnTo>
                      <a:pt x="261" y="131"/>
                    </a:lnTo>
                    <a:lnTo>
                      <a:pt x="246" y="131"/>
                    </a:lnTo>
                    <a:lnTo>
                      <a:pt x="224" y="131"/>
                    </a:lnTo>
                    <a:lnTo>
                      <a:pt x="209" y="131"/>
                    </a:lnTo>
                    <a:lnTo>
                      <a:pt x="194" y="138"/>
                    </a:lnTo>
                    <a:lnTo>
                      <a:pt x="179" y="138"/>
                    </a:lnTo>
                    <a:lnTo>
                      <a:pt x="171" y="138"/>
                    </a:lnTo>
                    <a:lnTo>
                      <a:pt x="157" y="145"/>
                    </a:lnTo>
                    <a:lnTo>
                      <a:pt x="142" y="153"/>
                    </a:lnTo>
                    <a:lnTo>
                      <a:pt x="134" y="153"/>
                    </a:lnTo>
                    <a:lnTo>
                      <a:pt x="119" y="160"/>
                    </a:lnTo>
                    <a:lnTo>
                      <a:pt x="112" y="167"/>
                    </a:lnTo>
                    <a:lnTo>
                      <a:pt x="104" y="175"/>
                    </a:lnTo>
                    <a:lnTo>
                      <a:pt x="97" y="182"/>
                    </a:lnTo>
                    <a:lnTo>
                      <a:pt x="89" y="189"/>
                    </a:lnTo>
                    <a:lnTo>
                      <a:pt x="30" y="262"/>
                    </a:lnTo>
                    <a:lnTo>
                      <a:pt x="15" y="240"/>
                    </a:lnTo>
                    <a:lnTo>
                      <a:pt x="15" y="233"/>
                    </a:lnTo>
                    <a:lnTo>
                      <a:pt x="7" y="226"/>
                    </a:lnTo>
                    <a:lnTo>
                      <a:pt x="7" y="218"/>
                    </a:lnTo>
                    <a:lnTo>
                      <a:pt x="7" y="211"/>
                    </a:lnTo>
                    <a:lnTo>
                      <a:pt x="7" y="197"/>
                    </a:lnTo>
                    <a:lnTo>
                      <a:pt x="0" y="189"/>
                    </a:lnTo>
                    <a:lnTo>
                      <a:pt x="0" y="175"/>
                    </a:lnTo>
                    <a:lnTo>
                      <a:pt x="0" y="160"/>
                    </a:lnTo>
                    <a:lnTo>
                      <a:pt x="0" y="145"/>
                    </a:lnTo>
                    <a:lnTo>
                      <a:pt x="0" y="138"/>
                    </a:lnTo>
                    <a:lnTo>
                      <a:pt x="7" y="131"/>
                    </a:lnTo>
                    <a:lnTo>
                      <a:pt x="7" y="124"/>
                    </a:lnTo>
                    <a:lnTo>
                      <a:pt x="7" y="116"/>
                    </a:lnTo>
                    <a:lnTo>
                      <a:pt x="15" y="109"/>
                    </a:lnTo>
                    <a:lnTo>
                      <a:pt x="15" y="102"/>
                    </a:lnTo>
                    <a:lnTo>
                      <a:pt x="22" y="94"/>
                    </a:lnTo>
                    <a:lnTo>
                      <a:pt x="22" y="87"/>
                    </a:lnTo>
                    <a:lnTo>
                      <a:pt x="30" y="80"/>
                    </a:lnTo>
                    <a:lnTo>
                      <a:pt x="37" y="80"/>
                    </a:lnTo>
                    <a:lnTo>
                      <a:pt x="45" y="72"/>
                    </a:lnTo>
                    <a:lnTo>
                      <a:pt x="52" y="65"/>
                    </a:lnTo>
                    <a:lnTo>
                      <a:pt x="60" y="58"/>
                    </a:lnTo>
                    <a:lnTo>
                      <a:pt x="67" y="51"/>
                    </a:lnTo>
                    <a:lnTo>
                      <a:pt x="75" y="43"/>
                    </a:lnTo>
                    <a:lnTo>
                      <a:pt x="89" y="43"/>
                    </a:lnTo>
                    <a:lnTo>
                      <a:pt x="97" y="36"/>
                    </a:lnTo>
                    <a:lnTo>
                      <a:pt x="104" y="29"/>
                    </a:lnTo>
                    <a:lnTo>
                      <a:pt x="119" y="29"/>
                    </a:lnTo>
                    <a:lnTo>
                      <a:pt x="127" y="21"/>
                    </a:lnTo>
                    <a:lnTo>
                      <a:pt x="142" y="21"/>
                    </a:lnTo>
                    <a:lnTo>
                      <a:pt x="157" y="14"/>
                    </a:lnTo>
                    <a:lnTo>
                      <a:pt x="171" y="14"/>
                    </a:lnTo>
                    <a:lnTo>
                      <a:pt x="186" y="7"/>
                    </a:lnTo>
                    <a:lnTo>
                      <a:pt x="194" y="7"/>
                    </a:lnTo>
                    <a:lnTo>
                      <a:pt x="216" y="7"/>
                    </a:lnTo>
                    <a:lnTo>
                      <a:pt x="231" y="7"/>
                    </a:lnTo>
                    <a:lnTo>
                      <a:pt x="246" y="0"/>
                    </a:lnTo>
                    <a:lnTo>
                      <a:pt x="261" y="0"/>
                    </a:lnTo>
                    <a:lnTo>
                      <a:pt x="283" y="0"/>
                    </a:lnTo>
                    <a:lnTo>
                      <a:pt x="298" y="0"/>
                    </a:lnTo>
                    <a:lnTo>
                      <a:pt x="313" y="0"/>
                    </a:lnTo>
                    <a:lnTo>
                      <a:pt x="335" y="0"/>
                    </a:lnTo>
                    <a:lnTo>
                      <a:pt x="350" y="0"/>
                    </a:lnTo>
                    <a:lnTo>
                      <a:pt x="365" y="0"/>
                    </a:lnTo>
                    <a:lnTo>
                      <a:pt x="380" y="7"/>
                    </a:lnTo>
                    <a:lnTo>
                      <a:pt x="395" y="7"/>
                    </a:lnTo>
                    <a:lnTo>
                      <a:pt x="410" y="7"/>
                    </a:lnTo>
                    <a:lnTo>
                      <a:pt x="425" y="7"/>
                    </a:lnTo>
                    <a:lnTo>
                      <a:pt x="440" y="7"/>
                    </a:lnTo>
                    <a:lnTo>
                      <a:pt x="455" y="14"/>
                    </a:lnTo>
                    <a:lnTo>
                      <a:pt x="469" y="14"/>
                    </a:lnTo>
                    <a:lnTo>
                      <a:pt x="484" y="14"/>
                    </a:lnTo>
                    <a:lnTo>
                      <a:pt x="492" y="21"/>
                    </a:lnTo>
                    <a:lnTo>
                      <a:pt x="507" y="21"/>
                    </a:lnTo>
                    <a:lnTo>
                      <a:pt x="514" y="21"/>
                    </a:lnTo>
                    <a:lnTo>
                      <a:pt x="529" y="29"/>
                    </a:lnTo>
                    <a:lnTo>
                      <a:pt x="551" y="36"/>
                    </a:lnTo>
                    <a:lnTo>
                      <a:pt x="574" y="43"/>
                    </a:lnTo>
                    <a:lnTo>
                      <a:pt x="589" y="51"/>
                    </a:lnTo>
                    <a:lnTo>
                      <a:pt x="611" y="58"/>
                    </a:lnTo>
                    <a:lnTo>
                      <a:pt x="633" y="72"/>
                    </a:lnTo>
                    <a:lnTo>
                      <a:pt x="648" y="80"/>
                    </a:lnTo>
                    <a:lnTo>
                      <a:pt x="671" y="87"/>
                    </a:lnTo>
                    <a:lnTo>
                      <a:pt x="686" y="102"/>
                    </a:lnTo>
                    <a:lnTo>
                      <a:pt x="708" y="109"/>
                    </a:lnTo>
                    <a:lnTo>
                      <a:pt x="723" y="124"/>
                    </a:lnTo>
                    <a:lnTo>
                      <a:pt x="738" y="138"/>
                    </a:lnTo>
                    <a:lnTo>
                      <a:pt x="753" y="153"/>
                    </a:lnTo>
                    <a:lnTo>
                      <a:pt x="768" y="160"/>
                    </a:lnTo>
                    <a:lnTo>
                      <a:pt x="782" y="175"/>
                    </a:lnTo>
                    <a:lnTo>
                      <a:pt x="790" y="189"/>
                    </a:lnTo>
                    <a:lnTo>
                      <a:pt x="805" y="204"/>
                    </a:lnTo>
                    <a:lnTo>
                      <a:pt x="812" y="211"/>
                    </a:lnTo>
                    <a:lnTo>
                      <a:pt x="812" y="226"/>
                    </a:lnTo>
                    <a:lnTo>
                      <a:pt x="820" y="233"/>
                    </a:lnTo>
                    <a:lnTo>
                      <a:pt x="820" y="240"/>
                    </a:lnTo>
                    <a:lnTo>
                      <a:pt x="827" y="248"/>
                    </a:lnTo>
                    <a:lnTo>
                      <a:pt x="827" y="255"/>
                    </a:lnTo>
                    <a:lnTo>
                      <a:pt x="827" y="262"/>
                    </a:lnTo>
                    <a:lnTo>
                      <a:pt x="835" y="269"/>
                    </a:lnTo>
                    <a:lnTo>
                      <a:pt x="835" y="277"/>
                    </a:lnTo>
                    <a:lnTo>
                      <a:pt x="835" y="284"/>
                    </a:lnTo>
                    <a:lnTo>
                      <a:pt x="835" y="291"/>
                    </a:lnTo>
                    <a:lnTo>
                      <a:pt x="835" y="299"/>
                    </a:lnTo>
                    <a:lnTo>
                      <a:pt x="835" y="306"/>
                    </a:lnTo>
                    <a:lnTo>
                      <a:pt x="835" y="313"/>
                    </a:lnTo>
                    <a:lnTo>
                      <a:pt x="835" y="321"/>
                    </a:lnTo>
                    <a:lnTo>
                      <a:pt x="835" y="328"/>
                    </a:lnTo>
                    <a:lnTo>
                      <a:pt x="820" y="379"/>
                    </a:lnTo>
                    <a:lnTo>
                      <a:pt x="775" y="335"/>
                    </a:lnTo>
                    <a:lnTo>
                      <a:pt x="768" y="328"/>
                    </a:lnTo>
                    <a:lnTo>
                      <a:pt x="760" y="321"/>
                    </a:lnTo>
                    <a:lnTo>
                      <a:pt x="753" y="313"/>
                    </a:lnTo>
                    <a:lnTo>
                      <a:pt x="745" y="306"/>
                    </a:lnTo>
                    <a:lnTo>
                      <a:pt x="738" y="299"/>
                    </a:lnTo>
                    <a:lnTo>
                      <a:pt x="730" y="291"/>
                    </a:lnTo>
                    <a:lnTo>
                      <a:pt x="715" y="291"/>
                    </a:lnTo>
                    <a:lnTo>
                      <a:pt x="708" y="277"/>
                    </a:lnTo>
                    <a:lnTo>
                      <a:pt x="693" y="269"/>
                    </a:lnTo>
                    <a:lnTo>
                      <a:pt x="678" y="262"/>
                    </a:lnTo>
                    <a:lnTo>
                      <a:pt x="663" y="255"/>
                    </a:lnTo>
                    <a:lnTo>
                      <a:pt x="656" y="248"/>
                    </a:lnTo>
                    <a:lnTo>
                      <a:pt x="641" y="240"/>
                    </a:lnTo>
                    <a:lnTo>
                      <a:pt x="626" y="233"/>
                    </a:lnTo>
                    <a:lnTo>
                      <a:pt x="604" y="226"/>
                    </a:lnTo>
                    <a:lnTo>
                      <a:pt x="589" y="211"/>
                    </a:lnTo>
                    <a:close/>
                  </a:path>
                </a:pathLst>
              </a:custGeom>
              <a:solidFill>
                <a:srgbClr val="EEEE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81" name="Freeform 45"/>
              <p:cNvSpPr>
                <a:spLocks/>
              </p:cNvSpPr>
              <p:nvPr/>
            </p:nvSpPr>
            <p:spPr bwMode="auto">
              <a:xfrm>
                <a:off x="298" y="2854"/>
                <a:ext cx="835" cy="379"/>
              </a:xfrm>
              <a:custGeom>
                <a:avLst/>
                <a:gdLst>
                  <a:gd name="T0" fmla="*/ 551 w 835"/>
                  <a:gd name="T1" fmla="*/ 197 h 379"/>
                  <a:gd name="T2" fmla="*/ 499 w 835"/>
                  <a:gd name="T3" fmla="*/ 175 h 379"/>
                  <a:gd name="T4" fmla="*/ 447 w 835"/>
                  <a:gd name="T5" fmla="*/ 160 h 379"/>
                  <a:gd name="T6" fmla="*/ 395 w 835"/>
                  <a:gd name="T7" fmla="*/ 145 h 379"/>
                  <a:gd name="T8" fmla="*/ 335 w 835"/>
                  <a:gd name="T9" fmla="*/ 138 h 379"/>
                  <a:gd name="T10" fmla="*/ 276 w 835"/>
                  <a:gd name="T11" fmla="*/ 131 h 379"/>
                  <a:gd name="T12" fmla="*/ 224 w 835"/>
                  <a:gd name="T13" fmla="*/ 131 h 379"/>
                  <a:gd name="T14" fmla="*/ 179 w 835"/>
                  <a:gd name="T15" fmla="*/ 138 h 379"/>
                  <a:gd name="T16" fmla="*/ 142 w 835"/>
                  <a:gd name="T17" fmla="*/ 153 h 379"/>
                  <a:gd name="T18" fmla="*/ 112 w 835"/>
                  <a:gd name="T19" fmla="*/ 167 h 379"/>
                  <a:gd name="T20" fmla="*/ 89 w 835"/>
                  <a:gd name="T21" fmla="*/ 189 h 379"/>
                  <a:gd name="T22" fmla="*/ 15 w 835"/>
                  <a:gd name="T23" fmla="*/ 233 h 379"/>
                  <a:gd name="T24" fmla="*/ 7 w 835"/>
                  <a:gd name="T25" fmla="*/ 211 h 379"/>
                  <a:gd name="T26" fmla="*/ 0 w 835"/>
                  <a:gd name="T27" fmla="*/ 175 h 379"/>
                  <a:gd name="T28" fmla="*/ 0 w 835"/>
                  <a:gd name="T29" fmla="*/ 138 h 379"/>
                  <a:gd name="T30" fmla="*/ 7 w 835"/>
                  <a:gd name="T31" fmla="*/ 116 h 379"/>
                  <a:gd name="T32" fmla="*/ 22 w 835"/>
                  <a:gd name="T33" fmla="*/ 94 h 379"/>
                  <a:gd name="T34" fmla="*/ 37 w 835"/>
                  <a:gd name="T35" fmla="*/ 80 h 379"/>
                  <a:gd name="T36" fmla="*/ 60 w 835"/>
                  <a:gd name="T37" fmla="*/ 58 h 379"/>
                  <a:gd name="T38" fmla="*/ 89 w 835"/>
                  <a:gd name="T39" fmla="*/ 43 h 379"/>
                  <a:gd name="T40" fmla="*/ 119 w 835"/>
                  <a:gd name="T41" fmla="*/ 29 h 379"/>
                  <a:gd name="T42" fmla="*/ 157 w 835"/>
                  <a:gd name="T43" fmla="*/ 14 h 379"/>
                  <a:gd name="T44" fmla="*/ 194 w 835"/>
                  <a:gd name="T45" fmla="*/ 7 h 379"/>
                  <a:gd name="T46" fmla="*/ 246 w 835"/>
                  <a:gd name="T47" fmla="*/ 0 h 379"/>
                  <a:gd name="T48" fmla="*/ 298 w 835"/>
                  <a:gd name="T49" fmla="*/ 0 h 379"/>
                  <a:gd name="T50" fmla="*/ 350 w 835"/>
                  <a:gd name="T51" fmla="*/ 0 h 379"/>
                  <a:gd name="T52" fmla="*/ 395 w 835"/>
                  <a:gd name="T53" fmla="*/ 7 h 379"/>
                  <a:gd name="T54" fmla="*/ 440 w 835"/>
                  <a:gd name="T55" fmla="*/ 7 h 379"/>
                  <a:gd name="T56" fmla="*/ 484 w 835"/>
                  <a:gd name="T57" fmla="*/ 14 h 379"/>
                  <a:gd name="T58" fmla="*/ 514 w 835"/>
                  <a:gd name="T59" fmla="*/ 21 h 379"/>
                  <a:gd name="T60" fmla="*/ 574 w 835"/>
                  <a:gd name="T61" fmla="*/ 43 h 379"/>
                  <a:gd name="T62" fmla="*/ 633 w 835"/>
                  <a:gd name="T63" fmla="*/ 72 h 379"/>
                  <a:gd name="T64" fmla="*/ 686 w 835"/>
                  <a:gd name="T65" fmla="*/ 102 h 379"/>
                  <a:gd name="T66" fmla="*/ 738 w 835"/>
                  <a:gd name="T67" fmla="*/ 138 h 379"/>
                  <a:gd name="T68" fmla="*/ 782 w 835"/>
                  <a:gd name="T69" fmla="*/ 175 h 379"/>
                  <a:gd name="T70" fmla="*/ 812 w 835"/>
                  <a:gd name="T71" fmla="*/ 211 h 379"/>
                  <a:gd name="T72" fmla="*/ 820 w 835"/>
                  <a:gd name="T73" fmla="*/ 240 h 379"/>
                  <a:gd name="T74" fmla="*/ 827 w 835"/>
                  <a:gd name="T75" fmla="*/ 262 h 379"/>
                  <a:gd name="T76" fmla="*/ 835 w 835"/>
                  <a:gd name="T77" fmla="*/ 284 h 379"/>
                  <a:gd name="T78" fmla="*/ 835 w 835"/>
                  <a:gd name="T79" fmla="*/ 306 h 379"/>
                  <a:gd name="T80" fmla="*/ 835 w 835"/>
                  <a:gd name="T81" fmla="*/ 328 h 379"/>
                  <a:gd name="T82" fmla="*/ 768 w 835"/>
                  <a:gd name="T83" fmla="*/ 328 h 379"/>
                  <a:gd name="T84" fmla="*/ 745 w 835"/>
                  <a:gd name="T85" fmla="*/ 306 h 379"/>
                  <a:gd name="T86" fmla="*/ 715 w 835"/>
                  <a:gd name="T87" fmla="*/ 291 h 379"/>
                  <a:gd name="T88" fmla="*/ 678 w 835"/>
                  <a:gd name="T89" fmla="*/ 262 h 379"/>
                  <a:gd name="T90" fmla="*/ 641 w 835"/>
                  <a:gd name="T91" fmla="*/ 240 h 379"/>
                  <a:gd name="T92" fmla="*/ 589 w 835"/>
                  <a:gd name="T93" fmla="*/ 211 h 3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835"/>
                  <a:gd name="T142" fmla="*/ 0 h 379"/>
                  <a:gd name="T143" fmla="*/ 835 w 835"/>
                  <a:gd name="T144" fmla="*/ 379 h 3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835" h="379">
                    <a:moveTo>
                      <a:pt x="589" y="211"/>
                    </a:moveTo>
                    <a:lnTo>
                      <a:pt x="574" y="204"/>
                    </a:lnTo>
                    <a:lnTo>
                      <a:pt x="551" y="197"/>
                    </a:lnTo>
                    <a:lnTo>
                      <a:pt x="537" y="189"/>
                    </a:lnTo>
                    <a:lnTo>
                      <a:pt x="522" y="182"/>
                    </a:lnTo>
                    <a:lnTo>
                      <a:pt x="499" y="175"/>
                    </a:lnTo>
                    <a:lnTo>
                      <a:pt x="484" y="167"/>
                    </a:lnTo>
                    <a:lnTo>
                      <a:pt x="469" y="160"/>
                    </a:lnTo>
                    <a:lnTo>
                      <a:pt x="447" y="160"/>
                    </a:lnTo>
                    <a:lnTo>
                      <a:pt x="432" y="153"/>
                    </a:lnTo>
                    <a:lnTo>
                      <a:pt x="410" y="145"/>
                    </a:lnTo>
                    <a:lnTo>
                      <a:pt x="395" y="145"/>
                    </a:lnTo>
                    <a:lnTo>
                      <a:pt x="373" y="138"/>
                    </a:lnTo>
                    <a:lnTo>
                      <a:pt x="358" y="138"/>
                    </a:lnTo>
                    <a:lnTo>
                      <a:pt x="335" y="138"/>
                    </a:lnTo>
                    <a:lnTo>
                      <a:pt x="320" y="131"/>
                    </a:lnTo>
                    <a:lnTo>
                      <a:pt x="298" y="131"/>
                    </a:lnTo>
                    <a:lnTo>
                      <a:pt x="276" y="131"/>
                    </a:lnTo>
                    <a:lnTo>
                      <a:pt x="261" y="131"/>
                    </a:lnTo>
                    <a:lnTo>
                      <a:pt x="246" y="131"/>
                    </a:lnTo>
                    <a:lnTo>
                      <a:pt x="224" y="131"/>
                    </a:lnTo>
                    <a:lnTo>
                      <a:pt x="209" y="131"/>
                    </a:lnTo>
                    <a:lnTo>
                      <a:pt x="194" y="138"/>
                    </a:lnTo>
                    <a:lnTo>
                      <a:pt x="179" y="138"/>
                    </a:lnTo>
                    <a:lnTo>
                      <a:pt x="171" y="138"/>
                    </a:lnTo>
                    <a:lnTo>
                      <a:pt x="157" y="145"/>
                    </a:lnTo>
                    <a:lnTo>
                      <a:pt x="142" y="153"/>
                    </a:lnTo>
                    <a:lnTo>
                      <a:pt x="134" y="153"/>
                    </a:lnTo>
                    <a:lnTo>
                      <a:pt x="119" y="160"/>
                    </a:lnTo>
                    <a:lnTo>
                      <a:pt x="112" y="167"/>
                    </a:lnTo>
                    <a:lnTo>
                      <a:pt x="104" y="175"/>
                    </a:lnTo>
                    <a:lnTo>
                      <a:pt x="97" y="182"/>
                    </a:lnTo>
                    <a:lnTo>
                      <a:pt x="89" y="189"/>
                    </a:lnTo>
                    <a:lnTo>
                      <a:pt x="30" y="262"/>
                    </a:lnTo>
                    <a:lnTo>
                      <a:pt x="15" y="240"/>
                    </a:lnTo>
                    <a:lnTo>
                      <a:pt x="15" y="233"/>
                    </a:lnTo>
                    <a:lnTo>
                      <a:pt x="7" y="226"/>
                    </a:lnTo>
                    <a:lnTo>
                      <a:pt x="7" y="218"/>
                    </a:lnTo>
                    <a:lnTo>
                      <a:pt x="7" y="211"/>
                    </a:lnTo>
                    <a:lnTo>
                      <a:pt x="7" y="197"/>
                    </a:lnTo>
                    <a:lnTo>
                      <a:pt x="0" y="189"/>
                    </a:lnTo>
                    <a:lnTo>
                      <a:pt x="0" y="175"/>
                    </a:lnTo>
                    <a:lnTo>
                      <a:pt x="0" y="160"/>
                    </a:lnTo>
                    <a:lnTo>
                      <a:pt x="0" y="145"/>
                    </a:lnTo>
                    <a:lnTo>
                      <a:pt x="0" y="138"/>
                    </a:lnTo>
                    <a:lnTo>
                      <a:pt x="7" y="131"/>
                    </a:lnTo>
                    <a:lnTo>
                      <a:pt x="7" y="124"/>
                    </a:lnTo>
                    <a:lnTo>
                      <a:pt x="7" y="116"/>
                    </a:lnTo>
                    <a:lnTo>
                      <a:pt x="15" y="109"/>
                    </a:lnTo>
                    <a:lnTo>
                      <a:pt x="15" y="102"/>
                    </a:lnTo>
                    <a:lnTo>
                      <a:pt x="22" y="94"/>
                    </a:lnTo>
                    <a:lnTo>
                      <a:pt x="22" y="87"/>
                    </a:lnTo>
                    <a:lnTo>
                      <a:pt x="30" y="80"/>
                    </a:lnTo>
                    <a:lnTo>
                      <a:pt x="37" y="80"/>
                    </a:lnTo>
                    <a:lnTo>
                      <a:pt x="45" y="72"/>
                    </a:lnTo>
                    <a:lnTo>
                      <a:pt x="52" y="65"/>
                    </a:lnTo>
                    <a:lnTo>
                      <a:pt x="60" y="58"/>
                    </a:lnTo>
                    <a:lnTo>
                      <a:pt x="67" y="51"/>
                    </a:lnTo>
                    <a:lnTo>
                      <a:pt x="75" y="43"/>
                    </a:lnTo>
                    <a:lnTo>
                      <a:pt x="89" y="43"/>
                    </a:lnTo>
                    <a:lnTo>
                      <a:pt x="97" y="36"/>
                    </a:lnTo>
                    <a:lnTo>
                      <a:pt x="104" y="29"/>
                    </a:lnTo>
                    <a:lnTo>
                      <a:pt x="119" y="29"/>
                    </a:lnTo>
                    <a:lnTo>
                      <a:pt x="127" y="21"/>
                    </a:lnTo>
                    <a:lnTo>
                      <a:pt x="142" y="21"/>
                    </a:lnTo>
                    <a:lnTo>
                      <a:pt x="157" y="14"/>
                    </a:lnTo>
                    <a:lnTo>
                      <a:pt x="171" y="14"/>
                    </a:lnTo>
                    <a:lnTo>
                      <a:pt x="186" y="7"/>
                    </a:lnTo>
                    <a:lnTo>
                      <a:pt x="194" y="7"/>
                    </a:lnTo>
                    <a:lnTo>
                      <a:pt x="216" y="7"/>
                    </a:lnTo>
                    <a:lnTo>
                      <a:pt x="231" y="7"/>
                    </a:lnTo>
                    <a:lnTo>
                      <a:pt x="246" y="0"/>
                    </a:lnTo>
                    <a:lnTo>
                      <a:pt x="261" y="0"/>
                    </a:lnTo>
                    <a:lnTo>
                      <a:pt x="283" y="0"/>
                    </a:lnTo>
                    <a:lnTo>
                      <a:pt x="298" y="0"/>
                    </a:lnTo>
                    <a:lnTo>
                      <a:pt x="313" y="0"/>
                    </a:lnTo>
                    <a:lnTo>
                      <a:pt x="335" y="0"/>
                    </a:lnTo>
                    <a:lnTo>
                      <a:pt x="350" y="0"/>
                    </a:lnTo>
                    <a:lnTo>
                      <a:pt x="365" y="0"/>
                    </a:lnTo>
                    <a:lnTo>
                      <a:pt x="380" y="7"/>
                    </a:lnTo>
                    <a:lnTo>
                      <a:pt x="395" y="7"/>
                    </a:lnTo>
                    <a:lnTo>
                      <a:pt x="410" y="7"/>
                    </a:lnTo>
                    <a:lnTo>
                      <a:pt x="425" y="7"/>
                    </a:lnTo>
                    <a:lnTo>
                      <a:pt x="440" y="7"/>
                    </a:lnTo>
                    <a:lnTo>
                      <a:pt x="455" y="14"/>
                    </a:lnTo>
                    <a:lnTo>
                      <a:pt x="469" y="14"/>
                    </a:lnTo>
                    <a:lnTo>
                      <a:pt x="484" y="14"/>
                    </a:lnTo>
                    <a:lnTo>
                      <a:pt x="492" y="21"/>
                    </a:lnTo>
                    <a:lnTo>
                      <a:pt x="507" y="21"/>
                    </a:lnTo>
                    <a:lnTo>
                      <a:pt x="514" y="21"/>
                    </a:lnTo>
                    <a:lnTo>
                      <a:pt x="529" y="29"/>
                    </a:lnTo>
                    <a:lnTo>
                      <a:pt x="551" y="36"/>
                    </a:lnTo>
                    <a:lnTo>
                      <a:pt x="574" y="43"/>
                    </a:lnTo>
                    <a:lnTo>
                      <a:pt x="589" y="51"/>
                    </a:lnTo>
                    <a:lnTo>
                      <a:pt x="611" y="58"/>
                    </a:lnTo>
                    <a:lnTo>
                      <a:pt x="633" y="72"/>
                    </a:lnTo>
                    <a:lnTo>
                      <a:pt x="656" y="80"/>
                    </a:lnTo>
                    <a:lnTo>
                      <a:pt x="671" y="87"/>
                    </a:lnTo>
                    <a:lnTo>
                      <a:pt x="686" y="102"/>
                    </a:lnTo>
                    <a:lnTo>
                      <a:pt x="708" y="109"/>
                    </a:lnTo>
                    <a:lnTo>
                      <a:pt x="723" y="124"/>
                    </a:lnTo>
                    <a:lnTo>
                      <a:pt x="738" y="138"/>
                    </a:lnTo>
                    <a:lnTo>
                      <a:pt x="753" y="153"/>
                    </a:lnTo>
                    <a:lnTo>
                      <a:pt x="768" y="160"/>
                    </a:lnTo>
                    <a:lnTo>
                      <a:pt x="782" y="175"/>
                    </a:lnTo>
                    <a:lnTo>
                      <a:pt x="790" y="189"/>
                    </a:lnTo>
                    <a:lnTo>
                      <a:pt x="805" y="204"/>
                    </a:lnTo>
                    <a:lnTo>
                      <a:pt x="812" y="211"/>
                    </a:lnTo>
                    <a:lnTo>
                      <a:pt x="812" y="226"/>
                    </a:lnTo>
                    <a:lnTo>
                      <a:pt x="820" y="233"/>
                    </a:lnTo>
                    <a:lnTo>
                      <a:pt x="820" y="240"/>
                    </a:lnTo>
                    <a:lnTo>
                      <a:pt x="827" y="248"/>
                    </a:lnTo>
                    <a:lnTo>
                      <a:pt x="827" y="255"/>
                    </a:lnTo>
                    <a:lnTo>
                      <a:pt x="827" y="262"/>
                    </a:lnTo>
                    <a:lnTo>
                      <a:pt x="835" y="269"/>
                    </a:lnTo>
                    <a:lnTo>
                      <a:pt x="835" y="277"/>
                    </a:lnTo>
                    <a:lnTo>
                      <a:pt x="835" y="284"/>
                    </a:lnTo>
                    <a:lnTo>
                      <a:pt x="835" y="291"/>
                    </a:lnTo>
                    <a:lnTo>
                      <a:pt x="835" y="299"/>
                    </a:lnTo>
                    <a:lnTo>
                      <a:pt x="835" y="306"/>
                    </a:lnTo>
                    <a:lnTo>
                      <a:pt x="835" y="313"/>
                    </a:lnTo>
                    <a:lnTo>
                      <a:pt x="835" y="321"/>
                    </a:lnTo>
                    <a:lnTo>
                      <a:pt x="835" y="328"/>
                    </a:lnTo>
                    <a:lnTo>
                      <a:pt x="820" y="379"/>
                    </a:lnTo>
                    <a:lnTo>
                      <a:pt x="775" y="335"/>
                    </a:lnTo>
                    <a:lnTo>
                      <a:pt x="768" y="328"/>
                    </a:lnTo>
                    <a:lnTo>
                      <a:pt x="760" y="321"/>
                    </a:lnTo>
                    <a:lnTo>
                      <a:pt x="753" y="313"/>
                    </a:lnTo>
                    <a:lnTo>
                      <a:pt x="745" y="306"/>
                    </a:lnTo>
                    <a:lnTo>
                      <a:pt x="738" y="299"/>
                    </a:lnTo>
                    <a:lnTo>
                      <a:pt x="730" y="291"/>
                    </a:lnTo>
                    <a:lnTo>
                      <a:pt x="715" y="291"/>
                    </a:lnTo>
                    <a:lnTo>
                      <a:pt x="708" y="277"/>
                    </a:lnTo>
                    <a:lnTo>
                      <a:pt x="693" y="269"/>
                    </a:lnTo>
                    <a:lnTo>
                      <a:pt x="678" y="262"/>
                    </a:lnTo>
                    <a:lnTo>
                      <a:pt x="663" y="255"/>
                    </a:lnTo>
                    <a:lnTo>
                      <a:pt x="656" y="248"/>
                    </a:lnTo>
                    <a:lnTo>
                      <a:pt x="641" y="240"/>
                    </a:lnTo>
                    <a:lnTo>
                      <a:pt x="626" y="233"/>
                    </a:lnTo>
                    <a:lnTo>
                      <a:pt x="604" y="226"/>
                    </a:lnTo>
                    <a:lnTo>
                      <a:pt x="589" y="211"/>
                    </a:lnTo>
                    <a:close/>
                  </a:path>
                </a:pathLst>
              </a:custGeom>
              <a:solidFill>
                <a:srgbClr val="EEEEEE"/>
              </a:solidFill>
              <a:ln w="11113">
                <a:solidFill>
                  <a:srgbClr val="99CC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3132" name="Rectangle 46"/>
            <p:cNvSpPr>
              <a:spLocks noChangeArrowheads="1"/>
            </p:cNvSpPr>
            <p:nvPr/>
          </p:nvSpPr>
          <p:spPr bwMode="auto">
            <a:xfrm>
              <a:off x="690" y="2018"/>
              <a:ext cx="30" cy="15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133" name="Freeform 47"/>
            <p:cNvSpPr>
              <a:spLocks/>
            </p:cNvSpPr>
            <p:nvPr/>
          </p:nvSpPr>
          <p:spPr bwMode="auto">
            <a:xfrm>
              <a:off x="646" y="2171"/>
              <a:ext cx="119" cy="110"/>
            </a:xfrm>
            <a:custGeom>
              <a:avLst/>
              <a:gdLst>
                <a:gd name="T0" fmla="*/ 0 w 119"/>
                <a:gd name="T1" fmla="*/ 0 h 110"/>
                <a:gd name="T2" fmla="*/ 59 w 119"/>
                <a:gd name="T3" fmla="*/ 110 h 110"/>
                <a:gd name="T4" fmla="*/ 119 w 119"/>
                <a:gd name="T5" fmla="*/ 0 h 110"/>
                <a:gd name="T6" fmla="*/ 0 w 119"/>
                <a:gd name="T7" fmla="*/ 0 h 1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9"/>
                <a:gd name="T13" fmla="*/ 0 h 110"/>
                <a:gd name="T14" fmla="*/ 119 w 119"/>
                <a:gd name="T15" fmla="*/ 110 h 1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9" h="110">
                  <a:moveTo>
                    <a:pt x="0" y="0"/>
                  </a:moveTo>
                  <a:lnTo>
                    <a:pt x="59" y="110"/>
                  </a:lnTo>
                  <a:lnTo>
                    <a:pt x="1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134" name="Rectangle 48"/>
            <p:cNvSpPr>
              <a:spLocks noChangeArrowheads="1"/>
            </p:cNvSpPr>
            <p:nvPr/>
          </p:nvSpPr>
          <p:spPr bwMode="auto">
            <a:xfrm>
              <a:off x="683" y="2696"/>
              <a:ext cx="30" cy="2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135" name="Freeform 49"/>
            <p:cNvSpPr>
              <a:spLocks/>
            </p:cNvSpPr>
            <p:nvPr/>
          </p:nvSpPr>
          <p:spPr bwMode="auto">
            <a:xfrm>
              <a:off x="638" y="2580"/>
              <a:ext cx="119" cy="116"/>
            </a:xfrm>
            <a:custGeom>
              <a:avLst/>
              <a:gdLst>
                <a:gd name="T0" fmla="*/ 119 w 119"/>
                <a:gd name="T1" fmla="*/ 116 h 116"/>
                <a:gd name="T2" fmla="*/ 60 w 119"/>
                <a:gd name="T3" fmla="*/ 0 h 116"/>
                <a:gd name="T4" fmla="*/ 0 w 119"/>
                <a:gd name="T5" fmla="*/ 116 h 116"/>
                <a:gd name="T6" fmla="*/ 119 w 119"/>
                <a:gd name="T7" fmla="*/ 116 h 11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9"/>
                <a:gd name="T13" fmla="*/ 0 h 116"/>
                <a:gd name="T14" fmla="*/ 119 w 119"/>
                <a:gd name="T15" fmla="*/ 116 h 11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9" h="116">
                  <a:moveTo>
                    <a:pt x="119" y="116"/>
                  </a:moveTo>
                  <a:lnTo>
                    <a:pt x="60" y="0"/>
                  </a:lnTo>
                  <a:lnTo>
                    <a:pt x="0" y="116"/>
                  </a:lnTo>
                  <a:lnTo>
                    <a:pt x="119" y="1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136" name="Rectangle 50"/>
            <p:cNvSpPr>
              <a:spLocks noChangeArrowheads="1"/>
            </p:cNvSpPr>
            <p:nvPr/>
          </p:nvSpPr>
          <p:spPr bwMode="auto">
            <a:xfrm>
              <a:off x="578" y="2405"/>
              <a:ext cx="224" cy="43"/>
            </a:xfrm>
            <a:prstGeom prst="rect">
              <a:avLst/>
            </a:prstGeom>
            <a:solidFill>
              <a:srgbClr val="A2C1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137" name="Rectangle 51"/>
            <p:cNvSpPr>
              <a:spLocks noChangeArrowheads="1"/>
            </p:cNvSpPr>
            <p:nvPr/>
          </p:nvSpPr>
          <p:spPr bwMode="auto">
            <a:xfrm>
              <a:off x="638" y="1850"/>
              <a:ext cx="187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2200">
                  <a:solidFill>
                    <a:srgbClr val="000000"/>
                  </a:solidFill>
                </a:rPr>
                <a:t>W</a:t>
              </a:r>
              <a:endParaRPr lang="en-US" sz="3000"/>
            </a:p>
          </p:txBody>
        </p:sp>
        <p:sp>
          <p:nvSpPr>
            <p:cNvPr id="43138" name="Rectangle 52"/>
            <p:cNvSpPr>
              <a:spLocks noChangeArrowheads="1"/>
            </p:cNvSpPr>
            <p:nvPr/>
          </p:nvSpPr>
          <p:spPr bwMode="auto">
            <a:xfrm>
              <a:off x="623" y="1836"/>
              <a:ext cx="186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2200">
                  <a:solidFill>
                    <a:srgbClr val="FFFFFF"/>
                  </a:solidFill>
                </a:rPr>
                <a:t>W</a:t>
              </a:r>
              <a:endParaRPr lang="en-US" sz="3000"/>
            </a:p>
          </p:txBody>
        </p:sp>
        <p:sp>
          <p:nvSpPr>
            <p:cNvPr id="43139" name="Rectangle 53"/>
            <p:cNvSpPr>
              <a:spLocks noChangeArrowheads="1"/>
            </p:cNvSpPr>
            <p:nvPr/>
          </p:nvSpPr>
          <p:spPr bwMode="auto">
            <a:xfrm>
              <a:off x="675" y="2959"/>
              <a:ext cx="187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2200">
                  <a:solidFill>
                    <a:srgbClr val="000000"/>
                  </a:solidFill>
                </a:rPr>
                <a:t>W</a:t>
              </a:r>
              <a:endParaRPr lang="en-US" sz="3000"/>
            </a:p>
          </p:txBody>
        </p:sp>
        <p:sp>
          <p:nvSpPr>
            <p:cNvPr id="43140" name="Rectangle 54"/>
            <p:cNvSpPr>
              <a:spLocks noChangeArrowheads="1"/>
            </p:cNvSpPr>
            <p:nvPr/>
          </p:nvSpPr>
          <p:spPr bwMode="auto">
            <a:xfrm>
              <a:off x="660" y="2945"/>
              <a:ext cx="187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2200">
                  <a:solidFill>
                    <a:srgbClr val="FFFFFF"/>
                  </a:solidFill>
                </a:rPr>
                <a:t>W</a:t>
              </a:r>
              <a:endParaRPr lang="en-US" sz="3000"/>
            </a:p>
          </p:txBody>
        </p:sp>
        <p:grpSp>
          <p:nvGrpSpPr>
            <p:cNvPr id="43141" name="Group 55"/>
            <p:cNvGrpSpPr>
              <a:grpSpLocks/>
            </p:cNvGrpSpPr>
            <p:nvPr/>
          </p:nvGrpSpPr>
          <p:grpSpPr bwMode="auto">
            <a:xfrm>
              <a:off x="1484" y="1748"/>
              <a:ext cx="1784" cy="1510"/>
              <a:chOff x="1748" y="1748"/>
              <a:chExt cx="1784" cy="1510"/>
            </a:xfrm>
          </p:grpSpPr>
          <p:grpSp>
            <p:nvGrpSpPr>
              <p:cNvPr id="43142" name="Group 56"/>
              <p:cNvGrpSpPr>
                <a:grpSpLocks/>
              </p:cNvGrpSpPr>
              <p:nvPr/>
            </p:nvGrpSpPr>
            <p:grpSpPr bwMode="auto">
              <a:xfrm>
                <a:off x="1748" y="2332"/>
                <a:ext cx="1140" cy="926"/>
                <a:chOff x="1706" y="2781"/>
                <a:chExt cx="1140" cy="926"/>
              </a:xfrm>
            </p:grpSpPr>
            <p:sp>
              <p:nvSpPr>
                <p:cNvPr id="43158" name="Freeform 57"/>
                <p:cNvSpPr>
                  <a:spLocks/>
                </p:cNvSpPr>
                <p:nvPr/>
              </p:nvSpPr>
              <p:spPr bwMode="auto">
                <a:xfrm>
                  <a:off x="1840" y="2781"/>
                  <a:ext cx="999" cy="926"/>
                </a:xfrm>
                <a:custGeom>
                  <a:avLst/>
                  <a:gdLst>
                    <a:gd name="T0" fmla="*/ 664 w 999"/>
                    <a:gd name="T1" fmla="*/ 882 h 926"/>
                    <a:gd name="T2" fmla="*/ 686 w 999"/>
                    <a:gd name="T3" fmla="*/ 853 h 926"/>
                    <a:gd name="T4" fmla="*/ 701 w 999"/>
                    <a:gd name="T5" fmla="*/ 824 h 926"/>
                    <a:gd name="T6" fmla="*/ 716 w 999"/>
                    <a:gd name="T7" fmla="*/ 788 h 926"/>
                    <a:gd name="T8" fmla="*/ 723 w 999"/>
                    <a:gd name="T9" fmla="*/ 751 h 926"/>
                    <a:gd name="T10" fmla="*/ 746 w 999"/>
                    <a:gd name="T11" fmla="*/ 663 h 926"/>
                    <a:gd name="T12" fmla="*/ 775 w 999"/>
                    <a:gd name="T13" fmla="*/ 569 h 926"/>
                    <a:gd name="T14" fmla="*/ 798 w 999"/>
                    <a:gd name="T15" fmla="*/ 518 h 926"/>
                    <a:gd name="T16" fmla="*/ 820 w 999"/>
                    <a:gd name="T17" fmla="*/ 467 h 926"/>
                    <a:gd name="T18" fmla="*/ 850 w 999"/>
                    <a:gd name="T19" fmla="*/ 415 h 926"/>
                    <a:gd name="T20" fmla="*/ 880 w 999"/>
                    <a:gd name="T21" fmla="*/ 372 h 926"/>
                    <a:gd name="T22" fmla="*/ 910 w 999"/>
                    <a:gd name="T23" fmla="*/ 321 h 926"/>
                    <a:gd name="T24" fmla="*/ 939 w 999"/>
                    <a:gd name="T25" fmla="*/ 277 h 926"/>
                    <a:gd name="T26" fmla="*/ 962 w 999"/>
                    <a:gd name="T27" fmla="*/ 240 h 926"/>
                    <a:gd name="T28" fmla="*/ 977 w 999"/>
                    <a:gd name="T29" fmla="*/ 211 h 926"/>
                    <a:gd name="T30" fmla="*/ 992 w 999"/>
                    <a:gd name="T31" fmla="*/ 182 h 926"/>
                    <a:gd name="T32" fmla="*/ 999 w 999"/>
                    <a:gd name="T33" fmla="*/ 160 h 926"/>
                    <a:gd name="T34" fmla="*/ 999 w 999"/>
                    <a:gd name="T35" fmla="*/ 138 h 926"/>
                    <a:gd name="T36" fmla="*/ 992 w 999"/>
                    <a:gd name="T37" fmla="*/ 116 h 926"/>
                    <a:gd name="T38" fmla="*/ 984 w 999"/>
                    <a:gd name="T39" fmla="*/ 94 h 926"/>
                    <a:gd name="T40" fmla="*/ 962 w 999"/>
                    <a:gd name="T41" fmla="*/ 73 h 926"/>
                    <a:gd name="T42" fmla="*/ 939 w 999"/>
                    <a:gd name="T43" fmla="*/ 58 h 926"/>
                    <a:gd name="T44" fmla="*/ 910 w 999"/>
                    <a:gd name="T45" fmla="*/ 36 h 926"/>
                    <a:gd name="T46" fmla="*/ 872 w 999"/>
                    <a:gd name="T47" fmla="*/ 21 h 926"/>
                    <a:gd name="T48" fmla="*/ 835 w 999"/>
                    <a:gd name="T49" fmla="*/ 14 h 926"/>
                    <a:gd name="T50" fmla="*/ 798 w 999"/>
                    <a:gd name="T51" fmla="*/ 7 h 926"/>
                    <a:gd name="T52" fmla="*/ 761 w 999"/>
                    <a:gd name="T53" fmla="*/ 7 h 926"/>
                    <a:gd name="T54" fmla="*/ 738 w 999"/>
                    <a:gd name="T55" fmla="*/ 7 h 926"/>
                    <a:gd name="T56" fmla="*/ 716 w 999"/>
                    <a:gd name="T57" fmla="*/ 7 h 926"/>
                    <a:gd name="T58" fmla="*/ 693 w 999"/>
                    <a:gd name="T59" fmla="*/ 7 h 926"/>
                    <a:gd name="T60" fmla="*/ 664 w 999"/>
                    <a:gd name="T61" fmla="*/ 7 h 926"/>
                    <a:gd name="T62" fmla="*/ 634 w 999"/>
                    <a:gd name="T63" fmla="*/ 0 h 926"/>
                    <a:gd name="T64" fmla="*/ 604 w 999"/>
                    <a:gd name="T65" fmla="*/ 0 h 926"/>
                    <a:gd name="T66" fmla="*/ 574 w 999"/>
                    <a:gd name="T67" fmla="*/ 0 h 926"/>
                    <a:gd name="T68" fmla="*/ 537 w 999"/>
                    <a:gd name="T69" fmla="*/ 0 h 926"/>
                    <a:gd name="T70" fmla="*/ 470 w 999"/>
                    <a:gd name="T71" fmla="*/ 7 h 926"/>
                    <a:gd name="T72" fmla="*/ 403 w 999"/>
                    <a:gd name="T73" fmla="*/ 7 h 926"/>
                    <a:gd name="T74" fmla="*/ 343 w 999"/>
                    <a:gd name="T75" fmla="*/ 14 h 926"/>
                    <a:gd name="T76" fmla="*/ 291 w 999"/>
                    <a:gd name="T77" fmla="*/ 21 h 926"/>
                    <a:gd name="T78" fmla="*/ 239 w 999"/>
                    <a:gd name="T79" fmla="*/ 29 h 926"/>
                    <a:gd name="T80" fmla="*/ 202 w 999"/>
                    <a:gd name="T81" fmla="*/ 36 h 926"/>
                    <a:gd name="T82" fmla="*/ 157 w 999"/>
                    <a:gd name="T83" fmla="*/ 43 h 926"/>
                    <a:gd name="T84" fmla="*/ 127 w 999"/>
                    <a:gd name="T85" fmla="*/ 43 h 926"/>
                    <a:gd name="T86" fmla="*/ 97 w 999"/>
                    <a:gd name="T87" fmla="*/ 58 h 926"/>
                    <a:gd name="T88" fmla="*/ 68 w 999"/>
                    <a:gd name="T89" fmla="*/ 73 h 926"/>
                    <a:gd name="T90" fmla="*/ 45 w 999"/>
                    <a:gd name="T91" fmla="*/ 94 h 926"/>
                    <a:gd name="T92" fmla="*/ 23 w 999"/>
                    <a:gd name="T93" fmla="*/ 124 h 926"/>
                    <a:gd name="T94" fmla="*/ 8 w 999"/>
                    <a:gd name="T95" fmla="*/ 138 h 926"/>
                    <a:gd name="T96" fmla="*/ 8 w 999"/>
                    <a:gd name="T97" fmla="*/ 160 h 926"/>
                    <a:gd name="T98" fmla="*/ 0 w 999"/>
                    <a:gd name="T99" fmla="*/ 175 h 926"/>
                    <a:gd name="T100" fmla="*/ 8 w 999"/>
                    <a:gd name="T101" fmla="*/ 204 h 926"/>
                    <a:gd name="T102" fmla="*/ 8 w 999"/>
                    <a:gd name="T103" fmla="*/ 226 h 926"/>
                    <a:gd name="T104" fmla="*/ 15 w 999"/>
                    <a:gd name="T105" fmla="*/ 255 h 926"/>
                    <a:gd name="T106" fmla="*/ 30 w 999"/>
                    <a:gd name="T107" fmla="*/ 284 h 926"/>
                    <a:gd name="T108" fmla="*/ 45 w 999"/>
                    <a:gd name="T109" fmla="*/ 313 h 926"/>
                    <a:gd name="T110" fmla="*/ 68 w 999"/>
                    <a:gd name="T111" fmla="*/ 350 h 926"/>
                    <a:gd name="T112" fmla="*/ 97 w 999"/>
                    <a:gd name="T113" fmla="*/ 386 h 926"/>
                    <a:gd name="T114" fmla="*/ 127 w 999"/>
                    <a:gd name="T115" fmla="*/ 430 h 926"/>
                    <a:gd name="T116" fmla="*/ 164 w 999"/>
                    <a:gd name="T117" fmla="*/ 474 h 926"/>
                    <a:gd name="T118" fmla="*/ 209 w 999"/>
                    <a:gd name="T119" fmla="*/ 518 h 926"/>
                    <a:gd name="T120" fmla="*/ 254 w 999"/>
                    <a:gd name="T121" fmla="*/ 569 h 926"/>
                    <a:gd name="T122" fmla="*/ 313 w 999"/>
                    <a:gd name="T123" fmla="*/ 627 h 926"/>
                    <a:gd name="T124" fmla="*/ 373 w 999"/>
                    <a:gd name="T125" fmla="*/ 685 h 92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999"/>
                    <a:gd name="T190" fmla="*/ 0 h 926"/>
                    <a:gd name="T191" fmla="*/ 999 w 999"/>
                    <a:gd name="T192" fmla="*/ 926 h 926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999" h="926">
                      <a:moveTo>
                        <a:pt x="626" y="926"/>
                      </a:moveTo>
                      <a:lnTo>
                        <a:pt x="664" y="882"/>
                      </a:lnTo>
                      <a:lnTo>
                        <a:pt x="679" y="868"/>
                      </a:lnTo>
                      <a:lnTo>
                        <a:pt x="686" y="853"/>
                      </a:lnTo>
                      <a:lnTo>
                        <a:pt x="693" y="839"/>
                      </a:lnTo>
                      <a:lnTo>
                        <a:pt x="701" y="824"/>
                      </a:lnTo>
                      <a:lnTo>
                        <a:pt x="708" y="809"/>
                      </a:lnTo>
                      <a:lnTo>
                        <a:pt x="716" y="788"/>
                      </a:lnTo>
                      <a:lnTo>
                        <a:pt x="723" y="773"/>
                      </a:lnTo>
                      <a:lnTo>
                        <a:pt x="723" y="751"/>
                      </a:lnTo>
                      <a:lnTo>
                        <a:pt x="738" y="707"/>
                      </a:lnTo>
                      <a:lnTo>
                        <a:pt x="746" y="663"/>
                      </a:lnTo>
                      <a:lnTo>
                        <a:pt x="761" y="612"/>
                      </a:lnTo>
                      <a:lnTo>
                        <a:pt x="775" y="569"/>
                      </a:lnTo>
                      <a:lnTo>
                        <a:pt x="783" y="539"/>
                      </a:lnTo>
                      <a:lnTo>
                        <a:pt x="798" y="518"/>
                      </a:lnTo>
                      <a:lnTo>
                        <a:pt x="805" y="496"/>
                      </a:lnTo>
                      <a:lnTo>
                        <a:pt x="820" y="467"/>
                      </a:lnTo>
                      <a:lnTo>
                        <a:pt x="835" y="445"/>
                      </a:lnTo>
                      <a:lnTo>
                        <a:pt x="850" y="415"/>
                      </a:lnTo>
                      <a:lnTo>
                        <a:pt x="865" y="394"/>
                      </a:lnTo>
                      <a:lnTo>
                        <a:pt x="880" y="372"/>
                      </a:lnTo>
                      <a:lnTo>
                        <a:pt x="895" y="342"/>
                      </a:lnTo>
                      <a:lnTo>
                        <a:pt x="910" y="321"/>
                      </a:lnTo>
                      <a:lnTo>
                        <a:pt x="924" y="299"/>
                      </a:lnTo>
                      <a:lnTo>
                        <a:pt x="939" y="277"/>
                      </a:lnTo>
                      <a:lnTo>
                        <a:pt x="954" y="262"/>
                      </a:lnTo>
                      <a:lnTo>
                        <a:pt x="962" y="240"/>
                      </a:lnTo>
                      <a:lnTo>
                        <a:pt x="969" y="226"/>
                      </a:lnTo>
                      <a:lnTo>
                        <a:pt x="977" y="211"/>
                      </a:lnTo>
                      <a:lnTo>
                        <a:pt x="984" y="197"/>
                      </a:lnTo>
                      <a:lnTo>
                        <a:pt x="992" y="182"/>
                      </a:lnTo>
                      <a:lnTo>
                        <a:pt x="999" y="175"/>
                      </a:lnTo>
                      <a:lnTo>
                        <a:pt x="999" y="160"/>
                      </a:lnTo>
                      <a:lnTo>
                        <a:pt x="999" y="145"/>
                      </a:lnTo>
                      <a:lnTo>
                        <a:pt x="999" y="138"/>
                      </a:lnTo>
                      <a:lnTo>
                        <a:pt x="999" y="124"/>
                      </a:lnTo>
                      <a:lnTo>
                        <a:pt x="992" y="116"/>
                      </a:lnTo>
                      <a:lnTo>
                        <a:pt x="992" y="102"/>
                      </a:lnTo>
                      <a:lnTo>
                        <a:pt x="984" y="94"/>
                      </a:lnTo>
                      <a:lnTo>
                        <a:pt x="977" y="80"/>
                      </a:lnTo>
                      <a:lnTo>
                        <a:pt x="962" y="73"/>
                      </a:lnTo>
                      <a:lnTo>
                        <a:pt x="954" y="65"/>
                      </a:lnTo>
                      <a:lnTo>
                        <a:pt x="939" y="58"/>
                      </a:lnTo>
                      <a:lnTo>
                        <a:pt x="924" y="43"/>
                      </a:lnTo>
                      <a:lnTo>
                        <a:pt x="910" y="36"/>
                      </a:lnTo>
                      <a:lnTo>
                        <a:pt x="895" y="29"/>
                      </a:lnTo>
                      <a:lnTo>
                        <a:pt x="872" y="21"/>
                      </a:lnTo>
                      <a:lnTo>
                        <a:pt x="857" y="21"/>
                      </a:lnTo>
                      <a:lnTo>
                        <a:pt x="835" y="14"/>
                      </a:lnTo>
                      <a:lnTo>
                        <a:pt x="820" y="7"/>
                      </a:lnTo>
                      <a:lnTo>
                        <a:pt x="798" y="7"/>
                      </a:lnTo>
                      <a:lnTo>
                        <a:pt x="783" y="7"/>
                      </a:lnTo>
                      <a:lnTo>
                        <a:pt x="761" y="7"/>
                      </a:lnTo>
                      <a:lnTo>
                        <a:pt x="753" y="7"/>
                      </a:lnTo>
                      <a:lnTo>
                        <a:pt x="738" y="7"/>
                      </a:lnTo>
                      <a:lnTo>
                        <a:pt x="731" y="7"/>
                      </a:lnTo>
                      <a:lnTo>
                        <a:pt x="716" y="7"/>
                      </a:lnTo>
                      <a:lnTo>
                        <a:pt x="708" y="7"/>
                      </a:lnTo>
                      <a:lnTo>
                        <a:pt x="693" y="7"/>
                      </a:lnTo>
                      <a:lnTo>
                        <a:pt x="679" y="7"/>
                      </a:lnTo>
                      <a:lnTo>
                        <a:pt x="664" y="7"/>
                      </a:lnTo>
                      <a:lnTo>
                        <a:pt x="649" y="0"/>
                      </a:lnTo>
                      <a:lnTo>
                        <a:pt x="634" y="0"/>
                      </a:lnTo>
                      <a:lnTo>
                        <a:pt x="619" y="0"/>
                      </a:lnTo>
                      <a:lnTo>
                        <a:pt x="604" y="0"/>
                      </a:lnTo>
                      <a:lnTo>
                        <a:pt x="589" y="0"/>
                      </a:lnTo>
                      <a:lnTo>
                        <a:pt x="574" y="0"/>
                      </a:lnTo>
                      <a:lnTo>
                        <a:pt x="552" y="0"/>
                      </a:lnTo>
                      <a:lnTo>
                        <a:pt x="537" y="0"/>
                      </a:lnTo>
                      <a:lnTo>
                        <a:pt x="500" y="0"/>
                      </a:lnTo>
                      <a:lnTo>
                        <a:pt x="470" y="7"/>
                      </a:lnTo>
                      <a:lnTo>
                        <a:pt x="440" y="7"/>
                      </a:lnTo>
                      <a:lnTo>
                        <a:pt x="403" y="7"/>
                      </a:lnTo>
                      <a:lnTo>
                        <a:pt x="373" y="7"/>
                      </a:lnTo>
                      <a:lnTo>
                        <a:pt x="343" y="14"/>
                      </a:lnTo>
                      <a:lnTo>
                        <a:pt x="321" y="14"/>
                      </a:lnTo>
                      <a:lnTo>
                        <a:pt x="291" y="21"/>
                      </a:lnTo>
                      <a:lnTo>
                        <a:pt x="269" y="21"/>
                      </a:lnTo>
                      <a:lnTo>
                        <a:pt x="239" y="29"/>
                      </a:lnTo>
                      <a:lnTo>
                        <a:pt x="224" y="29"/>
                      </a:lnTo>
                      <a:lnTo>
                        <a:pt x="202" y="36"/>
                      </a:lnTo>
                      <a:lnTo>
                        <a:pt x="179" y="36"/>
                      </a:lnTo>
                      <a:lnTo>
                        <a:pt x="157" y="43"/>
                      </a:lnTo>
                      <a:lnTo>
                        <a:pt x="142" y="43"/>
                      </a:lnTo>
                      <a:lnTo>
                        <a:pt x="127" y="43"/>
                      </a:lnTo>
                      <a:lnTo>
                        <a:pt x="112" y="51"/>
                      </a:lnTo>
                      <a:lnTo>
                        <a:pt x="97" y="58"/>
                      </a:lnTo>
                      <a:lnTo>
                        <a:pt x="82" y="58"/>
                      </a:lnTo>
                      <a:lnTo>
                        <a:pt x="68" y="73"/>
                      </a:lnTo>
                      <a:lnTo>
                        <a:pt x="60" y="80"/>
                      </a:lnTo>
                      <a:lnTo>
                        <a:pt x="45" y="94"/>
                      </a:lnTo>
                      <a:lnTo>
                        <a:pt x="30" y="109"/>
                      </a:lnTo>
                      <a:lnTo>
                        <a:pt x="23" y="124"/>
                      </a:lnTo>
                      <a:lnTo>
                        <a:pt x="15" y="131"/>
                      </a:lnTo>
                      <a:lnTo>
                        <a:pt x="8" y="138"/>
                      </a:lnTo>
                      <a:lnTo>
                        <a:pt x="8" y="145"/>
                      </a:lnTo>
                      <a:lnTo>
                        <a:pt x="8" y="160"/>
                      </a:lnTo>
                      <a:lnTo>
                        <a:pt x="0" y="167"/>
                      </a:lnTo>
                      <a:lnTo>
                        <a:pt x="0" y="175"/>
                      </a:lnTo>
                      <a:lnTo>
                        <a:pt x="0" y="189"/>
                      </a:lnTo>
                      <a:lnTo>
                        <a:pt x="8" y="204"/>
                      </a:lnTo>
                      <a:lnTo>
                        <a:pt x="8" y="211"/>
                      </a:lnTo>
                      <a:lnTo>
                        <a:pt x="8" y="226"/>
                      </a:lnTo>
                      <a:lnTo>
                        <a:pt x="15" y="240"/>
                      </a:lnTo>
                      <a:lnTo>
                        <a:pt x="15" y="255"/>
                      </a:lnTo>
                      <a:lnTo>
                        <a:pt x="23" y="270"/>
                      </a:lnTo>
                      <a:lnTo>
                        <a:pt x="30" y="284"/>
                      </a:lnTo>
                      <a:lnTo>
                        <a:pt x="38" y="299"/>
                      </a:lnTo>
                      <a:lnTo>
                        <a:pt x="45" y="313"/>
                      </a:lnTo>
                      <a:lnTo>
                        <a:pt x="60" y="328"/>
                      </a:lnTo>
                      <a:lnTo>
                        <a:pt x="68" y="350"/>
                      </a:lnTo>
                      <a:lnTo>
                        <a:pt x="82" y="364"/>
                      </a:lnTo>
                      <a:lnTo>
                        <a:pt x="97" y="386"/>
                      </a:lnTo>
                      <a:lnTo>
                        <a:pt x="112" y="408"/>
                      </a:lnTo>
                      <a:lnTo>
                        <a:pt x="127" y="430"/>
                      </a:lnTo>
                      <a:lnTo>
                        <a:pt x="142" y="452"/>
                      </a:lnTo>
                      <a:lnTo>
                        <a:pt x="164" y="474"/>
                      </a:lnTo>
                      <a:lnTo>
                        <a:pt x="187" y="496"/>
                      </a:lnTo>
                      <a:lnTo>
                        <a:pt x="209" y="518"/>
                      </a:lnTo>
                      <a:lnTo>
                        <a:pt x="231" y="547"/>
                      </a:lnTo>
                      <a:lnTo>
                        <a:pt x="254" y="569"/>
                      </a:lnTo>
                      <a:lnTo>
                        <a:pt x="284" y="598"/>
                      </a:lnTo>
                      <a:lnTo>
                        <a:pt x="313" y="627"/>
                      </a:lnTo>
                      <a:lnTo>
                        <a:pt x="343" y="656"/>
                      </a:lnTo>
                      <a:lnTo>
                        <a:pt x="373" y="685"/>
                      </a:lnTo>
                      <a:lnTo>
                        <a:pt x="626" y="926"/>
                      </a:lnTo>
                      <a:close/>
                    </a:path>
                  </a:pathLst>
                </a:custGeom>
                <a:solidFill>
                  <a:srgbClr val="FF99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59" name="Freeform 58"/>
                <p:cNvSpPr>
                  <a:spLocks/>
                </p:cNvSpPr>
                <p:nvPr/>
              </p:nvSpPr>
              <p:spPr bwMode="auto">
                <a:xfrm>
                  <a:off x="1840" y="2788"/>
                  <a:ext cx="999" cy="919"/>
                </a:xfrm>
                <a:custGeom>
                  <a:avLst/>
                  <a:gdLst>
                    <a:gd name="T0" fmla="*/ 664 w 999"/>
                    <a:gd name="T1" fmla="*/ 875 h 919"/>
                    <a:gd name="T2" fmla="*/ 686 w 999"/>
                    <a:gd name="T3" fmla="*/ 846 h 919"/>
                    <a:gd name="T4" fmla="*/ 701 w 999"/>
                    <a:gd name="T5" fmla="*/ 817 h 919"/>
                    <a:gd name="T6" fmla="*/ 716 w 999"/>
                    <a:gd name="T7" fmla="*/ 781 h 919"/>
                    <a:gd name="T8" fmla="*/ 723 w 999"/>
                    <a:gd name="T9" fmla="*/ 744 h 919"/>
                    <a:gd name="T10" fmla="*/ 753 w 999"/>
                    <a:gd name="T11" fmla="*/ 656 h 919"/>
                    <a:gd name="T12" fmla="*/ 775 w 999"/>
                    <a:gd name="T13" fmla="*/ 562 h 919"/>
                    <a:gd name="T14" fmla="*/ 798 w 999"/>
                    <a:gd name="T15" fmla="*/ 511 h 919"/>
                    <a:gd name="T16" fmla="*/ 820 w 999"/>
                    <a:gd name="T17" fmla="*/ 460 h 919"/>
                    <a:gd name="T18" fmla="*/ 850 w 999"/>
                    <a:gd name="T19" fmla="*/ 416 h 919"/>
                    <a:gd name="T20" fmla="*/ 880 w 999"/>
                    <a:gd name="T21" fmla="*/ 365 h 919"/>
                    <a:gd name="T22" fmla="*/ 910 w 999"/>
                    <a:gd name="T23" fmla="*/ 314 h 919"/>
                    <a:gd name="T24" fmla="*/ 939 w 999"/>
                    <a:gd name="T25" fmla="*/ 270 h 919"/>
                    <a:gd name="T26" fmla="*/ 962 w 999"/>
                    <a:gd name="T27" fmla="*/ 241 h 919"/>
                    <a:gd name="T28" fmla="*/ 984 w 999"/>
                    <a:gd name="T29" fmla="*/ 204 h 919"/>
                    <a:gd name="T30" fmla="*/ 992 w 999"/>
                    <a:gd name="T31" fmla="*/ 175 h 919"/>
                    <a:gd name="T32" fmla="*/ 999 w 999"/>
                    <a:gd name="T33" fmla="*/ 153 h 919"/>
                    <a:gd name="T34" fmla="*/ 999 w 999"/>
                    <a:gd name="T35" fmla="*/ 131 h 919"/>
                    <a:gd name="T36" fmla="*/ 992 w 999"/>
                    <a:gd name="T37" fmla="*/ 109 h 919"/>
                    <a:gd name="T38" fmla="*/ 984 w 999"/>
                    <a:gd name="T39" fmla="*/ 87 h 919"/>
                    <a:gd name="T40" fmla="*/ 969 w 999"/>
                    <a:gd name="T41" fmla="*/ 66 h 919"/>
                    <a:gd name="T42" fmla="*/ 939 w 999"/>
                    <a:gd name="T43" fmla="*/ 51 h 919"/>
                    <a:gd name="T44" fmla="*/ 910 w 999"/>
                    <a:gd name="T45" fmla="*/ 29 h 919"/>
                    <a:gd name="T46" fmla="*/ 872 w 999"/>
                    <a:gd name="T47" fmla="*/ 14 h 919"/>
                    <a:gd name="T48" fmla="*/ 843 w 999"/>
                    <a:gd name="T49" fmla="*/ 7 h 919"/>
                    <a:gd name="T50" fmla="*/ 798 w 999"/>
                    <a:gd name="T51" fmla="*/ 0 h 919"/>
                    <a:gd name="T52" fmla="*/ 761 w 999"/>
                    <a:gd name="T53" fmla="*/ 0 h 919"/>
                    <a:gd name="T54" fmla="*/ 738 w 999"/>
                    <a:gd name="T55" fmla="*/ 0 h 919"/>
                    <a:gd name="T56" fmla="*/ 716 w 999"/>
                    <a:gd name="T57" fmla="*/ 0 h 919"/>
                    <a:gd name="T58" fmla="*/ 693 w 999"/>
                    <a:gd name="T59" fmla="*/ 0 h 919"/>
                    <a:gd name="T60" fmla="*/ 664 w 999"/>
                    <a:gd name="T61" fmla="*/ 0 h 919"/>
                    <a:gd name="T62" fmla="*/ 634 w 999"/>
                    <a:gd name="T63" fmla="*/ 0 h 919"/>
                    <a:gd name="T64" fmla="*/ 604 w 999"/>
                    <a:gd name="T65" fmla="*/ 0 h 919"/>
                    <a:gd name="T66" fmla="*/ 574 w 999"/>
                    <a:gd name="T67" fmla="*/ 0 h 919"/>
                    <a:gd name="T68" fmla="*/ 537 w 999"/>
                    <a:gd name="T69" fmla="*/ 0 h 919"/>
                    <a:gd name="T70" fmla="*/ 470 w 999"/>
                    <a:gd name="T71" fmla="*/ 0 h 919"/>
                    <a:gd name="T72" fmla="*/ 403 w 999"/>
                    <a:gd name="T73" fmla="*/ 0 h 919"/>
                    <a:gd name="T74" fmla="*/ 343 w 999"/>
                    <a:gd name="T75" fmla="*/ 7 h 919"/>
                    <a:gd name="T76" fmla="*/ 291 w 999"/>
                    <a:gd name="T77" fmla="*/ 14 h 919"/>
                    <a:gd name="T78" fmla="*/ 239 w 999"/>
                    <a:gd name="T79" fmla="*/ 22 h 919"/>
                    <a:gd name="T80" fmla="*/ 202 w 999"/>
                    <a:gd name="T81" fmla="*/ 29 h 919"/>
                    <a:gd name="T82" fmla="*/ 157 w 999"/>
                    <a:gd name="T83" fmla="*/ 36 h 919"/>
                    <a:gd name="T84" fmla="*/ 127 w 999"/>
                    <a:gd name="T85" fmla="*/ 36 h 919"/>
                    <a:gd name="T86" fmla="*/ 97 w 999"/>
                    <a:gd name="T87" fmla="*/ 51 h 919"/>
                    <a:gd name="T88" fmla="*/ 68 w 999"/>
                    <a:gd name="T89" fmla="*/ 66 h 919"/>
                    <a:gd name="T90" fmla="*/ 45 w 999"/>
                    <a:gd name="T91" fmla="*/ 87 h 919"/>
                    <a:gd name="T92" fmla="*/ 23 w 999"/>
                    <a:gd name="T93" fmla="*/ 117 h 919"/>
                    <a:gd name="T94" fmla="*/ 15 w 999"/>
                    <a:gd name="T95" fmla="*/ 131 h 919"/>
                    <a:gd name="T96" fmla="*/ 8 w 999"/>
                    <a:gd name="T97" fmla="*/ 153 h 919"/>
                    <a:gd name="T98" fmla="*/ 0 w 999"/>
                    <a:gd name="T99" fmla="*/ 168 h 919"/>
                    <a:gd name="T100" fmla="*/ 8 w 999"/>
                    <a:gd name="T101" fmla="*/ 197 h 919"/>
                    <a:gd name="T102" fmla="*/ 8 w 999"/>
                    <a:gd name="T103" fmla="*/ 219 h 919"/>
                    <a:gd name="T104" fmla="*/ 15 w 999"/>
                    <a:gd name="T105" fmla="*/ 248 h 919"/>
                    <a:gd name="T106" fmla="*/ 30 w 999"/>
                    <a:gd name="T107" fmla="*/ 277 h 919"/>
                    <a:gd name="T108" fmla="*/ 45 w 999"/>
                    <a:gd name="T109" fmla="*/ 306 h 919"/>
                    <a:gd name="T110" fmla="*/ 68 w 999"/>
                    <a:gd name="T111" fmla="*/ 343 h 919"/>
                    <a:gd name="T112" fmla="*/ 97 w 999"/>
                    <a:gd name="T113" fmla="*/ 379 h 919"/>
                    <a:gd name="T114" fmla="*/ 127 w 999"/>
                    <a:gd name="T115" fmla="*/ 423 h 919"/>
                    <a:gd name="T116" fmla="*/ 164 w 999"/>
                    <a:gd name="T117" fmla="*/ 467 h 919"/>
                    <a:gd name="T118" fmla="*/ 209 w 999"/>
                    <a:gd name="T119" fmla="*/ 511 h 919"/>
                    <a:gd name="T120" fmla="*/ 254 w 999"/>
                    <a:gd name="T121" fmla="*/ 562 h 919"/>
                    <a:gd name="T122" fmla="*/ 313 w 999"/>
                    <a:gd name="T123" fmla="*/ 620 h 919"/>
                    <a:gd name="T124" fmla="*/ 373 w 999"/>
                    <a:gd name="T125" fmla="*/ 678 h 919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999"/>
                    <a:gd name="T190" fmla="*/ 0 h 919"/>
                    <a:gd name="T191" fmla="*/ 999 w 999"/>
                    <a:gd name="T192" fmla="*/ 919 h 919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999" h="919">
                      <a:moveTo>
                        <a:pt x="626" y="919"/>
                      </a:moveTo>
                      <a:lnTo>
                        <a:pt x="664" y="875"/>
                      </a:lnTo>
                      <a:lnTo>
                        <a:pt x="679" y="861"/>
                      </a:lnTo>
                      <a:lnTo>
                        <a:pt x="686" y="846"/>
                      </a:lnTo>
                      <a:lnTo>
                        <a:pt x="693" y="832"/>
                      </a:lnTo>
                      <a:lnTo>
                        <a:pt x="701" y="817"/>
                      </a:lnTo>
                      <a:lnTo>
                        <a:pt x="708" y="802"/>
                      </a:lnTo>
                      <a:lnTo>
                        <a:pt x="716" y="781"/>
                      </a:lnTo>
                      <a:lnTo>
                        <a:pt x="723" y="766"/>
                      </a:lnTo>
                      <a:lnTo>
                        <a:pt x="723" y="744"/>
                      </a:lnTo>
                      <a:lnTo>
                        <a:pt x="738" y="700"/>
                      </a:lnTo>
                      <a:lnTo>
                        <a:pt x="753" y="656"/>
                      </a:lnTo>
                      <a:lnTo>
                        <a:pt x="761" y="605"/>
                      </a:lnTo>
                      <a:lnTo>
                        <a:pt x="775" y="562"/>
                      </a:lnTo>
                      <a:lnTo>
                        <a:pt x="783" y="532"/>
                      </a:lnTo>
                      <a:lnTo>
                        <a:pt x="798" y="511"/>
                      </a:lnTo>
                      <a:lnTo>
                        <a:pt x="805" y="489"/>
                      </a:lnTo>
                      <a:lnTo>
                        <a:pt x="820" y="460"/>
                      </a:lnTo>
                      <a:lnTo>
                        <a:pt x="835" y="438"/>
                      </a:lnTo>
                      <a:lnTo>
                        <a:pt x="850" y="416"/>
                      </a:lnTo>
                      <a:lnTo>
                        <a:pt x="865" y="387"/>
                      </a:lnTo>
                      <a:lnTo>
                        <a:pt x="880" y="365"/>
                      </a:lnTo>
                      <a:lnTo>
                        <a:pt x="895" y="335"/>
                      </a:lnTo>
                      <a:lnTo>
                        <a:pt x="910" y="314"/>
                      </a:lnTo>
                      <a:lnTo>
                        <a:pt x="924" y="292"/>
                      </a:lnTo>
                      <a:lnTo>
                        <a:pt x="939" y="270"/>
                      </a:lnTo>
                      <a:lnTo>
                        <a:pt x="954" y="255"/>
                      </a:lnTo>
                      <a:lnTo>
                        <a:pt x="962" y="241"/>
                      </a:lnTo>
                      <a:lnTo>
                        <a:pt x="969" y="219"/>
                      </a:lnTo>
                      <a:lnTo>
                        <a:pt x="984" y="204"/>
                      </a:lnTo>
                      <a:lnTo>
                        <a:pt x="984" y="190"/>
                      </a:lnTo>
                      <a:lnTo>
                        <a:pt x="992" y="175"/>
                      </a:lnTo>
                      <a:lnTo>
                        <a:pt x="999" y="168"/>
                      </a:lnTo>
                      <a:lnTo>
                        <a:pt x="999" y="153"/>
                      </a:lnTo>
                      <a:lnTo>
                        <a:pt x="999" y="138"/>
                      </a:lnTo>
                      <a:lnTo>
                        <a:pt x="999" y="131"/>
                      </a:lnTo>
                      <a:lnTo>
                        <a:pt x="999" y="117"/>
                      </a:lnTo>
                      <a:lnTo>
                        <a:pt x="992" y="109"/>
                      </a:lnTo>
                      <a:lnTo>
                        <a:pt x="992" y="95"/>
                      </a:lnTo>
                      <a:lnTo>
                        <a:pt x="984" y="87"/>
                      </a:lnTo>
                      <a:lnTo>
                        <a:pt x="977" y="80"/>
                      </a:lnTo>
                      <a:lnTo>
                        <a:pt x="969" y="66"/>
                      </a:lnTo>
                      <a:lnTo>
                        <a:pt x="954" y="58"/>
                      </a:lnTo>
                      <a:lnTo>
                        <a:pt x="939" y="51"/>
                      </a:lnTo>
                      <a:lnTo>
                        <a:pt x="924" y="44"/>
                      </a:lnTo>
                      <a:lnTo>
                        <a:pt x="910" y="29"/>
                      </a:lnTo>
                      <a:lnTo>
                        <a:pt x="895" y="22"/>
                      </a:lnTo>
                      <a:lnTo>
                        <a:pt x="872" y="14"/>
                      </a:lnTo>
                      <a:lnTo>
                        <a:pt x="857" y="14"/>
                      </a:lnTo>
                      <a:lnTo>
                        <a:pt x="843" y="7"/>
                      </a:lnTo>
                      <a:lnTo>
                        <a:pt x="820" y="7"/>
                      </a:lnTo>
                      <a:lnTo>
                        <a:pt x="798" y="0"/>
                      </a:lnTo>
                      <a:lnTo>
                        <a:pt x="783" y="0"/>
                      </a:lnTo>
                      <a:lnTo>
                        <a:pt x="761" y="0"/>
                      </a:lnTo>
                      <a:lnTo>
                        <a:pt x="753" y="0"/>
                      </a:lnTo>
                      <a:lnTo>
                        <a:pt x="738" y="0"/>
                      </a:lnTo>
                      <a:lnTo>
                        <a:pt x="731" y="0"/>
                      </a:lnTo>
                      <a:lnTo>
                        <a:pt x="716" y="0"/>
                      </a:lnTo>
                      <a:lnTo>
                        <a:pt x="708" y="0"/>
                      </a:lnTo>
                      <a:lnTo>
                        <a:pt x="693" y="0"/>
                      </a:lnTo>
                      <a:lnTo>
                        <a:pt x="679" y="0"/>
                      </a:lnTo>
                      <a:lnTo>
                        <a:pt x="664" y="0"/>
                      </a:lnTo>
                      <a:lnTo>
                        <a:pt x="649" y="0"/>
                      </a:lnTo>
                      <a:lnTo>
                        <a:pt x="634" y="0"/>
                      </a:lnTo>
                      <a:lnTo>
                        <a:pt x="619" y="0"/>
                      </a:lnTo>
                      <a:lnTo>
                        <a:pt x="604" y="0"/>
                      </a:lnTo>
                      <a:lnTo>
                        <a:pt x="589" y="0"/>
                      </a:lnTo>
                      <a:lnTo>
                        <a:pt x="574" y="0"/>
                      </a:lnTo>
                      <a:lnTo>
                        <a:pt x="552" y="0"/>
                      </a:lnTo>
                      <a:lnTo>
                        <a:pt x="537" y="0"/>
                      </a:lnTo>
                      <a:lnTo>
                        <a:pt x="500" y="0"/>
                      </a:lnTo>
                      <a:lnTo>
                        <a:pt x="470" y="0"/>
                      </a:lnTo>
                      <a:lnTo>
                        <a:pt x="440" y="0"/>
                      </a:lnTo>
                      <a:lnTo>
                        <a:pt x="403" y="0"/>
                      </a:lnTo>
                      <a:lnTo>
                        <a:pt x="373" y="0"/>
                      </a:lnTo>
                      <a:lnTo>
                        <a:pt x="343" y="7"/>
                      </a:lnTo>
                      <a:lnTo>
                        <a:pt x="321" y="7"/>
                      </a:lnTo>
                      <a:lnTo>
                        <a:pt x="291" y="14"/>
                      </a:lnTo>
                      <a:lnTo>
                        <a:pt x="269" y="14"/>
                      </a:lnTo>
                      <a:lnTo>
                        <a:pt x="239" y="22"/>
                      </a:lnTo>
                      <a:lnTo>
                        <a:pt x="224" y="22"/>
                      </a:lnTo>
                      <a:lnTo>
                        <a:pt x="202" y="29"/>
                      </a:lnTo>
                      <a:lnTo>
                        <a:pt x="179" y="29"/>
                      </a:lnTo>
                      <a:lnTo>
                        <a:pt x="157" y="36"/>
                      </a:lnTo>
                      <a:lnTo>
                        <a:pt x="142" y="36"/>
                      </a:lnTo>
                      <a:lnTo>
                        <a:pt x="127" y="36"/>
                      </a:lnTo>
                      <a:lnTo>
                        <a:pt x="112" y="44"/>
                      </a:lnTo>
                      <a:lnTo>
                        <a:pt x="97" y="51"/>
                      </a:lnTo>
                      <a:lnTo>
                        <a:pt x="82" y="51"/>
                      </a:lnTo>
                      <a:lnTo>
                        <a:pt x="68" y="66"/>
                      </a:lnTo>
                      <a:lnTo>
                        <a:pt x="60" y="73"/>
                      </a:lnTo>
                      <a:lnTo>
                        <a:pt x="45" y="87"/>
                      </a:lnTo>
                      <a:lnTo>
                        <a:pt x="30" y="102"/>
                      </a:lnTo>
                      <a:lnTo>
                        <a:pt x="23" y="117"/>
                      </a:lnTo>
                      <a:lnTo>
                        <a:pt x="15" y="124"/>
                      </a:lnTo>
                      <a:lnTo>
                        <a:pt x="15" y="131"/>
                      </a:lnTo>
                      <a:lnTo>
                        <a:pt x="8" y="138"/>
                      </a:lnTo>
                      <a:lnTo>
                        <a:pt x="8" y="153"/>
                      </a:lnTo>
                      <a:lnTo>
                        <a:pt x="0" y="160"/>
                      </a:lnTo>
                      <a:lnTo>
                        <a:pt x="0" y="168"/>
                      </a:lnTo>
                      <a:lnTo>
                        <a:pt x="0" y="182"/>
                      </a:lnTo>
                      <a:lnTo>
                        <a:pt x="8" y="197"/>
                      </a:lnTo>
                      <a:lnTo>
                        <a:pt x="8" y="204"/>
                      </a:lnTo>
                      <a:lnTo>
                        <a:pt x="8" y="219"/>
                      </a:lnTo>
                      <a:lnTo>
                        <a:pt x="15" y="233"/>
                      </a:lnTo>
                      <a:lnTo>
                        <a:pt x="15" y="248"/>
                      </a:lnTo>
                      <a:lnTo>
                        <a:pt x="23" y="263"/>
                      </a:lnTo>
                      <a:lnTo>
                        <a:pt x="30" y="277"/>
                      </a:lnTo>
                      <a:lnTo>
                        <a:pt x="38" y="292"/>
                      </a:lnTo>
                      <a:lnTo>
                        <a:pt x="45" y="306"/>
                      </a:lnTo>
                      <a:lnTo>
                        <a:pt x="60" y="321"/>
                      </a:lnTo>
                      <a:lnTo>
                        <a:pt x="68" y="343"/>
                      </a:lnTo>
                      <a:lnTo>
                        <a:pt x="82" y="357"/>
                      </a:lnTo>
                      <a:lnTo>
                        <a:pt x="97" y="379"/>
                      </a:lnTo>
                      <a:lnTo>
                        <a:pt x="112" y="401"/>
                      </a:lnTo>
                      <a:lnTo>
                        <a:pt x="127" y="423"/>
                      </a:lnTo>
                      <a:lnTo>
                        <a:pt x="142" y="445"/>
                      </a:lnTo>
                      <a:lnTo>
                        <a:pt x="164" y="467"/>
                      </a:lnTo>
                      <a:lnTo>
                        <a:pt x="187" y="489"/>
                      </a:lnTo>
                      <a:lnTo>
                        <a:pt x="209" y="511"/>
                      </a:lnTo>
                      <a:lnTo>
                        <a:pt x="231" y="540"/>
                      </a:lnTo>
                      <a:lnTo>
                        <a:pt x="254" y="562"/>
                      </a:lnTo>
                      <a:lnTo>
                        <a:pt x="284" y="591"/>
                      </a:lnTo>
                      <a:lnTo>
                        <a:pt x="313" y="620"/>
                      </a:lnTo>
                      <a:lnTo>
                        <a:pt x="343" y="649"/>
                      </a:lnTo>
                      <a:lnTo>
                        <a:pt x="373" y="678"/>
                      </a:lnTo>
                      <a:lnTo>
                        <a:pt x="626" y="919"/>
                      </a:lnTo>
                      <a:close/>
                    </a:path>
                  </a:pathLst>
                </a:custGeom>
                <a:solidFill>
                  <a:srgbClr val="FF9900"/>
                </a:solidFill>
                <a:ln w="11113">
                  <a:solidFill>
                    <a:srgbClr val="CC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60" name="Freeform 59"/>
                <p:cNvSpPr>
                  <a:spLocks/>
                </p:cNvSpPr>
                <p:nvPr/>
              </p:nvSpPr>
              <p:spPr bwMode="auto">
                <a:xfrm>
                  <a:off x="1848" y="2788"/>
                  <a:ext cx="998" cy="438"/>
                </a:xfrm>
                <a:custGeom>
                  <a:avLst/>
                  <a:gdLst>
                    <a:gd name="T0" fmla="*/ 52 w 998"/>
                    <a:gd name="T1" fmla="*/ 328 h 438"/>
                    <a:gd name="T2" fmla="*/ 74 w 998"/>
                    <a:gd name="T3" fmla="*/ 357 h 438"/>
                    <a:gd name="T4" fmla="*/ 112 w 998"/>
                    <a:gd name="T5" fmla="*/ 379 h 438"/>
                    <a:gd name="T6" fmla="*/ 149 w 998"/>
                    <a:gd name="T7" fmla="*/ 401 h 438"/>
                    <a:gd name="T8" fmla="*/ 194 w 998"/>
                    <a:gd name="T9" fmla="*/ 416 h 438"/>
                    <a:gd name="T10" fmla="*/ 246 w 998"/>
                    <a:gd name="T11" fmla="*/ 423 h 438"/>
                    <a:gd name="T12" fmla="*/ 305 w 998"/>
                    <a:gd name="T13" fmla="*/ 438 h 438"/>
                    <a:gd name="T14" fmla="*/ 373 w 998"/>
                    <a:gd name="T15" fmla="*/ 438 h 438"/>
                    <a:gd name="T16" fmla="*/ 708 w 998"/>
                    <a:gd name="T17" fmla="*/ 438 h 438"/>
                    <a:gd name="T18" fmla="*/ 775 w 998"/>
                    <a:gd name="T19" fmla="*/ 401 h 438"/>
                    <a:gd name="T20" fmla="*/ 805 w 998"/>
                    <a:gd name="T21" fmla="*/ 387 h 438"/>
                    <a:gd name="T22" fmla="*/ 835 w 998"/>
                    <a:gd name="T23" fmla="*/ 365 h 438"/>
                    <a:gd name="T24" fmla="*/ 864 w 998"/>
                    <a:gd name="T25" fmla="*/ 343 h 438"/>
                    <a:gd name="T26" fmla="*/ 894 w 998"/>
                    <a:gd name="T27" fmla="*/ 314 h 438"/>
                    <a:gd name="T28" fmla="*/ 924 w 998"/>
                    <a:gd name="T29" fmla="*/ 277 h 438"/>
                    <a:gd name="T30" fmla="*/ 946 w 998"/>
                    <a:gd name="T31" fmla="*/ 248 h 438"/>
                    <a:gd name="T32" fmla="*/ 969 w 998"/>
                    <a:gd name="T33" fmla="*/ 226 h 438"/>
                    <a:gd name="T34" fmla="*/ 984 w 998"/>
                    <a:gd name="T35" fmla="*/ 197 h 438"/>
                    <a:gd name="T36" fmla="*/ 991 w 998"/>
                    <a:gd name="T37" fmla="*/ 168 h 438"/>
                    <a:gd name="T38" fmla="*/ 998 w 998"/>
                    <a:gd name="T39" fmla="*/ 146 h 438"/>
                    <a:gd name="T40" fmla="*/ 991 w 998"/>
                    <a:gd name="T41" fmla="*/ 124 h 438"/>
                    <a:gd name="T42" fmla="*/ 984 w 998"/>
                    <a:gd name="T43" fmla="*/ 102 h 438"/>
                    <a:gd name="T44" fmla="*/ 969 w 998"/>
                    <a:gd name="T45" fmla="*/ 80 h 438"/>
                    <a:gd name="T46" fmla="*/ 946 w 998"/>
                    <a:gd name="T47" fmla="*/ 58 h 438"/>
                    <a:gd name="T48" fmla="*/ 924 w 998"/>
                    <a:gd name="T49" fmla="*/ 44 h 438"/>
                    <a:gd name="T50" fmla="*/ 887 w 998"/>
                    <a:gd name="T51" fmla="*/ 29 h 438"/>
                    <a:gd name="T52" fmla="*/ 849 w 998"/>
                    <a:gd name="T53" fmla="*/ 14 h 438"/>
                    <a:gd name="T54" fmla="*/ 812 w 998"/>
                    <a:gd name="T55" fmla="*/ 7 h 438"/>
                    <a:gd name="T56" fmla="*/ 775 w 998"/>
                    <a:gd name="T57" fmla="*/ 0 h 438"/>
                    <a:gd name="T58" fmla="*/ 745 w 998"/>
                    <a:gd name="T59" fmla="*/ 0 h 438"/>
                    <a:gd name="T60" fmla="*/ 723 w 998"/>
                    <a:gd name="T61" fmla="*/ 0 h 438"/>
                    <a:gd name="T62" fmla="*/ 700 w 998"/>
                    <a:gd name="T63" fmla="*/ 0 h 438"/>
                    <a:gd name="T64" fmla="*/ 678 w 998"/>
                    <a:gd name="T65" fmla="*/ 0 h 438"/>
                    <a:gd name="T66" fmla="*/ 648 w 998"/>
                    <a:gd name="T67" fmla="*/ 0 h 438"/>
                    <a:gd name="T68" fmla="*/ 618 w 998"/>
                    <a:gd name="T69" fmla="*/ 0 h 438"/>
                    <a:gd name="T70" fmla="*/ 589 w 998"/>
                    <a:gd name="T71" fmla="*/ 0 h 438"/>
                    <a:gd name="T72" fmla="*/ 551 w 998"/>
                    <a:gd name="T73" fmla="*/ 0 h 438"/>
                    <a:gd name="T74" fmla="*/ 499 w 998"/>
                    <a:gd name="T75" fmla="*/ 0 h 438"/>
                    <a:gd name="T76" fmla="*/ 432 w 998"/>
                    <a:gd name="T77" fmla="*/ 0 h 438"/>
                    <a:gd name="T78" fmla="*/ 373 w 998"/>
                    <a:gd name="T79" fmla="*/ 7 h 438"/>
                    <a:gd name="T80" fmla="*/ 313 w 998"/>
                    <a:gd name="T81" fmla="*/ 14 h 438"/>
                    <a:gd name="T82" fmla="*/ 261 w 998"/>
                    <a:gd name="T83" fmla="*/ 22 h 438"/>
                    <a:gd name="T84" fmla="*/ 216 w 998"/>
                    <a:gd name="T85" fmla="*/ 29 h 438"/>
                    <a:gd name="T86" fmla="*/ 171 w 998"/>
                    <a:gd name="T87" fmla="*/ 36 h 438"/>
                    <a:gd name="T88" fmla="*/ 142 w 998"/>
                    <a:gd name="T89" fmla="*/ 36 h 438"/>
                    <a:gd name="T90" fmla="*/ 104 w 998"/>
                    <a:gd name="T91" fmla="*/ 44 h 438"/>
                    <a:gd name="T92" fmla="*/ 82 w 998"/>
                    <a:gd name="T93" fmla="*/ 58 h 438"/>
                    <a:gd name="T94" fmla="*/ 52 w 998"/>
                    <a:gd name="T95" fmla="*/ 73 h 438"/>
                    <a:gd name="T96" fmla="*/ 30 w 998"/>
                    <a:gd name="T97" fmla="*/ 102 h 438"/>
                    <a:gd name="T98" fmla="*/ 7 w 998"/>
                    <a:gd name="T99" fmla="*/ 124 h 438"/>
                    <a:gd name="T100" fmla="*/ 0 w 998"/>
                    <a:gd name="T101" fmla="*/ 146 h 438"/>
                    <a:gd name="T102" fmla="*/ 0 w 998"/>
                    <a:gd name="T103" fmla="*/ 160 h 438"/>
                    <a:gd name="T104" fmla="*/ 0 w 998"/>
                    <a:gd name="T105" fmla="*/ 182 h 438"/>
                    <a:gd name="T106" fmla="*/ 0 w 998"/>
                    <a:gd name="T107" fmla="*/ 211 h 438"/>
                    <a:gd name="T108" fmla="*/ 7 w 998"/>
                    <a:gd name="T109" fmla="*/ 233 h 438"/>
                    <a:gd name="T110" fmla="*/ 22 w 998"/>
                    <a:gd name="T111" fmla="*/ 263 h 438"/>
                    <a:gd name="T112" fmla="*/ 37 w 998"/>
                    <a:gd name="T113" fmla="*/ 292 h 438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w 998"/>
                    <a:gd name="T172" fmla="*/ 0 h 438"/>
                    <a:gd name="T173" fmla="*/ 998 w 998"/>
                    <a:gd name="T174" fmla="*/ 438 h 438"/>
                  </a:gdLst>
                  <a:ahLst/>
                  <a:cxnLst>
                    <a:cxn ang="T114">
                      <a:pos x="T0" y="T1"/>
                    </a:cxn>
                    <a:cxn ang="T115">
                      <a:pos x="T2" y="T3"/>
                    </a:cxn>
                    <a:cxn ang="T116">
                      <a:pos x="T4" y="T5"/>
                    </a:cxn>
                    <a:cxn ang="T117">
                      <a:pos x="T6" y="T7"/>
                    </a:cxn>
                    <a:cxn ang="T118">
                      <a:pos x="T8" y="T9"/>
                    </a:cxn>
                    <a:cxn ang="T119">
                      <a:pos x="T10" y="T11"/>
                    </a:cxn>
                    <a:cxn ang="T120">
                      <a:pos x="T12" y="T13"/>
                    </a:cxn>
                    <a:cxn ang="T121">
                      <a:pos x="T14" y="T15"/>
                    </a:cxn>
                    <a:cxn ang="T122">
                      <a:pos x="T16" y="T17"/>
                    </a:cxn>
                    <a:cxn ang="T123">
                      <a:pos x="T18" y="T19"/>
                    </a:cxn>
                    <a:cxn ang="T124">
                      <a:pos x="T20" y="T21"/>
                    </a:cxn>
                    <a:cxn ang="T125">
                      <a:pos x="T22" y="T23"/>
                    </a:cxn>
                    <a:cxn ang="T126">
                      <a:pos x="T24" y="T25"/>
                    </a:cxn>
                    <a:cxn ang="T127">
                      <a:pos x="T26" y="T27"/>
                    </a:cxn>
                    <a:cxn ang="T128">
                      <a:pos x="T28" y="T29"/>
                    </a:cxn>
                    <a:cxn ang="T129">
                      <a:pos x="T30" y="T31"/>
                    </a:cxn>
                    <a:cxn ang="T130">
                      <a:pos x="T32" y="T33"/>
                    </a:cxn>
                    <a:cxn ang="T131">
                      <a:pos x="T34" y="T35"/>
                    </a:cxn>
                    <a:cxn ang="T132">
                      <a:pos x="T36" y="T37"/>
                    </a:cxn>
                    <a:cxn ang="T133">
                      <a:pos x="T38" y="T39"/>
                    </a:cxn>
                    <a:cxn ang="T134">
                      <a:pos x="T40" y="T41"/>
                    </a:cxn>
                    <a:cxn ang="T135">
                      <a:pos x="T42" y="T43"/>
                    </a:cxn>
                    <a:cxn ang="T136">
                      <a:pos x="T44" y="T45"/>
                    </a:cxn>
                    <a:cxn ang="T137">
                      <a:pos x="T46" y="T47"/>
                    </a:cxn>
                    <a:cxn ang="T138">
                      <a:pos x="T48" y="T49"/>
                    </a:cxn>
                    <a:cxn ang="T139">
                      <a:pos x="T50" y="T51"/>
                    </a:cxn>
                    <a:cxn ang="T140">
                      <a:pos x="T52" y="T53"/>
                    </a:cxn>
                    <a:cxn ang="T141">
                      <a:pos x="T54" y="T55"/>
                    </a:cxn>
                    <a:cxn ang="T142">
                      <a:pos x="T56" y="T57"/>
                    </a:cxn>
                    <a:cxn ang="T143">
                      <a:pos x="T58" y="T59"/>
                    </a:cxn>
                    <a:cxn ang="T144">
                      <a:pos x="T60" y="T61"/>
                    </a:cxn>
                    <a:cxn ang="T145">
                      <a:pos x="T62" y="T63"/>
                    </a:cxn>
                    <a:cxn ang="T146">
                      <a:pos x="T64" y="T65"/>
                    </a:cxn>
                    <a:cxn ang="T147">
                      <a:pos x="T66" y="T67"/>
                    </a:cxn>
                    <a:cxn ang="T148">
                      <a:pos x="T68" y="T69"/>
                    </a:cxn>
                    <a:cxn ang="T149">
                      <a:pos x="T70" y="T71"/>
                    </a:cxn>
                    <a:cxn ang="T150">
                      <a:pos x="T72" y="T73"/>
                    </a:cxn>
                    <a:cxn ang="T151">
                      <a:pos x="T74" y="T75"/>
                    </a:cxn>
                    <a:cxn ang="T152">
                      <a:pos x="T76" y="T77"/>
                    </a:cxn>
                    <a:cxn ang="T153">
                      <a:pos x="T78" y="T79"/>
                    </a:cxn>
                    <a:cxn ang="T154">
                      <a:pos x="T80" y="T81"/>
                    </a:cxn>
                    <a:cxn ang="T155">
                      <a:pos x="T82" y="T83"/>
                    </a:cxn>
                    <a:cxn ang="T156">
                      <a:pos x="T84" y="T85"/>
                    </a:cxn>
                    <a:cxn ang="T157">
                      <a:pos x="T86" y="T87"/>
                    </a:cxn>
                    <a:cxn ang="T158">
                      <a:pos x="T88" y="T89"/>
                    </a:cxn>
                    <a:cxn ang="T159">
                      <a:pos x="T90" y="T91"/>
                    </a:cxn>
                    <a:cxn ang="T160">
                      <a:pos x="T92" y="T93"/>
                    </a:cxn>
                    <a:cxn ang="T161">
                      <a:pos x="T94" y="T95"/>
                    </a:cxn>
                    <a:cxn ang="T162">
                      <a:pos x="T96" y="T97"/>
                    </a:cxn>
                    <a:cxn ang="T163">
                      <a:pos x="T98" y="T99"/>
                    </a:cxn>
                    <a:cxn ang="T164">
                      <a:pos x="T100" y="T101"/>
                    </a:cxn>
                    <a:cxn ang="T165">
                      <a:pos x="T102" y="T103"/>
                    </a:cxn>
                    <a:cxn ang="T166">
                      <a:pos x="T104" y="T105"/>
                    </a:cxn>
                    <a:cxn ang="T167">
                      <a:pos x="T106" y="T107"/>
                    </a:cxn>
                    <a:cxn ang="T168">
                      <a:pos x="T108" y="T109"/>
                    </a:cxn>
                    <a:cxn ang="T169">
                      <a:pos x="T110" y="T111"/>
                    </a:cxn>
                    <a:cxn ang="T170">
                      <a:pos x="T112" y="T113"/>
                    </a:cxn>
                  </a:cxnLst>
                  <a:rect l="T171" t="T172" r="T173" b="T174"/>
                  <a:pathLst>
                    <a:path w="998" h="438">
                      <a:moveTo>
                        <a:pt x="45" y="314"/>
                      </a:moveTo>
                      <a:lnTo>
                        <a:pt x="52" y="328"/>
                      </a:lnTo>
                      <a:lnTo>
                        <a:pt x="67" y="343"/>
                      </a:lnTo>
                      <a:lnTo>
                        <a:pt x="74" y="357"/>
                      </a:lnTo>
                      <a:lnTo>
                        <a:pt x="89" y="365"/>
                      </a:lnTo>
                      <a:lnTo>
                        <a:pt x="112" y="379"/>
                      </a:lnTo>
                      <a:lnTo>
                        <a:pt x="127" y="387"/>
                      </a:lnTo>
                      <a:lnTo>
                        <a:pt x="149" y="401"/>
                      </a:lnTo>
                      <a:lnTo>
                        <a:pt x="171" y="408"/>
                      </a:lnTo>
                      <a:lnTo>
                        <a:pt x="194" y="416"/>
                      </a:lnTo>
                      <a:lnTo>
                        <a:pt x="223" y="423"/>
                      </a:lnTo>
                      <a:lnTo>
                        <a:pt x="246" y="423"/>
                      </a:lnTo>
                      <a:lnTo>
                        <a:pt x="276" y="430"/>
                      </a:lnTo>
                      <a:lnTo>
                        <a:pt x="305" y="438"/>
                      </a:lnTo>
                      <a:lnTo>
                        <a:pt x="343" y="438"/>
                      </a:lnTo>
                      <a:lnTo>
                        <a:pt x="373" y="438"/>
                      </a:lnTo>
                      <a:lnTo>
                        <a:pt x="410" y="438"/>
                      </a:lnTo>
                      <a:lnTo>
                        <a:pt x="708" y="438"/>
                      </a:lnTo>
                      <a:lnTo>
                        <a:pt x="760" y="408"/>
                      </a:lnTo>
                      <a:lnTo>
                        <a:pt x="775" y="401"/>
                      </a:lnTo>
                      <a:lnTo>
                        <a:pt x="790" y="394"/>
                      </a:lnTo>
                      <a:lnTo>
                        <a:pt x="805" y="387"/>
                      </a:lnTo>
                      <a:lnTo>
                        <a:pt x="820" y="379"/>
                      </a:lnTo>
                      <a:lnTo>
                        <a:pt x="835" y="365"/>
                      </a:lnTo>
                      <a:lnTo>
                        <a:pt x="849" y="350"/>
                      </a:lnTo>
                      <a:lnTo>
                        <a:pt x="864" y="343"/>
                      </a:lnTo>
                      <a:lnTo>
                        <a:pt x="879" y="328"/>
                      </a:lnTo>
                      <a:lnTo>
                        <a:pt x="894" y="314"/>
                      </a:lnTo>
                      <a:lnTo>
                        <a:pt x="909" y="299"/>
                      </a:lnTo>
                      <a:lnTo>
                        <a:pt x="924" y="277"/>
                      </a:lnTo>
                      <a:lnTo>
                        <a:pt x="939" y="270"/>
                      </a:lnTo>
                      <a:lnTo>
                        <a:pt x="946" y="248"/>
                      </a:lnTo>
                      <a:lnTo>
                        <a:pt x="961" y="241"/>
                      </a:lnTo>
                      <a:lnTo>
                        <a:pt x="969" y="226"/>
                      </a:lnTo>
                      <a:lnTo>
                        <a:pt x="976" y="211"/>
                      </a:lnTo>
                      <a:lnTo>
                        <a:pt x="984" y="197"/>
                      </a:lnTo>
                      <a:lnTo>
                        <a:pt x="991" y="182"/>
                      </a:lnTo>
                      <a:lnTo>
                        <a:pt x="991" y="168"/>
                      </a:lnTo>
                      <a:lnTo>
                        <a:pt x="998" y="153"/>
                      </a:lnTo>
                      <a:lnTo>
                        <a:pt x="998" y="146"/>
                      </a:lnTo>
                      <a:lnTo>
                        <a:pt x="998" y="131"/>
                      </a:lnTo>
                      <a:lnTo>
                        <a:pt x="991" y="124"/>
                      </a:lnTo>
                      <a:lnTo>
                        <a:pt x="991" y="109"/>
                      </a:lnTo>
                      <a:lnTo>
                        <a:pt x="984" y="102"/>
                      </a:lnTo>
                      <a:lnTo>
                        <a:pt x="976" y="87"/>
                      </a:lnTo>
                      <a:lnTo>
                        <a:pt x="969" y="80"/>
                      </a:lnTo>
                      <a:lnTo>
                        <a:pt x="961" y="73"/>
                      </a:lnTo>
                      <a:lnTo>
                        <a:pt x="946" y="58"/>
                      </a:lnTo>
                      <a:lnTo>
                        <a:pt x="939" y="51"/>
                      </a:lnTo>
                      <a:lnTo>
                        <a:pt x="924" y="44"/>
                      </a:lnTo>
                      <a:lnTo>
                        <a:pt x="902" y="36"/>
                      </a:lnTo>
                      <a:lnTo>
                        <a:pt x="887" y="29"/>
                      </a:lnTo>
                      <a:lnTo>
                        <a:pt x="872" y="22"/>
                      </a:lnTo>
                      <a:lnTo>
                        <a:pt x="849" y="14"/>
                      </a:lnTo>
                      <a:lnTo>
                        <a:pt x="835" y="14"/>
                      </a:lnTo>
                      <a:lnTo>
                        <a:pt x="812" y="7"/>
                      </a:lnTo>
                      <a:lnTo>
                        <a:pt x="797" y="7"/>
                      </a:lnTo>
                      <a:lnTo>
                        <a:pt x="775" y="0"/>
                      </a:lnTo>
                      <a:lnTo>
                        <a:pt x="760" y="0"/>
                      </a:lnTo>
                      <a:lnTo>
                        <a:pt x="745" y="0"/>
                      </a:lnTo>
                      <a:lnTo>
                        <a:pt x="738" y="0"/>
                      </a:lnTo>
                      <a:lnTo>
                        <a:pt x="723" y="0"/>
                      </a:lnTo>
                      <a:lnTo>
                        <a:pt x="715" y="0"/>
                      </a:lnTo>
                      <a:lnTo>
                        <a:pt x="700" y="0"/>
                      </a:lnTo>
                      <a:lnTo>
                        <a:pt x="685" y="0"/>
                      </a:lnTo>
                      <a:lnTo>
                        <a:pt x="678" y="0"/>
                      </a:lnTo>
                      <a:lnTo>
                        <a:pt x="663" y="0"/>
                      </a:lnTo>
                      <a:lnTo>
                        <a:pt x="648" y="0"/>
                      </a:lnTo>
                      <a:lnTo>
                        <a:pt x="633" y="0"/>
                      </a:lnTo>
                      <a:lnTo>
                        <a:pt x="618" y="0"/>
                      </a:lnTo>
                      <a:lnTo>
                        <a:pt x="604" y="0"/>
                      </a:lnTo>
                      <a:lnTo>
                        <a:pt x="589" y="0"/>
                      </a:lnTo>
                      <a:lnTo>
                        <a:pt x="566" y="0"/>
                      </a:lnTo>
                      <a:lnTo>
                        <a:pt x="551" y="0"/>
                      </a:lnTo>
                      <a:lnTo>
                        <a:pt x="536" y="0"/>
                      </a:lnTo>
                      <a:lnTo>
                        <a:pt x="499" y="0"/>
                      </a:lnTo>
                      <a:lnTo>
                        <a:pt x="462" y="0"/>
                      </a:lnTo>
                      <a:lnTo>
                        <a:pt x="432" y="0"/>
                      </a:lnTo>
                      <a:lnTo>
                        <a:pt x="402" y="7"/>
                      </a:lnTo>
                      <a:lnTo>
                        <a:pt x="373" y="7"/>
                      </a:lnTo>
                      <a:lnTo>
                        <a:pt x="343" y="7"/>
                      </a:lnTo>
                      <a:lnTo>
                        <a:pt x="313" y="14"/>
                      </a:lnTo>
                      <a:lnTo>
                        <a:pt x="291" y="14"/>
                      </a:lnTo>
                      <a:lnTo>
                        <a:pt x="261" y="22"/>
                      </a:lnTo>
                      <a:lnTo>
                        <a:pt x="238" y="22"/>
                      </a:lnTo>
                      <a:lnTo>
                        <a:pt x="216" y="29"/>
                      </a:lnTo>
                      <a:lnTo>
                        <a:pt x="194" y="29"/>
                      </a:lnTo>
                      <a:lnTo>
                        <a:pt x="171" y="36"/>
                      </a:lnTo>
                      <a:lnTo>
                        <a:pt x="156" y="36"/>
                      </a:lnTo>
                      <a:lnTo>
                        <a:pt x="142" y="36"/>
                      </a:lnTo>
                      <a:lnTo>
                        <a:pt x="119" y="44"/>
                      </a:lnTo>
                      <a:lnTo>
                        <a:pt x="104" y="44"/>
                      </a:lnTo>
                      <a:lnTo>
                        <a:pt x="89" y="51"/>
                      </a:lnTo>
                      <a:lnTo>
                        <a:pt x="82" y="58"/>
                      </a:lnTo>
                      <a:lnTo>
                        <a:pt x="67" y="66"/>
                      </a:lnTo>
                      <a:lnTo>
                        <a:pt x="52" y="73"/>
                      </a:lnTo>
                      <a:lnTo>
                        <a:pt x="37" y="87"/>
                      </a:lnTo>
                      <a:lnTo>
                        <a:pt x="30" y="102"/>
                      </a:lnTo>
                      <a:lnTo>
                        <a:pt x="15" y="117"/>
                      </a:lnTo>
                      <a:lnTo>
                        <a:pt x="7" y="124"/>
                      </a:lnTo>
                      <a:lnTo>
                        <a:pt x="7" y="131"/>
                      </a:lnTo>
                      <a:lnTo>
                        <a:pt x="0" y="146"/>
                      </a:lnTo>
                      <a:lnTo>
                        <a:pt x="0" y="153"/>
                      </a:lnTo>
                      <a:lnTo>
                        <a:pt x="0" y="160"/>
                      </a:lnTo>
                      <a:lnTo>
                        <a:pt x="0" y="175"/>
                      </a:lnTo>
                      <a:lnTo>
                        <a:pt x="0" y="182"/>
                      </a:lnTo>
                      <a:lnTo>
                        <a:pt x="0" y="197"/>
                      </a:lnTo>
                      <a:lnTo>
                        <a:pt x="0" y="211"/>
                      </a:lnTo>
                      <a:lnTo>
                        <a:pt x="7" y="226"/>
                      </a:lnTo>
                      <a:lnTo>
                        <a:pt x="7" y="233"/>
                      </a:lnTo>
                      <a:lnTo>
                        <a:pt x="15" y="248"/>
                      </a:lnTo>
                      <a:lnTo>
                        <a:pt x="22" y="263"/>
                      </a:lnTo>
                      <a:lnTo>
                        <a:pt x="30" y="277"/>
                      </a:lnTo>
                      <a:lnTo>
                        <a:pt x="37" y="292"/>
                      </a:lnTo>
                      <a:lnTo>
                        <a:pt x="45" y="314"/>
                      </a:lnTo>
                      <a:close/>
                    </a:path>
                  </a:pathLst>
                </a:custGeom>
                <a:solidFill>
                  <a:srgbClr val="FFFF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61" name="Freeform 60"/>
                <p:cNvSpPr>
                  <a:spLocks/>
                </p:cNvSpPr>
                <p:nvPr/>
              </p:nvSpPr>
              <p:spPr bwMode="auto">
                <a:xfrm>
                  <a:off x="1848" y="2788"/>
                  <a:ext cx="998" cy="438"/>
                </a:xfrm>
                <a:custGeom>
                  <a:avLst/>
                  <a:gdLst>
                    <a:gd name="T0" fmla="*/ 52 w 998"/>
                    <a:gd name="T1" fmla="*/ 328 h 438"/>
                    <a:gd name="T2" fmla="*/ 74 w 998"/>
                    <a:gd name="T3" fmla="*/ 357 h 438"/>
                    <a:gd name="T4" fmla="*/ 112 w 998"/>
                    <a:gd name="T5" fmla="*/ 379 h 438"/>
                    <a:gd name="T6" fmla="*/ 149 w 998"/>
                    <a:gd name="T7" fmla="*/ 401 h 438"/>
                    <a:gd name="T8" fmla="*/ 194 w 998"/>
                    <a:gd name="T9" fmla="*/ 416 h 438"/>
                    <a:gd name="T10" fmla="*/ 246 w 998"/>
                    <a:gd name="T11" fmla="*/ 423 h 438"/>
                    <a:gd name="T12" fmla="*/ 305 w 998"/>
                    <a:gd name="T13" fmla="*/ 438 h 438"/>
                    <a:gd name="T14" fmla="*/ 373 w 998"/>
                    <a:gd name="T15" fmla="*/ 438 h 438"/>
                    <a:gd name="T16" fmla="*/ 708 w 998"/>
                    <a:gd name="T17" fmla="*/ 438 h 438"/>
                    <a:gd name="T18" fmla="*/ 775 w 998"/>
                    <a:gd name="T19" fmla="*/ 401 h 438"/>
                    <a:gd name="T20" fmla="*/ 805 w 998"/>
                    <a:gd name="T21" fmla="*/ 387 h 438"/>
                    <a:gd name="T22" fmla="*/ 835 w 998"/>
                    <a:gd name="T23" fmla="*/ 365 h 438"/>
                    <a:gd name="T24" fmla="*/ 864 w 998"/>
                    <a:gd name="T25" fmla="*/ 343 h 438"/>
                    <a:gd name="T26" fmla="*/ 894 w 998"/>
                    <a:gd name="T27" fmla="*/ 314 h 438"/>
                    <a:gd name="T28" fmla="*/ 924 w 998"/>
                    <a:gd name="T29" fmla="*/ 277 h 438"/>
                    <a:gd name="T30" fmla="*/ 946 w 998"/>
                    <a:gd name="T31" fmla="*/ 248 h 438"/>
                    <a:gd name="T32" fmla="*/ 969 w 998"/>
                    <a:gd name="T33" fmla="*/ 226 h 438"/>
                    <a:gd name="T34" fmla="*/ 984 w 998"/>
                    <a:gd name="T35" fmla="*/ 197 h 438"/>
                    <a:gd name="T36" fmla="*/ 991 w 998"/>
                    <a:gd name="T37" fmla="*/ 168 h 438"/>
                    <a:gd name="T38" fmla="*/ 998 w 998"/>
                    <a:gd name="T39" fmla="*/ 146 h 438"/>
                    <a:gd name="T40" fmla="*/ 991 w 998"/>
                    <a:gd name="T41" fmla="*/ 124 h 438"/>
                    <a:gd name="T42" fmla="*/ 984 w 998"/>
                    <a:gd name="T43" fmla="*/ 102 h 438"/>
                    <a:gd name="T44" fmla="*/ 969 w 998"/>
                    <a:gd name="T45" fmla="*/ 80 h 438"/>
                    <a:gd name="T46" fmla="*/ 946 w 998"/>
                    <a:gd name="T47" fmla="*/ 58 h 438"/>
                    <a:gd name="T48" fmla="*/ 924 w 998"/>
                    <a:gd name="T49" fmla="*/ 44 h 438"/>
                    <a:gd name="T50" fmla="*/ 887 w 998"/>
                    <a:gd name="T51" fmla="*/ 29 h 438"/>
                    <a:gd name="T52" fmla="*/ 849 w 998"/>
                    <a:gd name="T53" fmla="*/ 14 h 438"/>
                    <a:gd name="T54" fmla="*/ 812 w 998"/>
                    <a:gd name="T55" fmla="*/ 7 h 438"/>
                    <a:gd name="T56" fmla="*/ 775 w 998"/>
                    <a:gd name="T57" fmla="*/ 0 h 438"/>
                    <a:gd name="T58" fmla="*/ 745 w 998"/>
                    <a:gd name="T59" fmla="*/ 0 h 438"/>
                    <a:gd name="T60" fmla="*/ 723 w 998"/>
                    <a:gd name="T61" fmla="*/ 0 h 438"/>
                    <a:gd name="T62" fmla="*/ 700 w 998"/>
                    <a:gd name="T63" fmla="*/ 0 h 438"/>
                    <a:gd name="T64" fmla="*/ 678 w 998"/>
                    <a:gd name="T65" fmla="*/ 0 h 438"/>
                    <a:gd name="T66" fmla="*/ 648 w 998"/>
                    <a:gd name="T67" fmla="*/ 0 h 438"/>
                    <a:gd name="T68" fmla="*/ 618 w 998"/>
                    <a:gd name="T69" fmla="*/ 0 h 438"/>
                    <a:gd name="T70" fmla="*/ 589 w 998"/>
                    <a:gd name="T71" fmla="*/ 0 h 438"/>
                    <a:gd name="T72" fmla="*/ 551 w 998"/>
                    <a:gd name="T73" fmla="*/ 0 h 438"/>
                    <a:gd name="T74" fmla="*/ 499 w 998"/>
                    <a:gd name="T75" fmla="*/ 0 h 438"/>
                    <a:gd name="T76" fmla="*/ 432 w 998"/>
                    <a:gd name="T77" fmla="*/ 0 h 438"/>
                    <a:gd name="T78" fmla="*/ 373 w 998"/>
                    <a:gd name="T79" fmla="*/ 7 h 438"/>
                    <a:gd name="T80" fmla="*/ 313 w 998"/>
                    <a:gd name="T81" fmla="*/ 14 h 438"/>
                    <a:gd name="T82" fmla="*/ 261 w 998"/>
                    <a:gd name="T83" fmla="*/ 22 h 438"/>
                    <a:gd name="T84" fmla="*/ 216 w 998"/>
                    <a:gd name="T85" fmla="*/ 29 h 438"/>
                    <a:gd name="T86" fmla="*/ 171 w 998"/>
                    <a:gd name="T87" fmla="*/ 36 h 438"/>
                    <a:gd name="T88" fmla="*/ 142 w 998"/>
                    <a:gd name="T89" fmla="*/ 36 h 438"/>
                    <a:gd name="T90" fmla="*/ 104 w 998"/>
                    <a:gd name="T91" fmla="*/ 44 h 438"/>
                    <a:gd name="T92" fmla="*/ 82 w 998"/>
                    <a:gd name="T93" fmla="*/ 58 h 438"/>
                    <a:gd name="T94" fmla="*/ 52 w 998"/>
                    <a:gd name="T95" fmla="*/ 73 h 438"/>
                    <a:gd name="T96" fmla="*/ 30 w 998"/>
                    <a:gd name="T97" fmla="*/ 102 h 438"/>
                    <a:gd name="T98" fmla="*/ 7 w 998"/>
                    <a:gd name="T99" fmla="*/ 124 h 438"/>
                    <a:gd name="T100" fmla="*/ 0 w 998"/>
                    <a:gd name="T101" fmla="*/ 146 h 438"/>
                    <a:gd name="T102" fmla="*/ 0 w 998"/>
                    <a:gd name="T103" fmla="*/ 160 h 438"/>
                    <a:gd name="T104" fmla="*/ 0 w 998"/>
                    <a:gd name="T105" fmla="*/ 182 h 438"/>
                    <a:gd name="T106" fmla="*/ 0 w 998"/>
                    <a:gd name="T107" fmla="*/ 211 h 438"/>
                    <a:gd name="T108" fmla="*/ 7 w 998"/>
                    <a:gd name="T109" fmla="*/ 233 h 438"/>
                    <a:gd name="T110" fmla="*/ 22 w 998"/>
                    <a:gd name="T111" fmla="*/ 263 h 438"/>
                    <a:gd name="T112" fmla="*/ 37 w 998"/>
                    <a:gd name="T113" fmla="*/ 292 h 438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w 998"/>
                    <a:gd name="T172" fmla="*/ 0 h 438"/>
                    <a:gd name="T173" fmla="*/ 998 w 998"/>
                    <a:gd name="T174" fmla="*/ 438 h 438"/>
                  </a:gdLst>
                  <a:ahLst/>
                  <a:cxnLst>
                    <a:cxn ang="T114">
                      <a:pos x="T0" y="T1"/>
                    </a:cxn>
                    <a:cxn ang="T115">
                      <a:pos x="T2" y="T3"/>
                    </a:cxn>
                    <a:cxn ang="T116">
                      <a:pos x="T4" y="T5"/>
                    </a:cxn>
                    <a:cxn ang="T117">
                      <a:pos x="T6" y="T7"/>
                    </a:cxn>
                    <a:cxn ang="T118">
                      <a:pos x="T8" y="T9"/>
                    </a:cxn>
                    <a:cxn ang="T119">
                      <a:pos x="T10" y="T11"/>
                    </a:cxn>
                    <a:cxn ang="T120">
                      <a:pos x="T12" y="T13"/>
                    </a:cxn>
                    <a:cxn ang="T121">
                      <a:pos x="T14" y="T15"/>
                    </a:cxn>
                    <a:cxn ang="T122">
                      <a:pos x="T16" y="T17"/>
                    </a:cxn>
                    <a:cxn ang="T123">
                      <a:pos x="T18" y="T19"/>
                    </a:cxn>
                    <a:cxn ang="T124">
                      <a:pos x="T20" y="T21"/>
                    </a:cxn>
                    <a:cxn ang="T125">
                      <a:pos x="T22" y="T23"/>
                    </a:cxn>
                    <a:cxn ang="T126">
                      <a:pos x="T24" y="T25"/>
                    </a:cxn>
                    <a:cxn ang="T127">
                      <a:pos x="T26" y="T27"/>
                    </a:cxn>
                    <a:cxn ang="T128">
                      <a:pos x="T28" y="T29"/>
                    </a:cxn>
                    <a:cxn ang="T129">
                      <a:pos x="T30" y="T31"/>
                    </a:cxn>
                    <a:cxn ang="T130">
                      <a:pos x="T32" y="T33"/>
                    </a:cxn>
                    <a:cxn ang="T131">
                      <a:pos x="T34" y="T35"/>
                    </a:cxn>
                    <a:cxn ang="T132">
                      <a:pos x="T36" y="T37"/>
                    </a:cxn>
                    <a:cxn ang="T133">
                      <a:pos x="T38" y="T39"/>
                    </a:cxn>
                    <a:cxn ang="T134">
                      <a:pos x="T40" y="T41"/>
                    </a:cxn>
                    <a:cxn ang="T135">
                      <a:pos x="T42" y="T43"/>
                    </a:cxn>
                    <a:cxn ang="T136">
                      <a:pos x="T44" y="T45"/>
                    </a:cxn>
                    <a:cxn ang="T137">
                      <a:pos x="T46" y="T47"/>
                    </a:cxn>
                    <a:cxn ang="T138">
                      <a:pos x="T48" y="T49"/>
                    </a:cxn>
                    <a:cxn ang="T139">
                      <a:pos x="T50" y="T51"/>
                    </a:cxn>
                    <a:cxn ang="T140">
                      <a:pos x="T52" y="T53"/>
                    </a:cxn>
                    <a:cxn ang="T141">
                      <a:pos x="T54" y="T55"/>
                    </a:cxn>
                    <a:cxn ang="T142">
                      <a:pos x="T56" y="T57"/>
                    </a:cxn>
                    <a:cxn ang="T143">
                      <a:pos x="T58" y="T59"/>
                    </a:cxn>
                    <a:cxn ang="T144">
                      <a:pos x="T60" y="T61"/>
                    </a:cxn>
                    <a:cxn ang="T145">
                      <a:pos x="T62" y="T63"/>
                    </a:cxn>
                    <a:cxn ang="T146">
                      <a:pos x="T64" y="T65"/>
                    </a:cxn>
                    <a:cxn ang="T147">
                      <a:pos x="T66" y="T67"/>
                    </a:cxn>
                    <a:cxn ang="T148">
                      <a:pos x="T68" y="T69"/>
                    </a:cxn>
                    <a:cxn ang="T149">
                      <a:pos x="T70" y="T71"/>
                    </a:cxn>
                    <a:cxn ang="T150">
                      <a:pos x="T72" y="T73"/>
                    </a:cxn>
                    <a:cxn ang="T151">
                      <a:pos x="T74" y="T75"/>
                    </a:cxn>
                    <a:cxn ang="T152">
                      <a:pos x="T76" y="T77"/>
                    </a:cxn>
                    <a:cxn ang="T153">
                      <a:pos x="T78" y="T79"/>
                    </a:cxn>
                    <a:cxn ang="T154">
                      <a:pos x="T80" y="T81"/>
                    </a:cxn>
                    <a:cxn ang="T155">
                      <a:pos x="T82" y="T83"/>
                    </a:cxn>
                    <a:cxn ang="T156">
                      <a:pos x="T84" y="T85"/>
                    </a:cxn>
                    <a:cxn ang="T157">
                      <a:pos x="T86" y="T87"/>
                    </a:cxn>
                    <a:cxn ang="T158">
                      <a:pos x="T88" y="T89"/>
                    </a:cxn>
                    <a:cxn ang="T159">
                      <a:pos x="T90" y="T91"/>
                    </a:cxn>
                    <a:cxn ang="T160">
                      <a:pos x="T92" y="T93"/>
                    </a:cxn>
                    <a:cxn ang="T161">
                      <a:pos x="T94" y="T95"/>
                    </a:cxn>
                    <a:cxn ang="T162">
                      <a:pos x="T96" y="T97"/>
                    </a:cxn>
                    <a:cxn ang="T163">
                      <a:pos x="T98" y="T99"/>
                    </a:cxn>
                    <a:cxn ang="T164">
                      <a:pos x="T100" y="T101"/>
                    </a:cxn>
                    <a:cxn ang="T165">
                      <a:pos x="T102" y="T103"/>
                    </a:cxn>
                    <a:cxn ang="T166">
                      <a:pos x="T104" y="T105"/>
                    </a:cxn>
                    <a:cxn ang="T167">
                      <a:pos x="T106" y="T107"/>
                    </a:cxn>
                    <a:cxn ang="T168">
                      <a:pos x="T108" y="T109"/>
                    </a:cxn>
                    <a:cxn ang="T169">
                      <a:pos x="T110" y="T111"/>
                    </a:cxn>
                    <a:cxn ang="T170">
                      <a:pos x="T112" y="T113"/>
                    </a:cxn>
                  </a:cxnLst>
                  <a:rect l="T171" t="T172" r="T173" b="T174"/>
                  <a:pathLst>
                    <a:path w="998" h="438">
                      <a:moveTo>
                        <a:pt x="45" y="314"/>
                      </a:moveTo>
                      <a:lnTo>
                        <a:pt x="52" y="328"/>
                      </a:lnTo>
                      <a:lnTo>
                        <a:pt x="67" y="343"/>
                      </a:lnTo>
                      <a:lnTo>
                        <a:pt x="74" y="357"/>
                      </a:lnTo>
                      <a:lnTo>
                        <a:pt x="89" y="365"/>
                      </a:lnTo>
                      <a:lnTo>
                        <a:pt x="112" y="379"/>
                      </a:lnTo>
                      <a:lnTo>
                        <a:pt x="127" y="387"/>
                      </a:lnTo>
                      <a:lnTo>
                        <a:pt x="149" y="401"/>
                      </a:lnTo>
                      <a:lnTo>
                        <a:pt x="171" y="408"/>
                      </a:lnTo>
                      <a:lnTo>
                        <a:pt x="194" y="416"/>
                      </a:lnTo>
                      <a:lnTo>
                        <a:pt x="223" y="423"/>
                      </a:lnTo>
                      <a:lnTo>
                        <a:pt x="246" y="423"/>
                      </a:lnTo>
                      <a:lnTo>
                        <a:pt x="276" y="430"/>
                      </a:lnTo>
                      <a:lnTo>
                        <a:pt x="305" y="438"/>
                      </a:lnTo>
                      <a:lnTo>
                        <a:pt x="343" y="438"/>
                      </a:lnTo>
                      <a:lnTo>
                        <a:pt x="373" y="438"/>
                      </a:lnTo>
                      <a:lnTo>
                        <a:pt x="410" y="438"/>
                      </a:lnTo>
                      <a:lnTo>
                        <a:pt x="708" y="438"/>
                      </a:lnTo>
                      <a:lnTo>
                        <a:pt x="760" y="408"/>
                      </a:lnTo>
                      <a:lnTo>
                        <a:pt x="775" y="401"/>
                      </a:lnTo>
                      <a:lnTo>
                        <a:pt x="790" y="394"/>
                      </a:lnTo>
                      <a:lnTo>
                        <a:pt x="805" y="387"/>
                      </a:lnTo>
                      <a:lnTo>
                        <a:pt x="820" y="379"/>
                      </a:lnTo>
                      <a:lnTo>
                        <a:pt x="835" y="365"/>
                      </a:lnTo>
                      <a:lnTo>
                        <a:pt x="849" y="350"/>
                      </a:lnTo>
                      <a:lnTo>
                        <a:pt x="864" y="343"/>
                      </a:lnTo>
                      <a:lnTo>
                        <a:pt x="879" y="328"/>
                      </a:lnTo>
                      <a:lnTo>
                        <a:pt x="894" y="314"/>
                      </a:lnTo>
                      <a:lnTo>
                        <a:pt x="909" y="299"/>
                      </a:lnTo>
                      <a:lnTo>
                        <a:pt x="924" y="277"/>
                      </a:lnTo>
                      <a:lnTo>
                        <a:pt x="939" y="270"/>
                      </a:lnTo>
                      <a:lnTo>
                        <a:pt x="946" y="248"/>
                      </a:lnTo>
                      <a:lnTo>
                        <a:pt x="961" y="241"/>
                      </a:lnTo>
                      <a:lnTo>
                        <a:pt x="969" y="226"/>
                      </a:lnTo>
                      <a:lnTo>
                        <a:pt x="976" y="211"/>
                      </a:lnTo>
                      <a:lnTo>
                        <a:pt x="984" y="197"/>
                      </a:lnTo>
                      <a:lnTo>
                        <a:pt x="991" y="182"/>
                      </a:lnTo>
                      <a:lnTo>
                        <a:pt x="991" y="168"/>
                      </a:lnTo>
                      <a:lnTo>
                        <a:pt x="998" y="153"/>
                      </a:lnTo>
                      <a:lnTo>
                        <a:pt x="998" y="146"/>
                      </a:lnTo>
                      <a:lnTo>
                        <a:pt x="998" y="131"/>
                      </a:lnTo>
                      <a:lnTo>
                        <a:pt x="991" y="124"/>
                      </a:lnTo>
                      <a:lnTo>
                        <a:pt x="991" y="109"/>
                      </a:lnTo>
                      <a:lnTo>
                        <a:pt x="984" y="102"/>
                      </a:lnTo>
                      <a:lnTo>
                        <a:pt x="976" y="87"/>
                      </a:lnTo>
                      <a:lnTo>
                        <a:pt x="969" y="80"/>
                      </a:lnTo>
                      <a:lnTo>
                        <a:pt x="961" y="73"/>
                      </a:lnTo>
                      <a:lnTo>
                        <a:pt x="946" y="58"/>
                      </a:lnTo>
                      <a:lnTo>
                        <a:pt x="939" y="51"/>
                      </a:lnTo>
                      <a:lnTo>
                        <a:pt x="924" y="44"/>
                      </a:lnTo>
                      <a:lnTo>
                        <a:pt x="902" y="36"/>
                      </a:lnTo>
                      <a:lnTo>
                        <a:pt x="887" y="29"/>
                      </a:lnTo>
                      <a:lnTo>
                        <a:pt x="872" y="22"/>
                      </a:lnTo>
                      <a:lnTo>
                        <a:pt x="849" y="14"/>
                      </a:lnTo>
                      <a:lnTo>
                        <a:pt x="835" y="14"/>
                      </a:lnTo>
                      <a:lnTo>
                        <a:pt x="812" y="7"/>
                      </a:lnTo>
                      <a:lnTo>
                        <a:pt x="797" y="7"/>
                      </a:lnTo>
                      <a:lnTo>
                        <a:pt x="775" y="0"/>
                      </a:lnTo>
                      <a:lnTo>
                        <a:pt x="760" y="0"/>
                      </a:lnTo>
                      <a:lnTo>
                        <a:pt x="745" y="0"/>
                      </a:lnTo>
                      <a:lnTo>
                        <a:pt x="738" y="0"/>
                      </a:lnTo>
                      <a:lnTo>
                        <a:pt x="723" y="0"/>
                      </a:lnTo>
                      <a:lnTo>
                        <a:pt x="715" y="0"/>
                      </a:lnTo>
                      <a:lnTo>
                        <a:pt x="700" y="0"/>
                      </a:lnTo>
                      <a:lnTo>
                        <a:pt x="685" y="0"/>
                      </a:lnTo>
                      <a:lnTo>
                        <a:pt x="678" y="0"/>
                      </a:lnTo>
                      <a:lnTo>
                        <a:pt x="663" y="0"/>
                      </a:lnTo>
                      <a:lnTo>
                        <a:pt x="648" y="0"/>
                      </a:lnTo>
                      <a:lnTo>
                        <a:pt x="633" y="0"/>
                      </a:lnTo>
                      <a:lnTo>
                        <a:pt x="618" y="0"/>
                      </a:lnTo>
                      <a:lnTo>
                        <a:pt x="604" y="0"/>
                      </a:lnTo>
                      <a:lnTo>
                        <a:pt x="589" y="0"/>
                      </a:lnTo>
                      <a:lnTo>
                        <a:pt x="566" y="0"/>
                      </a:lnTo>
                      <a:lnTo>
                        <a:pt x="551" y="0"/>
                      </a:lnTo>
                      <a:lnTo>
                        <a:pt x="536" y="0"/>
                      </a:lnTo>
                      <a:lnTo>
                        <a:pt x="499" y="0"/>
                      </a:lnTo>
                      <a:lnTo>
                        <a:pt x="462" y="0"/>
                      </a:lnTo>
                      <a:lnTo>
                        <a:pt x="432" y="0"/>
                      </a:lnTo>
                      <a:lnTo>
                        <a:pt x="402" y="7"/>
                      </a:lnTo>
                      <a:lnTo>
                        <a:pt x="373" y="7"/>
                      </a:lnTo>
                      <a:lnTo>
                        <a:pt x="343" y="7"/>
                      </a:lnTo>
                      <a:lnTo>
                        <a:pt x="313" y="14"/>
                      </a:lnTo>
                      <a:lnTo>
                        <a:pt x="291" y="14"/>
                      </a:lnTo>
                      <a:lnTo>
                        <a:pt x="261" y="22"/>
                      </a:lnTo>
                      <a:lnTo>
                        <a:pt x="238" y="22"/>
                      </a:lnTo>
                      <a:lnTo>
                        <a:pt x="216" y="29"/>
                      </a:lnTo>
                      <a:lnTo>
                        <a:pt x="194" y="29"/>
                      </a:lnTo>
                      <a:lnTo>
                        <a:pt x="171" y="36"/>
                      </a:lnTo>
                      <a:lnTo>
                        <a:pt x="156" y="36"/>
                      </a:lnTo>
                      <a:lnTo>
                        <a:pt x="142" y="36"/>
                      </a:lnTo>
                      <a:lnTo>
                        <a:pt x="119" y="44"/>
                      </a:lnTo>
                      <a:lnTo>
                        <a:pt x="104" y="44"/>
                      </a:lnTo>
                      <a:lnTo>
                        <a:pt x="89" y="51"/>
                      </a:lnTo>
                      <a:lnTo>
                        <a:pt x="82" y="58"/>
                      </a:lnTo>
                      <a:lnTo>
                        <a:pt x="67" y="66"/>
                      </a:lnTo>
                      <a:lnTo>
                        <a:pt x="52" y="73"/>
                      </a:lnTo>
                      <a:lnTo>
                        <a:pt x="37" y="87"/>
                      </a:lnTo>
                      <a:lnTo>
                        <a:pt x="30" y="102"/>
                      </a:lnTo>
                      <a:lnTo>
                        <a:pt x="15" y="117"/>
                      </a:lnTo>
                      <a:lnTo>
                        <a:pt x="7" y="124"/>
                      </a:lnTo>
                      <a:lnTo>
                        <a:pt x="7" y="131"/>
                      </a:lnTo>
                      <a:lnTo>
                        <a:pt x="0" y="146"/>
                      </a:lnTo>
                      <a:lnTo>
                        <a:pt x="0" y="153"/>
                      </a:lnTo>
                      <a:lnTo>
                        <a:pt x="0" y="160"/>
                      </a:lnTo>
                      <a:lnTo>
                        <a:pt x="0" y="175"/>
                      </a:lnTo>
                      <a:lnTo>
                        <a:pt x="0" y="182"/>
                      </a:lnTo>
                      <a:lnTo>
                        <a:pt x="0" y="197"/>
                      </a:lnTo>
                      <a:lnTo>
                        <a:pt x="0" y="211"/>
                      </a:lnTo>
                      <a:lnTo>
                        <a:pt x="7" y="226"/>
                      </a:lnTo>
                      <a:lnTo>
                        <a:pt x="7" y="233"/>
                      </a:lnTo>
                      <a:lnTo>
                        <a:pt x="15" y="248"/>
                      </a:lnTo>
                      <a:lnTo>
                        <a:pt x="22" y="263"/>
                      </a:lnTo>
                      <a:lnTo>
                        <a:pt x="30" y="277"/>
                      </a:lnTo>
                      <a:lnTo>
                        <a:pt x="37" y="292"/>
                      </a:lnTo>
                      <a:lnTo>
                        <a:pt x="45" y="314"/>
                      </a:lnTo>
                      <a:close/>
                    </a:path>
                  </a:pathLst>
                </a:custGeom>
                <a:solidFill>
                  <a:srgbClr val="FFFF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62" name="Freeform 61"/>
                <p:cNvSpPr>
                  <a:spLocks/>
                </p:cNvSpPr>
                <p:nvPr/>
              </p:nvSpPr>
              <p:spPr bwMode="auto">
                <a:xfrm>
                  <a:off x="1706" y="2832"/>
                  <a:ext cx="850" cy="868"/>
                </a:xfrm>
                <a:custGeom>
                  <a:avLst/>
                  <a:gdLst>
                    <a:gd name="T0" fmla="*/ 276 w 850"/>
                    <a:gd name="T1" fmla="*/ 627 h 868"/>
                    <a:gd name="T2" fmla="*/ 239 w 850"/>
                    <a:gd name="T3" fmla="*/ 554 h 868"/>
                    <a:gd name="T4" fmla="*/ 202 w 850"/>
                    <a:gd name="T5" fmla="*/ 488 h 868"/>
                    <a:gd name="T6" fmla="*/ 157 w 850"/>
                    <a:gd name="T7" fmla="*/ 430 h 868"/>
                    <a:gd name="T8" fmla="*/ 105 w 850"/>
                    <a:gd name="T9" fmla="*/ 372 h 868"/>
                    <a:gd name="T10" fmla="*/ 82 w 850"/>
                    <a:gd name="T11" fmla="*/ 343 h 868"/>
                    <a:gd name="T12" fmla="*/ 60 w 850"/>
                    <a:gd name="T13" fmla="*/ 313 h 868"/>
                    <a:gd name="T14" fmla="*/ 45 w 850"/>
                    <a:gd name="T15" fmla="*/ 291 h 868"/>
                    <a:gd name="T16" fmla="*/ 30 w 850"/>
                    <a:gd name="T17" fmla="*/ 262 h 868"/>
                    <a:gd name="T18" fmla="*/ 15 w 850"/>
                    <a:gd name="T19" fmla="*/ 240 h 868"/>
                    <a:gd name="T20" fmla="*/ 8 w 850"/>
                    <a:gd name="T21" fmla="*/ 219 h 868"/>
                    <a:gd name="T22" fmla="*/ 0 w 850"/>
                    <a:gd name="T23" fmla="*/ 197 h 868"/>
                    <a:gd name="T24" fmla="*/ 0 w 850"/>
                    <a:gd name="T25" fmla="*/ 175 h 868"/>
                    <a:gd name="T26" fmla="*/ 0 w 850"/>
                    <a:gd name="T27" fmla="*/ 153 h 868"/>
                    <a:gd name="T28" fmla="*/ 0 w 850"/>
                    <a:gd name="T29" fmla="*/ 131 h 868"/>
                    <a:gd name="T30" fmla="*/ 8 w 850"/>
                    <a:gd name="T31" fmla="*/ 116 h 868"/>
                    <a:gd name="T32" fmla="*/ 15 w 850"/>
                    <a:gd name="T33" fmla="*/ 94 h 868"/>
                    <a:gd name="T34" fmla="*/ 30 w 850"/>
                    <a:gd name="T35" fmla="*/ 80 h 868"/>
                    <a:gd name="T36" fmla="*/ 45 w 850"/>
                    <a:gd name="T37" fmla="*/ 65 h 868"/>
                    <a:gd name="T38" fmla="*/ 60 w 850"/>
                    <a:gd name="T39" fmla="*/ 58 h 868"/>
                    <a:gd name="T40" fmla="*/ 75 w 850"/>
                    <a:gd name="T41" fmla="*/ 43 h 868"/>
                    <a:gd name="T42" fmla="*/ 97 w 850"/>
                    <a:gd name="T43" fmla="*/ 36 h 868"/>
                    <a:gd name="T44" fmla="*/ 127 w 850"/>
                    <a:gd name="T45" fmla="*/ 22 h 868"/>
                    <a:gd name="T46" fmla="*/ 149 w 850"/>
                    <a:gd name="T47" fmla="*/ 14 h 868"/>
                    <a:gd name="T48" fmla="*/ 179 w 850"/>
                    <a:gd name="T49" fmla="*/ 7 h 868"/>
                    <a:gd name="T50" fmla="*/ 209 w 850"/>
                    <a:gd name="T51" fmla="*/ 7 h 868"/>
                    <a:gd name="T52" fmla="*/ 239 w 850"/>
                    <a:gd name="T53" fmla="*/ 0 h 868"/>
                    <a:gd name="T54" fmla="*/ 269 w 850"/>
                    <a:gd name="T55" fmla="*/ 0 h 868"/>
                    <a:gd name="T56" fmla="*/ 306 w 850"/>
                    <a:gd name="T57" fmla="*/ 0 h 868"/>
                    <a:gd name="T58" fmla="*/ 373 w 850"/>
                    <a:gd name="T59" fmla="*/ 0 h 868"/>
                    <a:gd name="T60" fmla="*/ 440 w 850"/>
                    <a:gd name="T61" fmla="*/ 0 h 868"/>
                    <a:gd name="T62" fmla="*/ 500 w 850"/>
                    <a:gd name="T63" fmla="*/ 14 h 868"/>
                    <a:gd name="T64" fmla="*/ 552 w 850"/>
                    <a:gd name="T65" fmla="*/ 29 h 868"/>
                    <a:gd name="T66" fmla="*/ 596 w 850"/>
                    <a:gd name="T67" fmla="*/ 43 h 868"/>
                    <a:gd name="T68" fmla="*/ 641 w 850"/>
                    <a:gd name="T69" fmla="*/ 65 h 868"/>
                    <a:gd name="T70" fmla="*/ 678 w 850"/>
                    <a:gd name="T71" fmla="*/ 80 h 868"/>
                    <a:gd name="T72" fmla="*/ 708 w 850"/>
                    <a:gd name="T73" fmla="*/ 102 h 868"/>
                    <a:gd name="T74" fmla="*/ 738 w 850"/>
                    <a:gd name="T75" fmla="*/ 124 h 868"/>
                    <a:gd name="T76" fmla="*/ 768 w 850"/>
                    <a:gd name="T77" fmla="*/ 153 h 868"/>
                    <a:gd name="T78" fmla="*/ 798 w 850"/>
                    <a:gd name="T79" fmla="*/ 175 h 868"/>
                    <a:gd name="T80" fmla="*/ 820 w 850"/>
                    <a:gd name="T81" fmla="*/ 204 h 868"/>
                    <a:gd name="T82" fmla="*/ 835 w 850"/>
                    <a:gd name="T83" fmla="*/ 226 h 868"/>
                    <a:gd name="T84" fmla="*/ 842 w 850"/>
                    <a:gd name="T85" fmla="*/ 240 h 868"/>
                    <a:gd name="T86" fmla="*/ 850 w 850"/>
                    <a:gd name="T87" fmla="*/ 270 h 868"/>
                    <a:gd name="T88" fmla="*/ 850 w 850"/>
                    <a:gd name="T89" fmla="*/ 291 h 868"/>
                    <a:gd name="T90" fmla="*/ 850 w 850"/>
                    <a:gd name="T91" fmla="*/ 321 h 868"/>
                    <a:gd name="T92" fmla="*/ 850 w 850"/>
                    <a:gd name="T93" fmla="*/ 350 h 868"/>
                    <a:gd name="T94" fmla="*/ 842 w 850"/>
                    <a:gd name="T95" fmla="*/ 386 h 868"/>
                    <a:gd name="T96" fmla="*/ 835 w 850"/>
                    <a:gd name="T97" fmla="*/ 423 h 868"/>
                    <a:gd name="T98" fmla="*/ 805 w 850"/>
                    <a:gd name="T99" fmla="*/ 576 h 868"/>
                    <a:gd name="T100" fmla="*/ 775 w 850"/>
                    <a:gd name="T101" fmla="*/ 722 h 868"/>
                    <a:gd name="T102" fmla="*/ 544 w 850"/>
                    <a:gd name="T103" fmla="*/ 824 h 868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850"/>
                    <a:gd name="T157" fmla="*/ 0 h 868"/>
                    <a:gd name="T158" fmla="*/ 850 w 850"/>
                    <a:gd name="T159" fmla="*/ 868 h 868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850" h="868">
                      <a:moveTo>
                        <a:pt x="336" y="773"/>
                      </a:moveTo>
                      <a:lnTo>
                        <a:pt x="276" y="627"/>
                      </a:lnTo>
                      <a:lnTo>
                        <a:pt x="261" y="591"/>
                      </a:lnTo>
                      <a:lnTo>
                        <a:pt x="239" y="554"/>
                      </a:lnTo>
                      <a:lnTo>
                        <a:pt x="224" y="525"/>
                      </a:lnTo>
                      <a:lnTo>
                        <a:pt x="202" y="488"/>
                      </a:lnTo>
                      <a:lnTo>
                        <a:pt x="179" y="459"/>
                      </a:lnTo>
                      <a:lnTo>
                        <a:pt x="157" y="430"/>
                      </a:lnTo>
                      <a:lnTo>
                        <a:pt x="134" y="401"/>
                      </a:lnTo>
                      <a:lnTo>
                        <a:pt x="105" y="372"/>
                      </a:lnTo>
                      <a:lnTo>
                        <a:pt x="97" y="357"/>
                      </a:lnTo>
                      <a:lnTo>
                        <a:pt x="82" y="343"/>
                      </a:lnTo>
                      <a:lnTo>
                        <a:pt x="67" y="328"/>
                      </a:lnTo>
                      <a:lnTo>
                        <a:pt x="60" y="313"/>
                      </a:lnTo>
                      <a:lnTo>
                        <a:pt x="53" y="306"/>
                      </a:lnTo>
                      <a:lnTo>
                        <a:pt x="45" y="291"/>
                      </a:lnTo>
                      <a:lnTo>
                        <a:pt x="38" y="277"/>
                      </a:lnTo>
                      <a:lnTo>
                        <a:pt x="30" y="262"/>
                      </a:lnTo>
                      <a:lnTo>
                        <a:pt x="23" y="255"/>
                      </a:lnTo>
                      <a:lnTo>
                        <a:pt x="15" y="240"/>
                      </a:lnTo>
                      <a:lnTo>
                        <a:pt x="8" y="226"/>
                      </a:lnTo>
                      <a:lnTo>
                        <a:pt x="8" y="219"/>
                      </a:lnTo>
                      <a:lnTo>
                        <a:pt x="0" y="204"/>
                      </a:lnTo>
                      <a:lnTo>
                        <a:pt x="0" y="197"/>
                      </a:lnTo>
                      <a:lnTo>
                        <a:pt x="0" y="182"/>
                      </a:lnTo>
                      <a:lnTo>
                        <a:pt x="0" y="175"/>
                      </a:lnTo>
                      <a:lnTo>
                        <a:pt x="0" y="160"/>
                      </a:lnTo>
                      <a:lnTo>
                        <a:pt x="0" y="153"/>
                      </a:lnTo>
                      <a:lnTo>
                        <a:pt x="0" y="138"/>
                      </a:lnTo>
                      <a:lnTo>
                        <a:pt x="0" y="131"/>
                      </a:lnTo>
                      <a:lnTo>
                        <a:pt x="8" y="124"/>
                      </a:lnTo>
                      <a:lnTo>
                        <a:pt x="8" y="116"/>
                      </a:lnTo>
                      <a:lnTo>
                        <a:pt x="15" y="109"/>
                      </a:lnTo>
                      <a:lnTo>
                        <a:pt x="15" y="94"/>
                      </a:lnTo>
                      <a:lnTo>
                        <a:pt x="23" y="87"/>
                      </a:lnTo>
                      <a:lnTo>
                        <a:pt x="30" y="80"/>
                      </a:lnTo>
                      <a:lnTo>
                        <a:pt x="38" y="73"/>
                      </a:lnTo>
                      <a:lnTo>
                        <a:pt x="45" y="65"/>
                      </a:lnTo>
                      <a:lnTo>
                        <a:pt x="53" y="58"/>
                      </a:lnTo>
                      <a:lnTo>
                        <a:pt x="60" y="58"/>
                      </a:lnTo>
                      <a:lnTo>
                        <a:pt x="67" y="51"/>
                      </a:lnTo>
                      <a:lnTo>
                        <a:pt x="75" y="43"/>
                      </a:lnTo>
                      <a:lnTo>
                        <a:pt x="90" y="36"/>
                      </a:lnTo>
                      <a:lnTo>
                        <a:pt x="97" y="36"/>
                      </a:lnTo>
                      <a:lnTo>
                        <a:pt x="112" y="29"/>
                      </a:lnTo>
                      <a:lnTo>
                        <a:pt x="127" y="22"/>
                      </a:lnTo>
                      <a:lnTo>
                        <a:pt x="134" y="22"/>
                      </a:lnTo>
                      <a:lnTo>
                        <a:pt x="149" y="14"/>
                      </a:lnTo>
                      <a:lnTo>
                        <a:pt x="164" y="14"/>
                      </a:lnTo>
                      <a:lnTo>
                        <a:pt x="179" y="7"/>
                      </a:lnTo>
                      <a:lnTo>
                        <a:pt x="194" y="7"/>
                      </a:lnTo>
                      <a:lnTo>
                        <a:pt x="209" y="7"/>
                      </a:lnTo>
                      <a:lnTo>
                        <a:pt x="224" y="0"/>
                      </a:lnTo>
                      <a:lnTo>
                        <a:pt x="239" y="0"/>
                      </a:lnTo>
                      <a:lnTo>
                        <a:pt x="254" y="0"/>
                      </a:lnTo>
                      <a:lnTo>
                        <a:pt x="269" y="0"/>
                      </a:lnTo>
                      <a:lnTo>
                        <a:pt x="291" y="0"/>
                      </a:lnTo>
                      <a:lnTo>
                        <a:pt x="306" y="0"/>
                      </a:lnTo>
                      <a:lnTo>
                        <a:pt x="343" y="0"/>
                      </a:lnTo>
                      <a:lnTo>
                        <a:pt x="373" y="0"/>
                      </a:lnTo>
                      <a:lnTo>
                        <a:pt x="410" y="0"/>
                      </a:lnTo>
                      <a:lnTo>
                        <a:pt x="440" y="0"/>
                      </a:lnTo>
                      <a:lnTo>
                        <a:pt x="470" y="7"/>
                      </a:lnTo>
                      <a:lnTo>
                        <a:pt x="500" y="14"/>
                      </a:lnTo>
                      <a:lnTo>
                        <a:pt x="522" y="22"/>
                      </a:lnTo>
                      <a:lnTo>
                        <a:pt x="552" y="29"/>
                      </a:lnTo>
                      <a:lnTo>
                        <a:pt x="574" y="36"/>
                      </a:lnTo>
                      <a:lnTo>
                        <a:pt x="596" y="43"/>
                      </a:lnTo>
                      <a:lnTo>
                        <a:pt x="619" y="51"/>
                      </a:lnTo>
                      <a:lnTo>
                        <a:pt x="641" y="65"/>
                      </a:lnTo>
                      <a:lnTo>
                        <a:pt x="656" y="73"/>
                      </a:lnTo>
                      <a:lnTo>
                        <a:pt x="678" y="80"/>
                      </a:lnTo>
                      <a:lnTo>
                        <a:pt x="693" y="94"/>
                      </a:lnTo>
                      <a:lnTo>
                        <a:pt x="708" y="102"/>
                      </a:lnTo>
                      <a:lnTo>
                        <a:pt x="723" y="116"/>
                      </a:lnTo>
                      <a:lnTo>
                        <a:pt x="738" y="124"/>
                      </a:lnTo>
                      <a:lnTo>
                        <a:pt x="753" y="138"/>
                      </a:lnTo>
                      <a:lnTo>
                        <a:pt x="768" y="153"/>
                      </a:lnTo>
                      <a:lnTo>
                        <a:pt x="783" y="167"/>
                      </a:lnTo>
                      <a:lnTo>
                        <a:pt x="798" y="175"/>
                      </a:lnTo>
                      <a:lnTo>
                        <a:pt x="813" y="189"/>
                      </a:lnTo>
                      <a:lnTo>
                        <a:pt x="820" y="204"/>
                      </a:lnTo>
                      <a:lnTo>
                        <a:pt x="827" y="219"/>
                      </a:lnTo>
                      <a:lnTo>
                        <a:pt x="835" y="226"/>
                      </a:lnTo>
                      <a:lnTo>
                        <a:pt x="835" y="233"/>
                      </a:lnTo>
                      <a:lnTo>
                        <a:pt x="842" y="240"/>
                      </a:lnTo>
                      <a:lnTo>
                        <a:pt x="842" y="255"/>
                      </a:lnTo>
                      <a:lnTo>
                        <a:pt x="850" y="270"/>
                      </a:lnTo>
                      <a:lnTo>
                        <a:pt x="850" y="277"/>
                      </a:lnTo>
                      <a:lnTo>
                        <a:pt x="850" y="291"/>
                      </a:lnTo>
                      <a:lnTo>
                        <a:pt x="850" y="306"/>
                      </a:lnTo>
                      <a:lnTo>
                        <a:pt x="850" y="321"/>
                      </a:lnTo>
                      <a:lnTo>
                        <a:pt x="850" y="335"/>
                      </a:lnTo>
                      <a:lnTo>
                        <a:pt x="850" y="350"/>
                      </a:lnTo>
                      <a:lnTo>
                        <a:pt x="842" y="372"/>
                      </a:lnTo>
                      <a:lnTo>
                        <a:pt x="842" y="386"/>
                      </a:lnTo>
                      <a:lnTo>
                        <a:pt x="842" y="401"/>
                      </a:lnTo>
                      <a:lnTo>
                        <a:pt x="835" y="423"/>
                      </a:lnTo>
                      <a:lnTo>
                        <a:pt x="820" y="503"/>
                      </a:lnTo>
                      <a:lnTo>
                        <a:pt x="805" y="576"/>
                      </a:lnTo>
                      <a:lnTo>
                        <a:pt x="790" y="649"/>
                      </a:lnTo>
                      <a:lnTo>
                        <a:pt x="775" y="722"/>
                      </a:lnTo>
                      <a:lnTo>
                        <a:pt x="753" y="868"/>
                      </a:lnTo>
                      <a:lnTo>
                        <a:pt x="544" y="824"/>
                      </a:lnTo>
                      <a:lnTo>
                        <a:pt x="336" y="773"/>
                      </a:lnTo>
                      <a:close/>
                    </a:path>
                  </a:pathLst>
                </a:custGeom>
                <a:solidFill>
                  <a:srgbClr val="CC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63" name="Freeform 62"/>
                <p:cNvSpPr>
                  <a:spLocks/>
                </p:cNvSpPr>
                <p:nvPr/>
              </p:nvSpPr>
              <p:spPr bwMode="auto">
                <a:xfrm>
                  <a:off x="1706" y="2832"/>
                  <a:ext cx="850" cy="875"/>
                </a:xfrm>
                <a:custGeom>
                  <a:avLst/>
                  <a:gdLst>
                    <a:gd name="T0" fmla="*/ 276 w 850"/>
                    <a:gd name="T1" fmla="*/ 627 h 875"/>
                    <a:gd name="T2" fmla="*/ 239 w 850"/>
                    <a:gd name="T3" fmla="*/ 554 h 875"/>
                    <a:gd name="T4" fmla="*/ 202 w 850"/>
                    <a:gd name="T5" fmla="*/ 496 h 875"/>
                    <a:gd name="T6" fmla="*/ 157 w 850"/>
                    <a:gd name="T7" fmla="*/ 430 h 875"/>
                    <a:gd name="T8" fmla="*/ 105 w 850"/>
                    <a:gd name="T9" fmla="*/ 372 h 875"/>
                    <a:gd name="T10" fmla="*/ 82 w 850"/>
                    <a:gd name="T11" fmla="*/ 343 h 875"/>
                    <a:gd name="T12" fmla="*/ 60 w 850"/>
                    <a:gd name="T13" fmla="*/ 321 h 875"/>
                    <a:gd name="T14" fmla="*/ 45 w 850"/>
                    <a:gd name="T15" fmla="*/ 291 h 875"/>
                    <a:gd name="T16" fmla="*/ 30 w 850"/>
                    <a:gd name="T17" fmla="*/ 262 h 875"/>
                    <a:gd name="T18" fmla="*/ 15 w 850"/>
                    <a:gd name="T19" fmla="*/ 240 h 875"/>
                    <a:gd name="T20" fmla="*/ 8 w 850"/>
                    <a:gd name="T21" fmla="*/ 219 h 875"/>
                    <a:gd name="T22" fmla="*/ 0 w 850"/>
                    <a:gd name="T23" fmla="*/ 197 h 875"/>
                    <a:gd name="T24" fmla="*/ 0 w 850"/>
                    <a:gd name="T25" fmla="*/ 175 h 875"/>
                    <a:gd name="T26" fmla="*/ 0 w 850"/>
                    <a:gd name="T27" fmla="*/ 153 h 875"/>
                    <a:gd name="T28" fmla="*/ 0 w 850"/>
                    <a:gd name="T29" fmla="*/ 131 h 875"/>
                    <a:gd name="T30" fmla="*/ 8 w 850"/>
                    <a:gd name="T31" fmla="*/ 116 h 875"/>
                    <a:gd name="T32" fmla="*/ 15 w 850"/>
                    <a:gd name="T33" fmla="*/ 94 h 875"/>
                    <a:gd name="T34" fmla="*/ 30 w 850"/>
                    <a:gd name="T35" fmla="*/ 80 h 875"/>
                    <a:gd name="T36" fmla="*/ 45 w 850"/>
                    <a:gd name="T37" fmla="*/ 65 h 875"/>
                    <a:gd name="T38" fmla="*/ 60 w 850"/>
                    <a:gd name="T39" fmla="*/ 58 h 875"/>
                    <a:gd name="T40" fmla="*/ 75 w 850"/>
                    <a:gd name="T41" fmla="*/ 43 h 875"/>
                    <a:gd name="T42" fmla="*/ 97 w 850"/>
                    <a:gd name="T43" fmla="*/ 36 h 875"/>
                    <a:gd name="T44" fmla="*/ 127 w 850"/>
                    <a:gd name="T45" fmla="*/ 22 h 875"/>
                    <a:gd name="T46" fmla="*/ 149 w 850"/>
                    <a:gd name="T47" fmla="*/ 14 h 875"/>
                    <a:gd name="T48" fmla="*/ 179 w 850"/>
                    <a:gd name="T49" fmla="*/ 7 h 875"/>
                    <a:gd name="T50" fmla="*/ 209 w 850"/>
                    <a:gd name="T51" fmla="*/ 7 h 875"/>
                    <a:gd name="T52" fmla="*/ 239 w 850"/>
                    <a:gd name="T53" fmla="*/ 0 h 875"/>
                    <a:gd name="T54" fmla="*/ 269 w 850"/>
                    <a:gd name="T55" fmla="*/ 0 h 875"/>
                    <a:gd name="T56" fmla="*/ 306 w 850"/>
                    <a:gd name="T57" fmla="*/ 0 h 875"/>
                    <a:gd name="T58" fmla="*/ 373 w 850"/>
                    <a:gd name="T59" fmla="*/ 0 h 875"/>
                    <a:gd name="T60" fmla="*/ 440 w 850"/>
                    <a:gd name="T61" fmla="*/ 7 h 875"/>
                    <a:gd name="T62" fmla="*/ 500 w 850"/>
                    <a:gd name="T63" fmla="*/ 14 h 875"/>
                    <a:gd name="T64" fmla="*/ 552 w 850"/>
                    <a:gd name="T65" fmla="*/ 29 h 875"/>
                    <a:gd name="T66" fmla="*/ 596 w 850"/>
                    <a:gd name="T67" fmla="*/ 43 h 875"/>
                    <a:gd name="T68" fmla="*/ 641 w 850"/>
                    <a:gd name="T69" fmla="*/ 65 h 875"/>
                    <a:gd name="T70" fmla="*/ 678 w 850"/>
                    <a:gd name="T71" fmla="*/ 87 h 875"/>
                    <a:gd name="T72" fmla="*/ 708 w 850"/>
                    <a:gd name="T73" fmla="*/ 102 h 875"/>
                    <a:gd name="T74" fmla="*/ 738 w 850"/>
                    <a:gd name="T75" fmla="*/ 124 h 875"/>
                    <a:gd name="T76" fmla="*/ 768 w 850"/>
                    <a:gd name="T77" fmla="*/ 153 h 875"/>
                    <a:gd name="T78" fmla="*/ 798 w 850"/>
                    <a:gd name="T79" fmla="*/ 175 h 875"/>
                    <a:gd name="T80" fmla="*/ 820 w 850"/>
                    <a:gd name="T81" fmla="*/ 211 h 875"/>
                    <a:gd name="T82" fmla="*/ 835 w 850"/>
                    <a:gd name="T83" fmla="*/ 226 h 875"/>
                    <a:gd name="T84" fmla="*/ 842 w 850"/>
                    <a:gd name="T85" fmla="*/ 248 h 875"/>
                    <a:gd name="T86" fmla="*/ 850 w 850"/>
                    <a:gd name="T87" fmla="*/ 270 h 875"/>
                    <a:gd name="T88" fmla="*/ 850 w 850"/>
                    <a:gd name="T89" fmla="*/ 291 h 875"/>
                    <a:gd name="T90" fmla="*/ 850 w 850"/>
                    <a:gd name="T91" fmla="*/ 321 h 875"/>
                    <a:gd name="T92" fmla="*/ 850 w 850"/>
                    <a:gd name="T93" fmla="*/ 350 h 875"/>
                    <a:gd name="T94" fmla="*/ 842 w 850"/>
                    <a:gd name="T95" fmla="*/ 386 h 875"/>
                    <a:gd name="T96" fmla="*/ 835 w 850"/>
                    <a:gd name="T97" fmla="*/ 423 h 875"/>
                    <a:gd name="T98" fmla="*/ 805 w 850"/>
                    <a:gd name="T99" fmla="*/ 576 h 875"/>
                    <a:gd name="T100" fmla="*/ 775 w 850"/>
                    <a:gd name="T101" fmla="*/ 722 h 875"/>
                    <a:gd name="T102" fmla="*/ 544 w 850"/>
                    <a:gd name="T103" fmla="*/ 824 h 875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850"/>
                    <a:gd name="T157" fmla="*/ 0 h 875"/>
                    <a:gd name="T158" fmla="*/ 850 w 850"/>
                    <a:gd name="T159" fmla="*/ 875 h 875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850" h="875">
                      <a:moveTo>
                        <a:pt x="336" y="773"/>
                      </a:moveTo>
                      <a:lnTo>
                        <a:pt x="276" y="627"/>
                      </a:lnTo>
                      <a:lnTo>
                        <a:pt x="261" y="591"/>
                      </a:lnTo>
                      <a:lnTo>
                        <a:pt x="239" y="554"/>
                      </a:lnTo>
                      <a:lnTo>
                        <a:pt x="224" y="525"/>
                      </a:lnTo>
                      <a:lnTo>
                        <a:pt x="202" y="496"/>
                      </a:lnTo>
                      <a:lnTo>
                        <a:pt x="179" y="459"/>
                      </a:lnTo>
                      <a:lnTo>
                        <a:pt x="157" y="430"/>
                      </a:lnTo>
                      <a:lnTo>
                        <a:pt x="134" y="401"/>
                      </a:lnTo>
                      <a:lnTo>
                        <a:pt x="105" y="372"/>
                      </a:lnTo>
                      <a:lnTo>
                        <a:pt x="97" y="357"/>
                      </a:lnTo>
                      <a:lnTo>
                        <a:pt x="82" y="343"/>
                      </a:lnTo>
                      <a:lnTo>
                        <a:pt x="75" y="328"/>
                      </a:lnTo>
                      <a:lnTo>
                        <a:pt x="60" y="321"/>
                      </a:lnTo>
                      <a:lnTo>
                        <a:pt x="53" y="306"/>
                      </a:lnTo>
                      <a:lnTo>
                        <a:pt x="45" y="291"/>
                      </a:lnTo>
                      <a:lnTo>
                        <a:pt x="38" y="277"/>
                      </a:lnTo>
                      <a:lnTo>
                        <a:pt x="30" y="262"/>
                      </a:lnTo>
                      <a:lnTo>
                        <a:pt x="23" y="255"/>
                      </a:lnTo>
                      <a:lnTo>
                        <a:pt x="15" y="240"/>
                      </a:lnTo>
                      <a:lnTo>
                        <a:pt x="8" y="226"/>
                      </a:lnTo>
                      <a:lnTo>
                        <a:pt x="8" y="219"/>
                      </a:lnTo>
                      <a:lnTo>
                        <a:pt x="0" y="204"/>
                      </a:lnTo>
                      <a:lnTo>
                        <a:pt x="0" y="197"/>
                      </a:lnTo>
                      <a:lnTo>
                        <a:pt x="0" y="182"/>
                      </a:lnTo>
                      <a:lnTo>
                        <a:pt x="0" y="175"/>
                      </a:lnTo>
                      <a:lnTo>
                        <a:pt x="0" y="160"/>
                      </a:lnTo>
                      <a:lnTo>
                        <a:pt x="0" y="153"/>
                      </a:lnTo>
                      <a:lnTo>
                        <a:pt x="0" y="138"/>
                      </a:lnTo>
                      <a:lnTo>
                        <a:pt x="0" y="131"/>
                      </a:lnTo>
                      <a:lnTo>
                        <a:pt x="8" y="124"/>
                      </a:lnTo>
                      <a:lnTo>
                        <a:pt x="8" y="116"/>
                      </a:lnTo>
                      <a:lnTo>
                        <a:pt x="15" y="109"/>
                      </a:lnTo>
                      <a:lnTo>
                        <a:pt x="15" y="94"/>
                      </a:lnTo>
                      <a:lnTo>
                        <a:pt x="23" y="87"/>
                      </a:lnTo>
                      <a:lnTo>
                        <a:pt x="30" y="80"/>
                      </a:lnTo>
                      <a:lnTo>
                        <a:pt x="38" y="73"/>
                      </a:lnTo>
                      <a:lnTo>
                        <a:pt x="45" y="65"/>
                      </a:lnTo>
                      <a:lnTo>
                        <a:pt x="53" y="58"/>
                      </a:lnTo>
                      <a:lnTo>
                        <a:pt x="60" y="58"/>
                      </a:lnTo>
                      <a:lnTo>
                        <a:pt x="67" y="51"/>
                      </a:lnTo>
                      <a:lnTo>
                        <a:pt x="75" y="43"/>
                      </a:lnTo>
                      <a:lnTo>
                        <a:pt x="90" y="36"/>
                      </a:lnTo>
                      <a:lnTo>
                        <a:pt x="97" y="36"/>
                      </a:lnTo>
                      <a:lnTo>
                        <a:pt x="112" y="29"/>
                      </a:lnTo>
                      <a:lnTo>
                        <a:pt x="127" y="22"/>
                      </a:lnTo>
                      <a:lnTo>
                        <a:pt x="134" y="22"/>
                      </a:lnTo>
                      <a:lnTo>
                        <a:pt x="149" y="14"/>
                      </a:lnTo>
                      <a:lnTo>
                        <a:pt x="164" y="14"/>
                      </a:lnTo>
                      <a:lnTo>
                        <a:pt x="179" y="7"/>
                      </a:lnTo>
                      <a:lnTo>
                        <a:pt x="194" y="7"/>
                      </a:lnTo>
                      <a:lnTo>
                        <a:pt x="209" y="7"/>
                      </a:lnTo>
                      <a:lnTo>
                        <a:pt x="224" y="7"/>
                      </a:lnTo>
                      <a:lnTo>
                        <a:pt x="239" y="0"/>
                      </a:lnTo>
                      <a:lnTo>
                        <a:pt x="254" y="0"/>
                      </a:lnTo>
                      <a:lnTo>
                        <a:pt x="269" y="0"/>
                      </a:lnTo>
                      <a:lnTo>
                        <a:pt x="291" y="0"/>
                      </a:lnTo>
                      <a:lnTo>
                        <a:pt x="306" y="0"/>
                      </a:lnTo>
                      <a:lnTo>
                        <a:pt x="343" y="0"/>
                      </a:lnTo>
                      <a:lnTo>
                        <a:pt x="373" y="0"/>
                      </a:lnTo>
                      <a:lnTo>
                        <a:pt x="410" y="0"/>
                      </a:lnTo>
                      <a:lnTo>
                        <a:pt x="440" y="7"/>
                      </a:lnTo>
                      <a:lnTo>
                        <a:pt x="470" y="7"/>
                      </a:lnTo>
                      <a:lnTo>
                        <a:pt x="500" y="14"/>
                      </a:lnTo>
                      <a:lnTo>
                        <a:pt x="522" y="22"/>
                      </a:lnTo>
                      <a:lnTo>
                        <a:pt x="552" y="29"/>
                      </a:lnTo>
                      <a:lnTo>
                        <a:pt x="574" y="36"/>
                      </a:lnTo>
                      <a:lnTo>
                        <a:pt x="596" y="43"/>
                      </a:lnTo>
                      <a:lnTo>
                        <a:pt x="619" y="51"/>
                      </a:lnTo>
                      <a:lnTo>
                        <a:pt x="641" y="65"/>
                      </a:lnTo>
                      <a:lnTo>
                        <a:pt x="656" y="73"/>
                      </a:lnTo>
                      <a:lnTo>
                        <a:pt x="678" y="87"/>
                      </a:lnTo>
                      <a:lnTo>
                        <a:pt x="693" y="94"/>
                      </a:lnTo>
                      <a:lnTo>
                        <a:pt x="708" y="102"/>
                      </a:lnTo>
                      <a:lnTo>
                        <a:pt x="723" y="116"/>
                      </a:lnTo>
                      <a:lnTo>
                        <a:pt x="738" y="124"/>
                      </a:lnTo>
                      <a:lnTo>
                        <a:pt x="753" y="138"/>
                      </a:lnTo>
                      <a:lnTo>
                        <a:pt x="768" y="153"/>
                      </a:lnTo>
                      <a:lnTo>
                        <a:pt x="783" y="167"/>
                      </a:lnTo>
                      <a:lnTo>
                        <a:pt x="798" y="175"/>
                      </a:lnTo>
                      <a:lnTo>
                        <a:pt x="813" y="197"/>
                      </a:lnTo>
                      <a:lnTo>
                        <a:pt x="820" y="211"/>
                      </a:lnTo>
                      <a:lnTo>
                        <a:pt x="827" y="219"/>
                      </a:lnTo>
                      <a:lnTo>
                        <a:pt x="835" y="226"/>
                      </a:lnTo>
                      <a:lnTo>
                        <a:pt x="842" y="233"/>
                      </a:lnTo>
                      <a:lnTo>
                        <a:pt x="842" y="248"/>
                      </a:lnTo>
                      <a:lnTo>
                        <a:pt x="842" y="255"/>
                      </a:lnTo>
                      <a:lnTo>
                        <a:pt x="850" y="270"/>
                      </a:lnTo>
                      <a:lnTo>
                        <a:pt x="850" y="277"/>
                      </a:lnTo>
                      <a:lnTo>
                        <a:pt x="850" y="291"/>
                      </a:lnTo>
                      <a:lnTo>
                        <a:pt x="850" y="306"/>
                      </a:lnTo>
                      <a:lnTo>
                        <a:pt x="850" y="321"/>
                      </a:lnTo>
                      <a:lnTo>
                        <a:pt x="850" y="335"/>
                      </a:lnTo>
                      <a:lnTo>
                        <a:pt x="850" y="350"/>
                      </a:lnTo>
                      <a:lnTo>
                        <a:pt x="850" y="372"/>
                      </a:lnTo>
                      <a:lnTo>
                        <a:pt x="842" y="386"/>
                      </a:lnTo>
                      <a:lnTo>
                        <a:pt x="842" y="408"/>
                      </a:lnTo>
                      <a:lnTo>
                        <a:pt x="835" y="423"/>
                      </a:lnTo>
                      <a:lnTo>
                        <a:pt x="820" y="503"/>
                      </a:lnTo>
                      <a:lnTo>
                        <a:pt x="805" y="576"/>
                      </a:lnTo>
                      <a:lnTo>
                        <a:pt x="790" y="649"/>
                      </a:lnTo>
                      <a:lnTo>
                        <a:pt x="775" y="722"/>
                      </a:lnTo>
                      <a:lnTo>
                        <a:pt x="753" y="875"/>
                      </a:lnTo>
                      <a:lnTo>
                        <a:pt x="544" y="824"/>
                      </a:lnTo>
                      <a:lnTo>
                        <a:pt x="336" y="773"/>
                      </a:lnTo>
                      <a:close/>
                    </a:path>
                  </a:pathLst>
                </a:custGeom>
                <a:solidFill>
                  <a:srgbClr val="CC6600"/>
                </a:solidFill>
                <a:ln w="11113">
                  <a:solidFill>
                    <a:srgbClr val="CC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64" name="Freeform 63"/>
                <p:cNvSpPr>
                  <a:spLocks/>
                </p:cNvSpPr>
                <p:nvPr/>
              </p:nvSpPr>
              <p:spPr bwMode="auto">
                <a:xfrm>
                  <a:off x="1706" y="2824"/>
                  <a:ext cx="865" cy="394"/>
                </a:xfrm>
                <a:custGeom>
                  <a:avLst/>
                  <a:gdLst>
                    <a:gd name="T0" fmla="*/ 574 w 865"/>
                    <a:gd name="T1" fmla="*/ 205 h 394"/>
                    <a:gd name="T2" fmla="*/ 515 w 865"/>
                    <a:gd name="T3" fmla="*/ 183 h 394"/>
                    <a:gd name="T4" fmla="*/ 462 w 865"/>
                    <a:gd name="T5" fmla="*/ 161 h 394"/>
                    <a:gd name="T6" fmla="*/ 403 w 865"/>
                    <a:gd name="T7" fmla="*/ 154 h 394"/>
                    <a:gd name="T8" fmla="*/ 343 w 865"/>
                    <a:gd name="T9" fmla="*/ 139 h 394"/>
                    <a:gd name="T10" fmla="*/ 284 w 865"/>
                    <a:gd name="T11" fmla="*/ 139 h 394"/>
                    <a:gd name="T12" fmla="*/ 231 w 865"/>
                    <a:gd name="T13" fmla="*/ 139 h 394"/>
                    <a:gd name="T14" fmla="*/ 187 w 865"/>
                    <a:gd name="T15" fmla="*/ 146 h 394"/>
                    <a:gd name="T16" fmla="*/ 142 w 865"/>
                    <a:gd name="T17" fmla="*/ 154 h 394"/>
                    <a:gd name="T18" fmla="*/ 112 w 865"/>
                    <a:gd name="T19" fmla="*/ 175 h 394"/>
                    <a:gd name="T20" fmla="*/ 82 w 865"/>
                    <a:gd name="T21" fmla="*/ 197 h 394"/>
                    <a:gd name="T22" fmla="*/ 8 w 865"/>
                    <a:gd name="T23" fmla="*/ 248 h 394"/>
                    <a:gd name="T24" fmla="*/ 0 w 865"/>
                    <a:gd name="T25" fmla="*/ 219 h 394"/>
                    <a:gd name="T26" fmla="*/ 0 w 865"/>
                    <a:gd name="T27" fmla="*/ 183 h 394"/>
                    <a:gd name="T28" fmla="*/ 0 w 865"/>
                    <a:gd name="T29" fmla="*/ 146 h 394"/>
                    <a:gd name="T30" fmla="*/ 8 w 865"/>
                    <a:gd name="T31" fmla="*/ 124 h 394"/>
                    <a:gd name="T32" fmla="*/ 15 w 865"/>
                    <a:gd name="T33" fmla="*/ 102 h 394"/>
                    <a:gd name="T34" fmla="*/ 38 w 865"/>
                    <a:gd name="T35" fmla="*/ 81 h 394"/>
                    <a:gd name="T36" fmla="*/ 60 w 865"/>
                    <a:gd name="T37" fmla="*/ 59 h 394"/>
                    <a:gd name="T38" fmla="*/ 82 w 865"/>
                    <a:gd name="T39" fmla="*/ 44 h 394"/>
                    <a:gd name="T40" fmla="*/ 120 w 865"/>
                    <a:gd name="T41" fmla="*/ 30 h 394"/>
                    <a:gd name="T42" fmla="*/ 157 w 865"/>
                    <a:gd name="T43" fmla="*/ 22 h 394"/>
                    <a:gd name="T44" fmla="*/ 202 w 865"/>
                    <a:gd name="T45" fmla="*/ 8 h 394"/>
                    <a:gd name="T46" fmla="*/ 246 w 865"/>
                    <a:gd name="T47" fmla="*/ 8 h 394"/>
                    <a:gd name="T48" fmla="*/ 306 w 865"/>
                    <a:gd name="T49" fmla="*/ 0 h 394"/>
                    <a:gd name="T50" fmla="*/ 358 w 865"/>
                    <a:gd name="T51" fmla="*/ 8 h 394"/>
                    <a:gd name="T52" fmla="*/ 410 w 865"/>
                    <a:gd name="T53" fmla="*/ 8 h 394"/>
                    <a:gd name="T54" fmla="*/ 455 w 865"/>
                    <a:gd name="T55" fmla="*/ 15 h 394"/>
                    <a:gd name="T56" fmla="*/ 492 w 865"/>
                    <a:gd name="T57" fmla="*/ 22 h 394"/>
                    <a:gd name="T58" fmla="*/ 529 w 865"/>
                    <a:gd name="T59" fmla="*/ 30 h 394"/>
                    <a:gd name="T60" fmla="*/ 589 w 865"/>
                    <a:gd name="T61" fmla="*/ 44 h 394"/>
                    <a:gd name="T62" fmla="*/ 649 w 865"/>
                    <a:gd name="T63" fmla="*/ 73 h 394"/>
                    <a:gd name="T64" fmla="*/ 708 w 865"/>
                    <a:gd name="T65" fmla="*/ 110 h 394"/>
                    <a:gd name="T66" fmla="*/ 760 w 865"/>
                    <a:gd name="T67" fmla="*/ 146 h 394"/>
                    <a:gd name="T68" fmla="*/ 805 w 865"/>
                    <a:gd name="T69" fmla="*/ 183 h 394"/>
                    <a:gd name="T70" fmla="*/ 835 w 865"/>
                    <a:gd name="T71" fmla="*/ 227 h 394"/>
                    <a:gd name="T72" fmla="*/ 850 w 865"/>
                    <a:gd name="T73" fmla="*/ 248 h 394"/>
                    <a:gd name="T74" fmla="*/ 857 w 865"/>
                    <a:gd name="T75" fmla="*/ 270 h 394"/>
                    <a:gd name="T76" fmla="*/ 865 w 865"/>
                    <a:gd name="T77" fmla="*/ 292 h 394"/>
                    <a:gd name="T78" fmla="*/ 865 w 865"/>
                    <a:gd name="T79" fmla="*/ 314 h 394"/>
                    <a:gd name="T80" fmla="*/ 857 w 865"/>
                    <a:gd name="T81" fmla="*/ 336 h 394"/>
                    <a:gd name="T82" fmla="*/ 790 w 865"/>
                    <a:gd name="T83" fmla="*/ 343 h 394"/>
                    <a:gd name="T84" fmla="*/ 768 w 865"/>
                    <a:gd name="T85" fmla="*/ 321 h 394"/>
                    <a:gd name="T86" fmla="*/ 738 w 865"/>
                    <a:gd name="T87" fmla="*/ 299 h 394"/>
                    <a:gd name="T88" fmla="*/ 701 w 865"/>
                    <a:gd name="T89" fmla="*/ 278 h 394"/>
                    <a:gd name="T90" fmla="*/ 656 w 865"/>
                    <a:gd name="T91" fmla="*/ 248 h 394"/>
                    <a:gd name="T92" fmla="*/ 604 w 865"/>
                    <a:gd name="T93" fmla="*/ 219 h 394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865"/>
                    <a:gd name="T142" fmla="*/ 0 h 394"/>
                    <a:gd name="T143" fmla="*/ 865 w 865"/>
                    <a:gd name="T144" fmla="*/ 394 h 394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865" h="394">
                      <a:moveTo>
                        <a:pt x="604" y="219"/>
                      </a:moveTo>
                      <a:lnTo>
                        <a:pt x="589" y="212"/>
                      </a:lnTo>
                      <a:lnTo>
                        <a:pt x="574" y="205"/>
                      </a:lnTo>
                      <a:lnTo>
                        <a:pt x="552" y="197"/>
                      </a:lnTo>
                      <a:lnTo>
                        <a:pt x="537" y="190"/>
                      </a:lnTo>
                      <a:lnTo>
                        <a:pt x="515" y="183"/>
                      </a:lnTo>
                      <a:lnTo>
                        <a:pt x="500" y="175"/>
                      </a:lnTo>
                      <a:lnTo>
                        <a:pt x="477" y="168"/>
                      </a:lnTo>
                      <a:lnTo>
                        <a:pt x="462" y="161"/>
                      </a:lnTo>
                      <a:lnTo>
                        <a:pt x="440" y="161"/>
                      </a:lnTo>
                      <a:lnTo>
                        <a:pt x="418" y="154"/>
                      </a:lnTo>
                      <a:lnTo>
                        <a:pt x="403" y="154"/>
                      </a:lnTo>
                      <a:lnTo>
                        <a:pt x="380" y="146"/>
                      </a:lnTo>
                      <a:lnTo>
                        <a:pt x="365" y="146"/>
                      </a:lnTo>
                      <a:lnTo>
                        <a:pt x="343" y="139"/>
                      </a:lnTo>
                      <a:lnTo>
                        <a:pt x="321" y="139"/>
                      </a:lnTo>
                      <a:lnTo>
                        <a:pt x="306" y="139"/>
                      </a:lnTo>
                      <a:lnTo>
                        <a:pt x="284" y="139"/>
                      </a:lnTo>
                      <a:lnTo>
                        <a:pt x="269" y="139"/>
                      </a:lnTo>
                      <a:lnTo>
                        <a:pt x="246" y="139"/>
                      </a:lnTo>
                      <a:lnTo>
                        <a:pt x="231" y="139"/>
                      </a:lnTo>
                      <a:lnTo>
                        <a:pt x="216" y="139"/>
                      </a:lnTo>
                      <a:lnTo>
                        <a:pt x="202" y="139"/>
                      </a:lnTo>
                      <a:lnTo>
                        <a:pt x="187" y="146"/>
                      </a:lnTo>
                      <a:lnTo>
                        <a:pt x="172" y="146"/>
                      </a:lnTo>
                      <a:lnTo>
                        <a:pt x="157" y="154"/>
                      </a:lnTo>
                      <a:lnTo>
                        <a:pt x="142" y="154"/>
                      </a:lnTo>
                      <a:lnTo>
                        <a:pt x="134" y="161"/>
                      </a:lnTo>
                      <a:lnTo>
                        <a:pt x="120" y="168"/>
                      </a:lnTo>
                      <a:lnTo>
                        <a:pt x="112" y="175"/>
                      </a:lnTo>
                      <a:lnTo>
                        <a:pt x="105" y="183"/>
                      </a:lnTo>
                      <a:lnTo>
                        <a:pt x="97" y="190"/>
                      </a:lnTo>
                      <a:lnTo>
                        <a:pt x="82" y="197"/>
                      </a:lnTo>
                      <a:lnTo>
                        <a:pt x="23" y="270"/>
                      </a:lnTo>
                      <a:lnTo>
                        <a:pt x="15" y="248"/>
                      </a:lnTo>
                      <a:lnTo>
                        <a:pt x="8" y="248"/>
                      </a:lnTo>
                      <a:lnTo>
                        <a:pt x="8" y="241"/>
                      </a:lnTo>
                      <a:lnTo>
                        <a:pt x="8" y="234"/>
                      </a:lnTo>
                      <a:lnTo>
                        <a:pt x="0" y="219"/>
                      </a:lnTo>
                      <a:lnTo>
                        <a:pt x="0" y="205"/>
                      </a:lnTo>
                      <a:lnTo>
                        <a:pt x="0" y="197"/>
                      </a:lnTo>
                      <a:lnTo>
                        <a:pt x="0" y="183"/>
                      </a:lnTo>
                      <a:lnTo>
                        <a:pt x="0" y="161"/>
                      </a:lnTo>
                      <a:lnTo>
                        <a:pt x="0" y="154"/>
                      </a:lnTo>
                      <a:lnTo>
                        <a:pt x="0" y="146"/>
                      </a:lnTo>
                      <a:lnTo>
                        <a:pt x="0" y="139"/>
                      </a:lnTo>
                      <a:lnTo>
                        <a:pt x="0" y="132"/>
                      </a:lnTo>
                      <a:lnTo>
                        <a:pt x="8" y="124"/>
                      </a:lnTo>
                      <a:lnTo>
                        <a:pt x="8" y="117"/>
                      </a:lnTo>
                      <a:lnTo>
                        <a:pt x="15" y="110"/>
                      </a:lnTo>
                      <a:lnTo>
                        <a:pt x="15" y="102"/>
                      </a:lnTo>
                      <a:lnTo>
                        <a:pt x="23" y="95"/>
                      </a:lnTo>
                      <a:lnTo>
                        <a:pt x="30" y="88"/>
                      </a:lnTo>
                      <a:lnTo>
                        <a:pt x="38" y="81"/>
                      </a:lnTo>
                      <a:lnTo>
                        <a:pt x="45" y="73"/>
                      </a:lnTo>
                      <a:lnTo>
                        <a:pt x="53" y="66"/>
                      </a:lnTo>
                      <a:lnTo>
                        <a:pt x="60" y="59"/>
                      </a:lnTo>
                      <a:lnTo>
                        <a:pt x="67" y="59"/>
                      </a:lnTo>
                      <a:lnTo>
                        <a:pt x="75" y="51"/>
                      </a:lnTo>
                      <a:lnTo>
                        <a:pt x="82" y="44"/>
                      </a:lnTo>
                      <a:lnTo>
                        <a:pt x="97" y="37"/>
                      </a:lnTo>
                      <a:lnTo>
                        <a:pt x="105" y="37"/>
                      </a:lnTo>
                      <a:lnTo>
                        <a:pt x="120" y="30"/>
                      </a:lnTo>
                      <a:lnTo>
                        <a:pt x="134" y="30"/>
                      </a:lnTo>
                      <a:lnTo>
                        <a:pt x="142" y="22"/>
                      </a:lnTo>
                      <a:lnTo>
                        <a:pt x="157" y="22"/>
                      </a:lnTo>
                      <a:lnTo>
                        <a:pt x="172" y="15"/>
                      </a:lnTo>
                      <a:lnTo>
                        <a:pt x="187" y="15"/>
                      </a:lnTo>
                      <a:lnTo>
                        <a:pt x="202" y="8"/>
                      </a:lnTo>
                      <a:lnTo>
                        <a:pt x="216" y="8"/>
                      </a:lnTo>
                      <a:lnTo>
                        <a:pt x="231" y="8"/>
                      </a:lnTo>
                      <a:lnTo>
                        <a:pt x="246" y="8"/>
                      </a:lnTo>
                      <a:lnTo>
                        <a:pt x="269" y="8"/>
                      </a:lnTo>
                      <a:lnTo>
                        <a:pt x="284" y="0"/>
                      </a:lnTo>
                      <a:lnTo>
                        <a:pt x="306" y="0"/>
                      </a:lnTo>
                      <a:lnTo>
                        <a:pt x="321" y="0"/>
                      </a:lnTo>
                      <a:lnTo>
                        <a:pt x="343" y="0"/>
                      </a:lnTo>
                      <a:lnTo>
                        <a:pt x="358" y="8"/>
                      </a:lnTo>
                      <a:lnTo>
                        <a:pt x="373" y="8"/>
                      </a:lnTo>
                      <a:lnTo>
                        <a:pt x="388" y="8"/>
                      </a:lnTo>
                      <a:lnTo>
                        <a:pt x="410" y="8"/>
                      </a:lnTo>
                      <a:lnTo>
                        <a:pt x="425" y="8"/>
                      </a:lnTo>
                      <a:lnTo>
                        <a:pt x="440" y="8"/>
                      </a:lnTo>
                      <a:lnTo>
                        <a:pt x="455" y="15"/>
                      </a:lnTo>
                      <a:lnTo>
                        <a:pt x="470" y="15"/>
                      </a:lnTo>
                      <a:lnTo>
                        <a:pt x="485" y="15"/>
                      </a:lnTo>
                      <a:lnTo>
                        <a:pt x="492" y="22"/>
                      </a:lnTo>
                      <a:lnTo>
                        <a:pt x="507" y="22"/>
                      </a:lnTo>
                      <a:lnTo>
                        <a:pt x="522" y="22"/>
                      </a:lnTo>
                      <a:lnTo>
                        <a:pt x="529" y="30"/>
                      </a:lnTo>
                      <a:lnTo>
                        <a:pt x="544" y="30"/>
                      </a:lnTo>
                      <a:lnTo>
                        <a:pt x="567" y="37"/>
                      </a:lnTo>
                      <a:lnTo>
                        <a:pt x="589" y="44"/>
                      </a:lnTo>
                      <a:lnTo>
                        <a:pt x="611" y="59"/>
                      </a:lnTo>
                      <a:lnTo>
                        <a:pt x="634" y="66"/>
                      </a:lnTo>
                      <a:lnTo>
                        <a:pt x="649" y="73"/>
                      </a:lnTo>
                      <a:lnTo>
                        <a:pt x="671" y="81"/>
                      </a:lnTo>
                      <a:lnTo>
                        <a:pt x="686" y="95"/>
                      </a:lnTo>
                      <a:lnTo>
                        <a:pt x="708" y="110"/>
                      </a:lnTo>
                      <a:lnTo>
                        <a:pt x="723" y="117"/>
                      </a:lnTo>
                      <a:lnTo>
                        <a:pt x="746" y="132"/>
                      </a:lnTo>
                      <a:lnTo>
                        <a:pt x="760" y="146"/>
                      </a:lnTo>
                      <a:lnTo>
                        <a:pt x="775" y="154"/>
                      </a:lnTo>
                      <a:lnTo>
                        <a:pt x="790" y="168"/>
                      </a:lnTo>
                      <a:lnTo>
                        <a:pt x="805" y="183"/>
                      </a:lnTo>
                      <a:lnTo>
                        <a:pt x="820" y="197"/>
                      </a:lnTo>
                      <a:lnTo>
                        <a:pt x="827" y="212"/>
                      </a:lnTo>
                      <a:lnTo>
                        <a:pt x="835" y="227"/>
                      </a:lnTo>
                      <a:lnTo>
                        <a:pt x="835" y="234"/>
                      </a:lnTo>
                      <a:lnTo>
                        <a:pt x="842" y="241"/>
                      </a:lnTo>
                      <a:lnTo>
                        <a:pt x="850" y="248"/>
                      </a:lnTo>
                      <a:lnTo>
                        <a:pt x="850" y="256"/>
                      </a:lnTo>
                      <a:lnTo>
                        <a:pt x="850" y="263"/>
                      </a:lnTo>
                      <a:lnTo>
                        <a:pt x="857" y="270"/>
                      </a:lnTo>
                      <a:lnTo>
                        <a:pt x="857" y="278"/>
                      </a:lnTo>
                      <a:lnTo>
                        <a:pt x="857" y="285"/>
                      </a:lnTo>
                      <a:lnTo>
                        <a:pt x="865" y="292"/>
                      </a:lnTo>
                      <a:lnTo>
                        <a:pt x="865" y="299"/>
                      </a:lnTo>
                      <a:lnTo>
                        <a:pt x="865" y="307"/>
                      </a:lnTo>
                      <a:lnTo>
                        <a:pt x="865" y="314"/>
                      </a:lnTo>
                      <a:lnTo>
                        <a:pt x="865" y="321"/>
                      </a:lnTo>
                      <a:lnTo>
                        <a:pt x="857" y="329"/>
                      </a:lnTo>
                      <a:lnTo>
                        <a:pt x="857" y="336"/>
                      </a:lnTo>
                      <a:lnTo>
                        <a:pt x="842" y="394"/>
                      </a:lnTo>
                      <a:lnTo>
                        <a:pt x="798" y="351"/>
                      </a:lnTo>
                      <a:lnTo>
                        <a:pt x="790" y="343"/>
                      </a:lnTo>
                      <a:lnTo>
                        <a:pt x="783" y="336"/>
                      </a:lnTo>
                      <a:lnTo>
                        <a:pt x="775" y="329"/>
                      </a:lnTo>
                      <a:lnTo>
                        <a:pt x="768" y="321"/>
                      </a:lnTo>
                      <a:lnTo>
                        <a:pt x="760" y="314"/>
                      </a:lnTo>
                      <a:lnTo>
                        <a:pt x="746" y="307"/>
                      </a:lnTo>
                      <a:lnTo>
                        <a:pt x="738" y="299"/>
                      </a:lnTo>
                      <a:lnTo>
                        <a:pt x="723" y="292"/>
                      </a:lnTo>
                      <a:lnTo>
                        <a:pt x="716" y="285"/>
                      </a:lnTo>
                      <a:lnTo>
                        <a:pt x="701" y="278"/>
                      </a:lnTo>
                      <a:lnTo>
                        <a:pt x="686" y="270"/>
                      </a:lnTo>
                      <a:lnTo>
                        <a:pt x="671" y="256"/>
                      </a:lnTo>
                      <a:lnTo>
                        <a:pt x="656" y="248"/>
                      </a:lnTo>
                      <a:lnTo>
                        <a:pt x="641" y="241"/>
                      </a:lnTo>
                      <a:lnTo>
                        <a:pt x="626" y="234"/>
                      </a:lnTo>
                      <a:lnTo>
                        <a:pt x="604" y="219"/>
                      </a:lnTo>
                      <a:close/>
                    </a:path>
                  </a:pathLst>
                </a:custGeom>
                <a:solidFill>
                  <a:srgbClr val="EEEEE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65" name="Freeform 64"/>
                <p:cNvSpPr>
                  <a:spLocks/>
                </p:cNvSpPr>
                <p:nvPr/>
              </p:nvSpPr>
              <p:spPr bwMode="auto">
                <a:xfrm>
                  <a:off x="1706" y="2832"/>
                  <a:ext cx="865" cy="386"/>
                </a:xfrm>
                <a:custGeom>
                  <a:avLst/>
                  <a:gdLst>
                    <a:gd name="T0" fmla="*/ 574 w 865"/>
                    <a:gd name="T1" fmla="*/ 197 h 386"/>
                    <a:gd name="T2" fmla="*/ 515 w 865"/>
                    <a:gd name="T3" fmla="*/ 175 h 386"/>
                    <a:gd name="T4" fmla="*/ 462 w 865"/>
                    <a:gd name="T5" fmla="*/ 160 h 386"/>
                    <a:gd name="T6" fmla="*/ 403 w 865"/>
                    <a:gd name="T7" fmla="*/ 146 h 386"/>
                    <a:gd name="T8" fmla="*/ 343 w 865"/>
                    <a:gd name="T9" fmla="*/ 131 h 386"/>
                    <a:gd name="T10" fmla="*/ 284 w 865"/>
                    <a:gd name="T11" fmla="*/ 131 h 386"/>
                    <a:gd name="T12" fmla="*/ 231 w 865"/>
                    <a:gd name="T13" fmla="*/ 131 h 386"/>
                    <a:gd name="T14" fmla="*/ 187 w 865"/>
                    <a:gd name="T15" fmla="*/ 138 h 386"/>
                    <a:gd name="T16" fmla="*/ 142 w 865"/>
                    <a:gd name="T17" fmla="*/ 146 h 386"/>
                    <a:gd name="T18" fmla="*/ 112 w 865"/>
                    <a:gd name="T19" fmla="*/ 167 h 386"/>
                    <a:gd name="T20" fmla="*/ 82 w 865"/>
                    <a:gd name="T21" fmla="*/ 189 h 386"/>
                    <a:gd name="T22" fmla="*/ 8 w 865"/>
                    <a:gd name="T23" fmla="*/ 240 h 386"/>
                    <a:gd name="T24" fmla="*/ 0 w 865"/>
                    <a:gd name="T25" fmla="*/ 211 h 386"/>
                    <a:gd name="T26" fmla="*/ 0 w 865"/>
                    <a:gd name="T27" fmla="*/ 175 h 386"/>
                    <a:gd name="T28" fmla="*/ 0 w 865"/>
                    <a:gd name="T29" fmla="*/ 138 h 386"/>
                    <a:gd name="T30" fmla="*/ 8 w 865"/>
                    <a:gd name="T31" fmla="*/ 116 h 386"/>
                    <a:gd name="T32" fmla="*/ 15 w 865"/>
                    <a:gd name="T33" fmla="*/ 94 h 386"/>
                    <a:gd name="T34" fmla="*/ 38 w 865"/>
                    <a:gd name="T35" fmla="*/ 73 h 386"/>
                    <a:gd name="T36" fmla="*/ 60 w 865"/>
                    <a:gd name="T37" fmla="*/ 51 h 386"/>
                    <a:gd name="T38" fmla="*/ 82 w 865"/>
                    <a:gd name="T39" fmla="*/ 36 h 386"/>
                    <a:gd name="T40" fmla="*/ 120 w 865"/>
                    <a:gd name="T41" fmla="*/ 22 h 386"/>
                    <a:gd name="T42" fmla="*/ 157 w 865"/>
                    <a:gd name="T43" fmla="*/ 14 h 386"/>
                    <a:gd name="T44" fmla="*/ 202 w 865"/>
                    <a:gd name="T45" fmla="*/ 0 h 386"/>
                    <a:gd name="T46" fmla="*/ 246 w 865"/>
                    <a:gd name="T47" fmla="*/ 0 h 386"/>
                    <a:gd name="T48" fmla="*/ 306 w 865"/>
                    <a:gd name="T49" fmla="*/ 0 h 386"/>
                    <a:gd name="T50" fmla="*/ 358 w 865"/>
                    <a:gd name="T51" fmla="*/ 0 h 386"/>
                    <a:gd name="T52" fmla="*/ 410 w 865"/>
                    <a:gd name="T53" fmla="*/ 0 h 386"/>
                    <a:gd name="T54" fmla="*/ 455 w 865"/>
                    <a:gd name="T55" fmla="*/ 7 h 386"/>
                    <a:gd name="T56" fmla="*/ 492 w 865"/>
                    <a:gd name="T57" fmla="*/ 14 h 386"/>
                    <a:gd name="T58" fmla="*/ 529 w 865"/>
                    <a:gd name="T59" fmla="*/ 22 h 386"/>
                    <a:gd name="T60" fmla="*/ 589 w 865"/>
                    <a:gd name="T61" fmla="*/ 36 h 386"/>
                    <a:gd name="T62" fmla="*/ 649 w 865"/>
                    <a:gd name="T63" fmla="*/ 65 h 386"/>
                    <a:gd name="T64" fmla="*/ 708 w 865"/>
                    <a:gd name="T65" fmla="*/ 102 h 386"/>
                    <a:gd name="T66" fmla="*/ 760 w 865"/>
                    <a:gd name="T67" fmla="*/ 138 h 386"/>
                    <a:gd name="T68" fmla="*/ 805 w 865"/>
                    <a:gd name="T69" fmla="*/ 175 h 386"/>
                    <a:gd name="T70" fmla="*/ 835 w 865"/>
                    <a:gd name="T71" fmla="*/ 219 h 386"/>
                    <a:gd name="T72" fmla="*/ 850 w 865"/>
                    <a:gd name="T73" fmla="*/ 240 h 386"/>
                    <a:gd name="T74" fmla="*/ 857 w 865"/>
                    <a:gd name="T75" fmla="*/ 262 h 386"/>
                    <a:gd name="T76" fmla="*/ 865 w 865"/>
                    <a:gd name="T77" fmla="*/ 284 h 386"/>
                    <a:gd name="T78" fmla="*/ 865 w 865"/>
                    <a:gd name="T79" fmla="*/ 306 h 386"/>
                    <a:gd name="T80" fmla="*/ 857 w 865"/>
                    <a:gd name="T81" fmla="*/ 328 h 386"/>
                    <a:gd name="T82" fmla="*/ 790 w 865"/>
                    <a:gd name="T83" fmla="*/ 335 h 386"/>
                    <a:gd name="T84" fmla="*/ 768 w 865"/>
                    <a:gd name="T85" fmla="*/ 313 h 386"/>
                    <a:gd name="T86" fmla="*/ 738 w 865"/>
                    <a:gd name="T87" fmla="*/ 291 h 386"/>
                    <a:gd name="T88" fmla="*/ 701 w 865"/>
                    <a:gd name="T89" fmla="*/ 270 h 386"/>
                    <a:gd name="T90" fmla="*/ 656 w 865"/>
                    <a:gd name="T91" fmla="*/ 240 h 386"/>
                    <a:gd name="T92" fmla="*/ 604 w 865"/>
                    <a:gd name="T93" fmla="*/ 211 h 38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865"/>
                    <a:gd name="T142" fmla="*/ 0 h 386"/>
                    <a:gd name="T143" fmla="*/ 865 w 865"/>
                    <a:gd name="T144" fmla="*/ 386 h 386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865" h="386">
                      <a:moveTo>
                        <a:pt x="604" y="211"/>
                      </a:moveTo>
                      <a:lnTo>
                        <a:pt x="589" y="204"/>
                      </a:lnTo>
                      <a:lnTo>
                        <a:pt x="574" y="197"/>
                      </a:lnTo>
                      <a:lnTo>
                        <a:pt x="552" y="189"/>
                      </a:lnTo>
                      <a:lnTo>
                        <a:pt x="537" y="182"/>
                      </a:lnTo>
                      <a:lnTo>
                        <a:pt x="515" y="175"/>
                      </a:lnTo>
                      <a:lnTo>
                        <a:pt x="500" y="167"/>
                      </a:lnTo>
                      <a:lnTo>
                        <a:pt x="477" y="160"/>
                      </a:lnTo>
                      <a:lnTo>
                        <a:pt x="462" y="160"/>
                      </a:lnTo>
                      <a:lnTo>
                        <a:pt x="440" y="153"/>
                      </a:lnTo>
                      <a:lnTo>
                        <a:pt x="418" y="146"/>
                      </a:lnTo>
                      <a:lnTo>
                        <a:pt x="403" y="146"/>
                      </a:lnTo>
                      <a:lnTo>
                        <a:pt x="380" y="138"/>
                      </a:lnTo>
                      <a:lnTo>
                        <a:pt x="365" y="138"/>
                      </a:lnTo>
                      <a:lnTo>
                        <a:pt x="343" y="131"/>
                      </a:lnTo>
                      <a:lnTo>
                        <a:pt x="328" y="131"/>
                      </a:lnTo>
                      <a:lnTo>
                        <a:pt x="306" y="131"/>
                      </a:lnTo>
                      <a:lnTo>
                        <a:pt x="284" y="131"/>
                      </a:lnTo>
                      <a:lnTo>
                        <a:pt x="269" y="131"/>
                      </a:lnTo>
                      <a:lnTo>
                        <a:pt x="246" y="131"/>
                      </a:lnTo>
                      <a:lnTo>
                        <a:pt x="231" y="131"/>
                      </a:lnTo>
                      <a:lnTo>
                        <a:pt x="216" y="131"/>
                      </a:lnTo>
                      <a:lnTo>
                        <a:pt x="202" y="131"/>
                      </a:lnTo>
                      <a:lnTo>
                        <a:pt x="187" y="138"/>
                      </a:lnTo>
                      <a:lnTo>
                        <a:pt x="172" y="138"/>
                      </a:lnTo>
                      <a:lnTo>
                        <a:pt x="157" y="146"/>
                      </a:lnTo>
                      <a:lnTo>
                        <a:pt x="142" y="146"/>
                      </a:lnTo>
                      <a:lnTo>
                        <a:pt x="134" y="153"/>
                      </a:lnTo>
                      <a:lnTo>
                        <a:pt x="120" y="160"/>
                      </a:lnTo>
                      <a:lnTo>
                        <a:pt x="112" y="167"/>
                      </a:lnTo>
                      <a:lnTo>
                        <a:pt x="105" y="175"/>
                      </a:lnTo>
                      <a:lnTo>
                        <a:pt x="97" y="182"/>
                      </a:lnTo>
                      <a:lnTo>
                        <a:pt x="82" y="189"/>
                      </a:lnTo>
                      <a:lnTo>
                        <a:pt x="23" y="262"/>
                      </a:lnTo>
                      <a:lnTo>
                        <a:pt x="15" y="240"/>
                      </a:lnTo>
                      <a:lnTo>
                        <a:pt x="8" y="240"/>
                      </a:lnTo>
                      <a:lnTo>
                        <a:pt x="8" y="233"/>
                      </a:lnTo>
                      <a:lnTo>
                        <a:pt x="8" y="226"/>
                      </a:lnTo>
                      <a:lnTo>
                        <a:pt x="0" y="211"/>
                      </a:lnTo>
                      <a:lnTo>
                        <a:pt x="0" y="204"/>
                      </a:lnTo>
                      <a:lnTo>
                        <a:pt x="0" y="189"/>
                      </a:lnTo>
                      <a:lnTo>
                        <a:pt x="0" y="175"/>
                      </a:lnTo>
                      <a:lnTo>
                        <a:pt x="0" y="160"/>
                      </a:lnTo>
                      <a:lnTo>
                        <a:pt x="0" y="146"/>
                      </a:lnTo>
                      <a:lnTo>
                        <a:pt x="0" y="138"/>
                      </a:lnTo>
                      <a:lnTo>
                        <a:pt x="0" y="131"/>
                      </a:lnTo>
                      <a:lnTo>
                        <a:pt x="0" y="124"/>
                      </a:lnTo>
                      <a:lnTo>
                        <a:pt x="8" y="116"/>
                      </a:lnTo>
                      <a:lnTo>
                        <a:pt x="8" y="109"/>
                      </a:lnTo>
                      <a:lnTo>
                        <a:pt x="15" y="102"/>
                      </a:lnTo>
                      <a:lnTo>
                        <a:pt x="15" y="94"/>
                      </a:lnTo>
                      <a:lnTo>
                        <a:pt x="23" y="87"/>
                      </a:lnTo>
                      <a:lnTo>
                        <a:pt x="30" y="80"/>
                      </a:lnTo>
                      <a:lnTo>
                        <a:pt x="38" y="73"/>
                      </a:lnTo>
                      <a:lnTo>
                        <a:pt x="45" y="65"/>
                      </a:lnTo>
                      <a:lnTo>
                        <a:pt x="53" y="58"/>
                      </a:lnTo>
                      <a:lnTo>
                        <a:pt x="60" y="51"/>
                      </a:lnTo>
                      <a:lnTo>
                        <a:pt x="67" y="51"/>
                      </a:lnTo>
                      <a:lnTo>
                        <a:pt x="75" y="43"/>
                      </a:lnTo>
                      <a:lnTo>
                        <a:pt x="82" y="36"/>
                      </a:lnTo>
                      <a:lnTo>
                        <a:pt x="97" y="29"/>
                      </a:lnTo>
                      <a:lnTo>
                        <a:pt x="105" y="29"/>
                      </a:lnTo>
                      <a:lnTo>
                        <a:pt x="120" y="22"/>
                      </a:lnTo>
                      <a:lnTo>
                        <a:pt x="134" y="22"/>
                      </a:lnTo>
                      <a:lnTo>
                        <a:pt x="142" y="14"/>
                      </a:lnTo>
                      <a:lnTo>
                        <a:pt x="157" y="14"/>
                      </a:lnTo>
                      <a:lnTo>
                        <a:pt x="172" y="7"/>
                      </a:lnTo>
                      <a:lnTo>
                        <a:pt x="187" y="7"/>
                      </a:lnTo>
                      <a:lnTo>
                        <a:pt x="202" y="0"/>
                      </a:lnTo>
                      <a:lnTo>
                        <a:pt x="216" y="0"/>
                      </a:lnTo>
                      <a:lnTo>
                        <a:pt x="231" y="0"/>
                      </a:lnTo>
                      <a:lnTo>
                        <a:pt x="246" y="0"/>
                      </a:lnTo>
                      <a:lnTo>
                        <a:pt x="269" y="0"/>
                      </a:lnTo>
                      <a:lnTo>
                        <a:pt x="284" y="0"/>
                      </a:lnTo>
                      <a:lnTo>
                        <a:pt x="306" y="0"/>
                      </a:lnTo>
                      <a:lnTo>
                        <a:pt x="321" y="0"/>
                      </a:lnTo>
                      <a:lnTo>
                        <a:pt x="343" y="0"/>
                      </a:lnTo>
                      <a:lnTo>
                        <a:pt x="358" y="0"/>
                      </a:lnTo>
                      <a:lnTo>
                        <a:pt x="373" y="0"/>
                      </a:lnTo>
                      <a:lnTo>
                        <a:pt x="388" y="0"/>
                      </a:lnTo>
                      <a:lnTo>
                        <a:pt x="410" y="0"/>
                      </a:lnTo>
                      <a:lnTo>
                        <a:pt x="425" y="0"/>
                      </a:lnTo>
                      <a:lnTo>
                        <a:pt x="440" y="0"/>
                      </a:lnTo>
                      <a:lnTo>
                        <a:pt x="455" y="7"/>
                      </a:lnTo>
                      <a:lnTo>
                        <a:pt x="470" y="7"/>
                      </a:lnTo>
                      <a:lnTo>
                        <a:pt x="485" y="7"/>
                      </a:lnTo>
                      <a:lnTo>
                        <a:pt x="492" y="14"/>
                      </a:lnTo>
                      <a:lnTo>
                        <a:pt x="507" y="14"/>
                      </a:lnTo>
                      <a:lnTo>
                        <a:pt x="522" y="14"/>
                      </a:lnTo>
                      <a:lnTo>
                        <a:pt x="529" y="22"/>
                      </a:lnTo>
                      <a:lnTo>
                        <a:pt x="544" y="22"/>
                      </a:lnTo>
                      <a:lnTo>
                        <a:pt x="567" y="29"/>
                      </a:lnTo>
                      <a:lnTo>
                        <a:pt x="589" y="36"/>
                      </a:lnTo>
                      <a:lnTo>
                        <a:pt x="611" y="51"/>
                      </a:lnTo>
                      <a:lnTo>
                        <a:pt x="634" y="58"/>
                      </a:lnTo>
                      <a:lnTo>
                        <a:pt x="649" y="65"/>
                      </a:lnTo>
                      <a:lnTo>
                        <a:pt x="671" y="80"/>
                      </a:lnTo>
                      <a:lnTo>
                        <a:pt x="686" y="87"/>
                      </a:lnTo>
                      <a:lnTo>
                        <a:pt x="708" y="102"/>
                      </a:lnTo>
                      <a:lnTo>
                        <a:pt x="723" y="109"/>
                      </a:lnTo>
                      <a:lnTo>
                        <a:pt x="746" y="124"/>
                      </a:lnTo>
                      <a:lnTo>
                        <a:pt x="760" y="138"/>
                      </a:lnTo>
                      <a:lnTo>
                        <a:pt x="775" y="146"/>
                      </a:lnTo>
                      <a:lnTo>
                        <a:pt x="790" y="160"/>
                      </a:lnTo>
                      <a:lnTo>
                        <a:pt x="805" y="175"/>
                      </a:lnTo>
                      <a:lnTo>
                        <a:pt x="820" y="189"/>
                      </a:lnTo>
                      <a:lnTo>
                        <a:pt x="827" y="211"/>
                      </a:lnTo>
                      <a:lnTo>
                        <a:pt x="835" y="219"/>
                      </a:lnTo>
                      <a:lnTo>
                        <a:pt x="842" y="226"/>
                      </a:lnTo>
                      <a:lnTo>
                        <a:pt x="842" y="233"/>
                      </a:lnTo>
                      <a:lnTo>
                        <a:pt x="850" y="240"/>
                      </a:lnTo>
                      <a:lnTo>
                        <a:pt x="850" y="248"/>
                      </a:lnTo>
                      <a:lnTo>
                        <a:pt x="850" y="255"/>
                      </a:lnTo>
                      <a:lnTo>
                        <a:pt x="857" y="262"/>
                      </a:lnTo>
                      <a:lnTo>
                        <a:pt x="857" y="270"/>
                      </a:lnTo>
                      <a:lnTo>
                        <a:pt x="857" y="277"/>
                      </a:lnTo>
                      <a:lnTo>
                        <a:pt x="865" y="284"/>
                      </a:lnTo>
                      <a:lnTo>
                        <a:pt x="865" y="291"/>
                      </a:lnTo>
                      <a:lnTo>
                        <a:pt x="865" y="299"/>
                      </a:lnTo>
                      <a:lnTo>
                        <a:pt x="865" y="306"/>
                      </a:lnTo>
                      <a:lnTo>
                        <a:pt x="865" y="313"/>
                      </a:lnTo>
                      <a:lnTo>
                        <a:pt x="857" y="321"/>
                      </a:lnTo>
                      <a:lnTo>
                        <a:pt x="857" y="328"/>
                      </a:lnTo>
                      <a:lnTo>
                        <a:pt x="842" y="386"/>
                      </a:lnTo>
                      <a:lnTo>
                        <a:pt x="798" y="343"/>
                      </a:lnTo>
                      <a:lnTo>
                        <a:pt x="790" y="335"/>
                      </a:lnTo>
                      <a:lnTo>
                        <a:pt x="783" y="328"/>
                      </a:lnTo>
                      <a:lnTo>
                        <a:pt x="775" y="321"/>
                      </a:lnTo>
                      <a:lnTo>
                        <a:pt x="768" y="313"/>
                      </a:lnTo>
                      <a:lnTo>
                        <a:pt x="760" y="306"/>
                      </a:lnTo>
                      <a:lnTo>
                        <a:pt x="746" y="299"/>
                      </a:lnTo>
                      <a:lnTo>
                        <a:pt x="738" y="291"/>
                      </a:lnTo>
                      <a:lnTo>
                        <a:pt x="723" y="284"/>
                      </a:lnTo>
                      <a:lnTo>
                        <a:pt x="716" y="277"/>
                      </a:lnTo>
                      <a:lnTo>
                        <a:pt x="701" y="270"/>
                      </a:lnTo>
                      <a:lnTo>
                        <a:pt x="686" y="262"/>
                      </a:lnTo>
                      <a:lnTo>
                        <a:pt x="671" y="248"/>
                      </a:lnTo>
                      <a:lnTo>
                        <a:pt x="656" y="240"/>
                      </a:lnTo>
                      <a:lnTo>
                        <a:pt x="641" y="233"/>
                      </a:lnTo>
                      <a:lnTo>
                        <a:pt x="626" y="226"/>
                      </a:lnTo>
                      <a:lnTo>
                        <a:pt x="604" y="211"/>
                      </a:lnTo>
                      <a:close/>
                    </a:path>
                  </a:pathLst>
                </a:custGeom>
                <a:solidFill>
                  <a:srgbClr val="EEEEEE"/>
                </a:solidFill>
                <a:ln w="11113">
                  <a:solidFill>
                    <a:srgbClr val="99CC99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3143" name="Oval 65"/>
              <p:cNvSpPr>
                <a:spLocks noChangeArrowheads="1"/>
              </p:cNvSpPr>
              <p:nvPr/>
            </p:nvSpPr>
            <p:spPr bwMode="auto">
              <a:xfrm>
                <a:off x="2054" y="2353"/>
                <a:ext cx="276" cy="30"/>
              </a:xfrm>
              <a:prstGeom prst="ellipse">
                <a:avLst/>
              </a:prstGeom>
              <a:solidFill>
                <a:srgbClr val="A2C1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44" name="Oval 66"/>
              <p:cNvSpPr>
                <a:spLocks noChangeArrowheads="1"/>
              </p:cNvSpPr>
              <p:nvPr/>
            </p:nvSpPr>
            <p:spPr bwMode="auto">
              <a:xfrm>
                <a:off x="2049" y="2349"/>
                <a:ext cx="285" cy="38"/>
              </a:xfrm>
              <a:prstGeom prst="ellipse">
                <a:avLst/>
              </a:prstGeom>
              <a:noFill/>
              <a:ln w="11113">
                <a:solidFill>
                  <a:srgbClr val="A2C1FE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45" name="Freeform 67"/>
              <p:cNvSpPr>
                <a:spLocks/>
              </p:cNvSpPr>
              <p:nvPr/>
            </p:nvSpPr>
            <p:spPr bwMode="auto">
              <a:xfrm>
                <a:off x="2061" y="2018"/>
                <a:ext cx="261" cy="357"/>
              </a:xfrm>
              <a:custGeom>
                <a:avLst/>
                <a:gdLst>
                  <a:gd name="T0" fmla="*/ 0 w 261"/>
                  <a:gd name="T1" fmla="*/ 343 h 357"/>
                  <a:gd name="T2" fmla="*/ 0 w 261"/>
                  <a:gd name="T3" fmla="*/ 350 h 357"/>
                  <a:gd name="T4" fmla="*/ 8 w 261"/>
                  <a:gd name="T5" fmla="*/ 350 h 357"/>
                  <a:gd name="T6" fmla="*/ 15 w 261"/>
                  <a:gd name="T7" fmla="*/ 343 h 357"/>
                  <a:gd name="T8" fmla="*/ 15 w 261"/>
                  <a:gd name="T9" fmla="*/ 306 h 357"/>
                  <a:gd name="T10" fmla="*/ 15 w 261"/>
                  <a:gd name="T11" fmla="*/ 241 h 357"/>
                  <a:gd name="T12" fmla="*/ 30 w 261"/>
                  <a:gd name="T13" fmla="*/ 182 h 357"/>
                  <a:gd name="T14" fmla="*/ 30 w 261"/>
                  <a:gd name="T15" fmla="*/ 153 h 357"/>
                  <a:gd name="T16" fmla="*/ 45 w 261"/>
                  <a:gd name="T17" fmla="*/ 109 h 357"/>
                  <a:gd name="T18" fmla="*/ 67 w 261"/>
                  <a:gd name="T19" fmla="*/ 66 h 357"/>
                  <a:gd name="T20" fmla="*/ 75 w 261"/>
                  <a:gd name="T21" fmla="*/ 51 h 357"/>
                  <a:gd name="T22" fmla="*/ 97 w 261"/>
                  <a:gd name="T23" fmla="*/ 22 h 357"/>
                  <a:gd name="T24" fmla="*/ 105 w 261"/>
                  <a:gd name="T25" fmla="*/ 14 h 357"/>
                  <a:gd name="T26" fmla="*/ 127 w 261"/>
                  <a:gd name="T27" fmla="*/ 14 h 357"/>
                  <a:gd name="T28" fmla="*/ 149 w 261"/>
                  <a:gd name="T29" fmla="*/ 14 h 357"/>
                  <a:gd name="T30" fmla="*/ 172 w 261"/>
                  <a:gd name="T31" fmla="*/ 36 h 357"/>
                  <a:gd name="T32" fmla="*/ 187 w 261"/>
                  <a:gd name="T33" fmla="*/ 66 h 357"/>
                  <a:gd name="T34" fmla="*/ 209 w 261"/>
                  <a:gd name="T35" fmla="*/ 109 h 357"/>
                  <a:gd name="T36" fmla="*/ 224 w 261"/>
                  <a:gd name="T37" fmla="*/ 160 h 357"/>
                  <a:gd name="T38" fmla="*/ 231 w 261"/>
                  <a:gd name="T39" fmla="*/ 190 h 357"/>
                  <a:gd name="T40" fmla="*/ 239 w 261"/>
                  <a:gd name="T41" fmla="*/ 248 h 357"/>
                  <a:gd name="T42" fmla="*/ 246 w 261"/>
                  <a:gd name="T43" fmla="*/ 314 h 357"/>
                  <a:gd name="T44" fmla="*/ 246 w 261"/>
                  <a:gd name="T45" fmla="*/ 350 h 357"/>
                  <a:gd name="T46" fmla="*/ 246 w 261"/>
                  <a:gd name="T47" fmla="*/ 357 h 357"/>
                  <a:gd name="T48" fmla="*/ 254 w 261"/>
                  <a:gd name="T49" fmla="*/ 357 h 357"/>
                  <a:gd name="T50" fmla="*/ 261 w 261"/>
                  <a:gd name="T51" fmla="*/ 350 h 357"/>
                  <a:gd name="T52" fmla="*/ 261 w 261"/>
                  <a:gd name="T53" fmla="*/ 314 h 357"/>
                  <a:gd name="T54" fmla="*/ 254 w 261"/>
                  <a:gd name="T55" fmla="*/ 248 h 357"/>
                  <a:gd name="T56" fmla="*/ 246 w 261"/>
                  <a:gd name="T57" fmla="*/ 182 h 357"/>
                  <a:gd name="T58" fmla="*/ 239 w 261"/>
                  <a:gd name="T59" fmla="*/ 153 h 357"/>
                  <a:gd name="T60" fmla="*/ 224 w 261"/>
                  <a:gd name="T61" fmla="*/ 102 h 357"/>
                  <a:gd name="T62" fmla="*/ 202 w 261"/>
                  <a:gd name="T63" fmla="*/ 58 h 357"/>
                  <a:gd name="T64" fmla="*/ 194 w 261"/>
                  <a:gd name="T65" fmla="*/ 44 h 357"/>
                  <a:gd name="T66" fmla="*/ 172 w 261"/>
                  <a:gd name="T67" fmla="*/ 14 h 357"/>
                  <a:gd name="T68" fmla="*/ 157 w 261"/>
                  <a:gd name="T69" fmla="*/ 7 h 357"/>
                  <a:gd name="T70" fmla="*/ 142 w 261"/>
                  <a:gd name="T71" fmla="*/ 0 h 357"/>
                  <a:gd name="T72" fmla="*/ 112 w 261"/>
                  <a:gd name="T73" fmla="*/ 0 h 357"/>
                  <a:gd name="T74" fmla="*/ 97 w 261"/>
                  <a:gd name="T75" fmla="*/ 7 h 357"/>
                  <a:gd name="T76" fmla="*/ 82 w 261"/>
                  <a:gd name="T77" fmla="*/ 14 h 357"/>
                  <a:gd name="T78" fmla="*/ 67 w 261"/>
                  <a:gd name="T79" fmla="*/ 44 h 357"/>
                  <a:gd name="T80" fmla="*/ 52 w 261"/>
                  <a:gd name="T81" fmla="*/ 58 h 357"/>
                  <a:gd name="T82" fmla="*/ 38 w 261"/>
                  <a:gd name="T83" fmla="*/ 102 h 357"/>
                  <a:gd name="T84" fmla="*/ 23 w 261"/>
                  <a:gd name="T85" fmla="*/ 153 h 357"/>
                  <a:gd name="T86" fmla="*/ 15 w 261"/>
                  <a:gd name="T87" fmla="*/ 182 h 357"/>
                  <a:gd name="T88" fmla="*/ 8 w 261"/>
                  <a:gd name="T89" fmla="*/ 211 h 357"/>
                  <a:gd name="T90" fmla="*/ 0 w 261"/>
                  <a:gd name="T91" fmla="*/ 277 h 357"/>
                  <a:gd name="T92" fmla="*/ 0 w 261"/>
                  <a:gd name="T93" fmla="*/ 343 h 357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261"/>
                  <a:gd name="T142" fmla="*/ 0 h 357"/>
                  <a:gd name="T143" fmla="*/ 261 w 261"/>
                  <a:gd name="T144" fmla="*/ 357 h 357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261" h="357">
                    <a:moveTo>
                      <a:pt x="0" y="343"/>
                    </a:moveTo>
                    <a:lnTo>
                      <a:pt x="0" y="343"/>
                    </a:lnTo>
                    <a:lnTo>
                      <a:pt x="0" y="350"/>
                    </a:lnTo>
                    <a:lnTo>
                      <a:pt x="8" y="350"/>
                    </a:lnTo>
                    <a:lnTo>
                      <a:pt x="15" y="343"/>
                    </a:lnTo>
                    <a:lnTo>
                      <a:pt x="15" y="306"/>
                    </a:lnTo>
                    <a:lnTo>
                      <a:pt x="15" y="277"/>
                    </a:lnTo>
                    <a:lnTo>
                      <a:pt x="15" y="241"/>
                    </a:lnTo>
                    <a:lnTo>
                      <a:pt x="23" y="211"/>
                    </a:lnTo>
                    <a:lnTo>
                      <a:pt x="30" y="182"/>
                    </a:lnTo>
                    <a:lnTo>
                      <a:pt x="30" y="153"/>
                    </a:lnTo>
                    <a:lnTo>
                      <a:pt x="38" y="131"/>
                    </a:lnTo>
                    <a:lnTo>
                      <a:pt x="45" y="109"/>
                    </a:lnTo>
                    <a:lnTo>
                      <a:pt x="60" y="87"/>
                    </a:lnTo>
                    <a:lnTo>
                      <a:pt x="67" y="66"/>
                    </a:lnTo>
                    <a:lnTo>
                      <a:pt x="75" y="51"/>
                    </a:lnTo>
                    <a:lnTo>
                      <a:pt x="82" y="36"/>
                    </a:lnTo>
                    <a:lnTo>
                      <a:pt x="97" y="22"/>
                    </a:lnTo>
                    <a:lnTo>
                      <a:pt x="105" y="14"/>
                    </a:lnTo>
                    <a:lnTo>
                      <a:pt x="120" y="14"/>
                    </a:lnTo>
                    <a:lnTo>
                      <a:pt x="127" y="14"/>
                    </a:lnTo>
                    <a:lnTo>
                      <a:pt x="134" y="14"/>
                    </a:lnTo>
                    <a:lnTo>
                      <a:pt x="149" y="14"/>
                    </a:lnTo>
                    <a:lnTo>
                      <a:pt x="157" y="22"/>
                    </a:lnTo>
                    <a:lnTo>
                      <a:pt x="172" y="36"/>
                    </a:lnTo>
                    <a:lnTo>
                      <a:pt x="179" y="51"/>
                    </a:lnTo>
                    <a:lnTo>
                      <a:pt x="187" y="66"/>
                    </a:lnTo>
                    <a:lnTo>
                      <a:pt x="202" y="87"/>
                    </a:lnTo>
                    <a:lnTo>
                      <a:pt x="209" y="109"/>
                    </a:lnTo>
                    <a:lnTo>
                      <a:pt x="216" y="131"/>
                    </a:lnTo>
                    <a:lnTo>
                      <a:pt x="224" y="160"/>
                    </a:lnTo>
                    <a:lnTo>
                      <a:pt x="231" y="190"/>
                    </a:lnTo>
                    <a:lnTo>
                      <a:pt x="231" y="211"/>
                    </a:lnTo>
                    <a:lnTo>
                      <a:pt x="239" y="248"/>
                    </a:lnTo>
                    <a:lnTo>
                      <a:pt x="239" y="277"/>
                    </a:lnTo>
                    <a:lnTo>
                      <a:pt x="246" y="314"/>
                    </a:lnTo>
                    <a:lnTo>
                      <a:pt x="246" y="350"/>
                    </a:lnTo>
                    <a:lnTo>
                      <a:pt x="246" y="357"/>
                    </a:lnTo>
                    <a:lnTo>
                      <a:pt x="254" y="357"/>
                    </a:lnTo>
                    <a:lnTo>
                      <a:pt x="254" y="350"/>
                    </a:lnTo>
                    <a:lnTo>
                      <a:pt x="261" y="350"/>
                    </a:lnTo>
                    <a:lnTo>
                      <a:pt x="261" y="314"/>
                    </a:lnTo>
                    <a:lnTo>
                      <a:pt x="254" y="277"/>
                    </a:lnTo>
                    <a:lnTo>
                      <a:pt x="254" y="248"/>
                    </a:lnTo>
                    <a:lnTo>
                      <a:pt x="246" y="211"/>
                    </a:lnTo>
                    <a:lnTo>
                      <a:pt x="246" y="182"/>
                    </a:lnTo>
                    <a:lnTo>
                      <a:pt x="239" y="153"/>
                    </a:lnTo>
                    <a:lnTo>
                      <a:pt x="231" y="124"/>
                    </a:lnTo>
                    <a:lnTo>
                      <a:pt x="224" y="102"/>
                    </a:lnTo>
                    <a:lnTo>
                      <a:pt x="216" y="80"/>
                    </a:lnTo>
                    <a:lnTo>
                      <a:pt x="202" y="58"/>
                    </a:lnTo>
                    <a:lnTo>
                      <a:pt x="194" y="44"/>
                    </a:lnTo>
                    <a:lnTo>
                      <a:pt x="179" y="29"/>
                    </a:lnTo>
                    <a:lnTo>
                      <a:pt x="172" y="14"/>
                    </a:lnTo>
                    <a:lnTo>
                      <a:pt x="157" y="7"/>
                    </a:lnTo>
                    <a:lnTo>
                      <a:pt x="142" y="0"/>
                    </a:lnTo>
                    <a:lnTo>
                      <a:pt x="127" y="0"/>
                    </a:lnTo>
                    <a:lnTo>
                      <a:pt x="112" y="0"/>
                    </a:lnTo>
                    <a:lnTo>
                      <a:pt x="97" y="7"/>
                    </a:lnTo>
                    <a:lnTo>
                      <a:pt x="82" y="14"/>
                    </a:lnTo>
                    <a:lnTo>
                      <a:pt x="75" y="29"/>
                    </a:lnTo>
                    <a:lnTo>
                      <a:pt x="67" y="44"/>
                    </a:lnTo>
                    <a:lnTo>
                      <a:pt x="60" y="44"/>
                    </a:lnTo>
                    <a:lnTo>
                      <a:pt x="52" y="58"/>
                    </a:lnTo>
                    <a:lnTo>
                      <a:pt x="45" y="80"/>
                    </a:lnTo>
                    <a:lnTo>
                      <a:pt x="38" y="102"/>
                    </a:lnTo>
                    <a:lnTo>
                      <a:pt x="30" y="124"/>
                    </a:lnTo>
                    <a:lnTo>
                      <a:pt x="23" y="153"/>
                    </a:lnTo>
                    <a:lnTo>
                      <a:pt x="15" y="182"/>
                    </a:lnTo>
                    <a:lnTo>
                      <a:pt x="8" y="211"/>
                    </a:lnTo>
                    <a:lnTo>
                      <a:pt x="0" y="241"/>
                    </a:lnTo>
                    <a:lnTo>
                      <a:pt x="0" y="277"/>
                    </a:lnTo>
                    <a:lnTo>
                      <a:pt x="0" y="306"/>
                    </a:lnTo>
                    <a:lnTo>
                      <a:pt x="0" y="343"/>
                    </a:lnTo>
                    <a:close/>
                  </a:path>
                </a:pathLst>
              </a:custGeom>
              <a:solidFill>
                <a:srgbClr val="A2C1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46" name="Rectangle 68"/>
              <p:cNvSpPr>
                <a:spLocks noChangeArrowheads="1"/>
              </p:cNvSpPr>
              <p:nvPr/>
            </p:nvSpPr>
            <p:spPr bwMode="auto">
              <a:xfrm>
                <a:off x="2099" y="2193"/>
                <a:ext cx="7" cy="160"/>
              </a:xfrm>
              <a:prstGeom prst="rect">
                <a:avLst/>
              </a:prstGeom>
              <a:solidFill>
                <a:srgbClr val="A2C1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47" name="Freeform 69"/>
              <p:cNvSpPr>
                <a:spLocks/>
              </p:cNvSpPr>
              <p:nvPr/>
            </p:nvSpPr>
            <p:spPr bwMode="auto">
              <a:xfrm>
                <a:off x="2076" y="2135"/>
                <a:ext cx="60" cy="58"/>
              </a:xfrm>
              <a:custGeom>
                <a:avLst/>
                <a:gdLst>
                  <a:gd name="T0" fmla="*/ 60 w 60"/>
                  <a:gd name="T1" fmla="*/ 58 h 58"/>
                  <a:gd name="T2" fmla="*/ 30 w 60"/>
                  <a:gd name="T3" fmla="*/ 0 h 58"/>
                  <a:gd name="T4" fmla="*/ 0 w 60"/>
                  <a:gd name="T5" fmla="*/ 58 h 58"/>
                  <a:gd name="T6" fmla="*/ 60 w 60"/>
                  <a:gd name="T7" fmla="*/ 58 h 5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0"/>
                  <a:gd name="T13" fmla="*/ 0 h 58"/>
                  <a:gd name="T14" fmla="*/ 60 w 60"/>
                  <a:gd name="T15" fmla="*/ 58 h 5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0" h="58">
                    <a:moveTo>
                      <a:pt x="60" y="58"/>
                    </a:moveTo>
                    <a:lnTo>
                      <a:pt x="30" y="0"/>
                    </a:lnTo>
                    <a:lnTo>
                      <a:pt x="0" y="58"/>
                    </a:lnTo>
                    <a:lnTo>
                      <a:pt x="60" y="58"/>
                    </a:lnTo>
                    <a:close/>
                  </a:path>
                </a:pathLst>
              </a:custGeom>
              <a:solidFill>
                <a:srgbClr val="A2C1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48" name="Rectangle 70"/>
              <p:cNvSpPr>
                <a:spLocks noChangeArrowheads="1"/>
              </p:cNvSpPr>
              <p:nvPr/>
            </p:nvSpPr>
            <p:spPr bwMode="auto">
              <a:xfrm>
                <a:off x="2143" y="2113"/>
                <a:ext cx="8" cy="248"/>
              </a:xfrm>
              <a:prstGeom prst="rect">
                <a:avLst/>
              </a:prstGeom>
              <a:solidFill>
                <a:srgbClr val="A2C1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49" name="Freeform 71"/>
              <p:cNvSpPr>
                <a:spLocks/>
              </p:cNvSpPr>
              <p:nvPr/>
            </p:nvSpPr>
            <p:spPr bwMode="auto">
              <a:xfrm>
                <a:off x="2121" y="2047"/>
                <a:ext cx="60" cy="66"/>
              </a:xfrm>
              <a:custGeom>
                <a:avLst/>
                <a:gdLst>
                  <a:gd name="T0" fmla="*/ 60 w 60"/>
                  <a:gd name="T1" fmla="*/ 66 h 66"/>
                  <a:gd name="T2" fmla="*/ 30 w 60"/>
                  <a:gd name="T3" fmla="*/ 0 h 66"/>
                  <a:gd name="T4" fmla="*/ 0 w 60"/>
                  <a:gd name="T5" fmla="*/ 66 h 66"/>
                  <a:gd name="T6" fmla="*/ 60 w 60"/>
                  <a:gd name="T7" fmla="*/ 66 h 6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0"/>
                  <a:gd name="T13" fmla="*/ 0 h 66"/>
                  <a:gd name="T14" fmla="*/ 60 w 60"/>
                  <a:gd name="T15" fmla="*/ 66 h 6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0" h="66">
                    <a:moveTo>
                      <a:pt x="60" y="66"/>
                    </a:moveTo>
                    <a:lnTo>
                      <a:pt x="30" y="0"/>
                    </a:lnTo>
                    <a:lnTo>
                      <a:pt x="0" y="66"/>
                    </a:lnTo>
                    <a:lnTo>
                      <a:pt x="60" y="66"/>
                    </a:lnTo>
                    <a:close/>
                  </a:path>
                </a:pathLst>
              </a:custGeom>
              <a:solidFill>
                <a:srgbClr val="A2C1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50" name="Freeform 72"/>
              <p:cNvSpPr>
                <a:spLocks/>
              </p:cNvSpPr>
              <p:nvPr/>
            </p:nvSpPr>
            <p:spPr bwMode="auto">
              <a:xfrm>
                <a:off x="2218" y="2047"/>
                <a:ext cx="59" cy="66"/>
              </a:xfrm>
              <a:custGeom>
                <a:avLst/>
                <a:gdLst>
                  <a:gd name="T0" fmla="*/ 59 w 59"/>
                  <a:gd name="T1" fmla="*/ 66 h 66"/>
                  <a:gd name="T2" fmla="*/ 30 w 59"/>
                  <a:gd name="T3" fmla="*/ 0 h 66"/>
                  <a:gd name="T4" fmla="*/ 0 w 59"/>
                  <a:gd name="T5" fmla="*/ 66 h 66"/>
                  <a:gd name="T6" fmla="*/ 59 w 59"/>
                  <a:gd name="T7" fmla="*/ 66 h 6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9"/>
                  <a:gd name="T13" fmla="*/ 0 h 66"/>
                  <a:gd name="T14" fmla="*/ 59 w 59"/>
                  <a:gd name="T15" fmla="*/ 66 h 6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9" h="66">
                    <a:moveTo>
                      <a:pt x="59" y="66"/>
                    </a:moveTo>
                    <a:lnTo>
                      <a:pt x="30" y="0"/>
                    </a:lnTo>
                    <a:lnTo>
                      <a:pt x="0" y="66"/>
                    </a:lnTo>
                    <a:lnTo>
                      <a:pt x="59" y="66"/>
                    </a:lnTo>
                    <a:close/>
                  </a:path>
                </a:pathLst>
              </a:custGeom>
              <a:solidFill>
                <a:srgbClr val="A2C1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51" name="Rectangle 73"/>
              <p:cNvSpPr>
                <a:spLocks noChangeArrowheads="1"/>
              </p:cNvSpPr>
              <p:nvPr/>
            </p:nvSpPr>
            <p:spPr bwMode="auto">
              <a:xfrm>
                <a:off x="2292" y="2200"/>
                <a:ext cx="8" cy="161"/>
              </a:xfrm>
              <a:prstGeom prst="rect">
                <a:avLst/>
              </a:prstGeom>
              <a:solidFill>
                <a:srgbClr val="A2C1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52" name="Freeform 74"/>
              <p:cNvSpPr>
                <a:spLocks/>
              </p:cNvSpPr>
              <p:nvPr/>
            </p:nvSpPr>
            <p:spPr bwMode="auto">
              <a:xfrm>
                <a:off x="2263" y="2142"/>
                <a:ext cx="67" cy="58"/>
              </a:xfrm>
              <a:custGeom>
                <a:avLst/>
                <a:gdLst>
                  <a:gd name="T0" fmla="*/ 67 w 67"/>
                  <a:gd name="T1" fmla="*/ 58 h 58"/>
                  <a:gd name="T2" fmla="*/ 37 w 67"/>
                  <a:gd name="T3" fmla="*/ 0 h 58"/>
                  <a:gd name="T4" fmla="*/ 0 w 67"/>
                  <a:gd name="T5" fmla="*/ 58 h 58"/>
                  <a:gd name="T6" fmla="*/ 67 w 67"/>
                  <a:gd name="T7" fmla="*/ 58 h 5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58"/>
                  <a:gd name="T14" fmla="*/ 67 w 67"/>
                  <a:gd name="T15" fmla="*/ 58 h 5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58">
                    <a:moveTo>
                      <a:pt x="67" y="58"/>
                    </a:moveTo>
                    <a:lnTo>
                      <a:pt x="37" y="0"/>
                    </a:lnTo>
                    <a:lnTo>
                      <a:pt x="0" y="58"/>
                    </a:lnTo>
                    <a:lnTo>
                      <a:pt x="67" y="58"/>
                    </a:lnTo>
                    <a:close/>
                  </a:path>
                </a:pathLst>
              </a:custGeom>
              <a:solidFill>
                <a:srgbClr val="A2C1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53" name="Rectangle 75"/>
              <p:cNvSpPr>
                <a:spLocks noChangeArrowheads="1"/>
              </p:cNvSpPr>
              <p:nvPr/>
            </p:nvSpPr>
            <p:spPr bwMode="auto">
              <a:xfrm>
                <a:off x="2195" y="1974"/>
                <a:ext cx="30" cy="25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54" name="Freeform 76"/>
              <p:cNvSpPr>
                <a:spLocks/>
              </p:cNvSpPr>
              <p:nvPr/>
            </p:nvSpPr>
            <p:spPr bwMode="auto">
              <a:xfrm>
                <a:off x="2151" y="2229"/>
                <a:ext cx="119" cy="117"/>
              </a:xfrm>
              <a:custGeom>
                <a:avLst/>
                <a:gdLst>
                  <a:gd name="T0" fmla="*/ 0 w 119"/>
                  <a:gd name="T1" fmla="*/ 0 h 117"/>
                  <a:gd name="T2" fmla="*/ 59 w 119"/>
                  <a:gd name="T3" fmla="*/ 117 h 117"/>
                  <a:gd name="T4" fmla="*/ 119 w 119"/>
                  <a:gd name="T5" fmla="*/ 0 h 117"/>
                  <a:gd name="T6" fmla="*/ 0 w 119"/>
                  <a:gd name="T7" fmla="*/ 0 h 11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19"/>
                  <a:gd name="T13" fmla="*/ 0 h 117"/>
                  <a:gd name="T14" fmla="*/ 119 w 119"/>
                  <a:gd name="T15" fmla="*/ 117 h 11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19" h="117">
                    <a:moveTo>
                      <a:pt x="0" y="0"/>
                    </a:moveTo>
                    <a:lnTo>
                      <a:pt x="59" y="117"/>
                    </a:lnTo>
                    <a:lnTo>
                      <a:pt x="11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55" name="Rectangle 77"/>
              <p:cNvSpPr>
                <a:spLocks noChangeArrowheads="1"/>
              </p:cNvSpPr>
              <p:nvPr/>
            </p:nvSpPr>
            <p:spPr bwMode="auto">
              <a:xfrm>
                <a:off x="2121" y="1763"/>
                <a:ext cx="186" cy="2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 sz="2200">
                    <a:solidFill>
                      <a:srgbClr val="000000"/>
                    </a:solidFill>
                  </a:rPr>
                  <a:t>W</a:t>
                </a:r>
                <a:endParaRPr lang="en-US" sz="3000"/>
              </a:p>
            </p:txBody>
          </p:sp>
          <p:sp>
            <p:nvSpPr>
              <p:cNvPr id="43156" name="Rectangle 78"/>
              <p:cNvSpPr>
                <a:spLocks noChangeArrowheads="1"/>
              </p:cNvSpPr>
              <p:nvPr/>
            </p:nvSpPr>
            <p:spPr bwMode="auto">
              <a:xfrm>
                <a:off x="2106" y="1748"/>
                <a:ext cx="187" cy="2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 sz="2200">
                    <a:solidFill>
                      <a:srgbClr val="FFFFFF"/>
                    </a:solidFill>
                  </a:rPr>
                  <a:t>W</a:t>
                </a:r>
                <a:endParaRPr lang="en-US" sz="3000"/>
              </a:p>
            </p:txBody>
          </p:sp>
          <p:sp>
            <p:nvSpPr>
              <p:cNvPr id="292943" name="Text Box 79"/>
              <p:cNvSpPr txBox="1">
                <a:spLocks noChangeArrowheads="1"/>
              </p:cNvSpPr>
              <p:nvPr/>
            </p:nvSpPr>
            <p:spPr bwMode="auto">
              <a:xfrm>
                <a:off x="2357" y="2033"/>
                <a:ext cx="1175" cy="231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l">
                  <a:defRPr/>
                </a:pPr>
                <a:r>
                  <a:rPr lang="en-US" altLang="en-US">
                    <a:solidFill>
                      <a:srgbClr val="33CCFF"/>
                    </a:solidFill>
                    <a:ea typeface="+mn-ea"/>
                    <a:cs typeface="+mn-cs"/>
                  </a:rPr>
                  <a:t>Fluid Pressure</a:t>
                </a:r>
              </a:p>
            </p:txBody>
          </p:sp>
        </p:grpSp>
      </p:grpSp>
      <p:grpSp>
        <p:nvGrpSpPr>
          <p:cNvPr id="43019" name="Group 80"/>
          <p:cNvGrpSpPr>
            <a:grpSpLocks/>
          </p:cNvGrpSpPr>
          <p:nvPr/>
        </p:nvGrpSpPr>
        <p:grpSpPr bwMode="auto">
          <a:xfrm>
            <a:off x="4686300" y="877888"/>
            <a:ext cx="4359275" cy="3681412"/>
            <a:chOff x="3321" y="961"/>
            <a:chExt cx="3089" cy="2319"/>
          </a:xfrm>
        </p:grpSpPr>
        <p:grpSp>
          <p:nvGrpSpPr>
            <p:cNvPr id="43021" name="Group 81"/>
            <p:cNvGrpSpPr>
              <a:grpSpLocks/>
            </p:cNvGrpSpPr>
            <p:nvPr/>
          </p:nvGrpSpPr>
          <p:grpSpPr bwMode="auto">
            <a:xfrm>
              <a:off x="4726" y="3038"/>
              <a:ext cx="489" cy="242"/>
              <a:chOff x="3049" y="3593"/>
              <a:chExt cx="779" cy="293"/>
            </a:xfrm>
          </p:grpSpPr>
          <p:sp>
            <p:nvSpPr>
              <p:cNvPr id="292946" name="Rectangle 82"/>
              <p:cNvSpPr>
                <a:spLocks noChangeArrowheads="1"/>
              </p:cNvSpPr>
              <p:nvPr/>
            </p:nvSpPr>
            <p:spPr bwMode="auto">
              <a:xfrm>
                <a:off x="3063" y="3608"/>
                <a:ext cx="765" cy="278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>
                  <a:defRPr/>
                </a:pPr>
                <a:r>
                  <a:rPr lang="en-US" altLang="en-US" sz="2400">
                    <a:solidFill>
                      <a:srgbClr val="000000"/>
                    </a:solidFill>
                    <a:ea typeface="+mn-ea"/>
                    <a:cs typeface="+mn-cs"/>
                  </a:rPr>
                  <a:t>Time</a:t>
                </a:r>
                <a:endParaRPr lang="en-US" altLang="en-US" sz="2400">
                  <a:ea typeface="+mn-ea"/>
                  <a:cs typeface="+mn-cs"/>
                </a:endParaRPr>
              </a:p>
            </p:txBody>
          </p:sp>
          <p:sp>
            <p:nvSpPr>
              <p:cNvPr id="292947" name="Rectangle 83"/>
              <p:cNvSpPr>
                <a:spLocks noChangeArrowheads="1"/>
              </p:cNvSpPr>
              <p:nvPr/>
            </p:nvSpPr>
            <p:spPr bwMode="auto">
              <a:xfrm>
                <a:off x="3049" y="3593"/>
                <a:ext cx="765" cy="278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>
                  <a:defRPr/>
                </a:pPr>
                <a:r>
                  <a:rPr lang="en-US" altLang="en-US" sz="2400">
                    <a:solidFill>
                      <a:srgbClr val="FFFF00"/>
                    </a:solidFill>
                    <a:ea typeface="+mn-ea"/>
                    <a:cs typeface="+mn-cs"/>
                  </a:rPr>
                  <a:t>Time</a:t>
                </a:r>
              </a:p>
            </p:txBody>
          </p:sp>
        </p:grpSp>
        <p:sp>
          <p:nvSpPr>
            <p:cNvPr id="292948" name="Freeform 84"/>
            <p:cNvSpPr>
              <a:spLocks/>
            </p:cNvSpPr>
            <p:nvPr/>
          </p:nvSpPr>
          <p:spPr bwMode="auto">
            <a:xfrm>
              <a:off x="3721" y="1367"/>
              <a:ext cx="2144" cy="1593"/>
            </a:xfrm>
            <a:custGeom>
              <a:avLst/>
              <a:gdLst>
                <a:gd name="T0" fmla="*/ 31 w 3427"/>
                <a:gd name="T1" fmla="*/ 1566 h 1927"/>
                <a:gd name="T2" fmla="*/ 110 w 3427"/>
                <a:gd name="T3" fmla="*/ 1314 h 1927"/>
                <a:gd name="T4" fmla="*/ 173 w 3427"/>
                <a:gd name="T5" fmla="*/ 1070 h 1927"/>
                <a:gd name="T6" fmla="*/ 220 w 3427"/>
                <a:gd name="T7" fmla="*/ 897 h 1927"/>
                <a:gd name="T8" fmla="*/ 275 w 3427"/>
                <a:gd name="T9" fmla="*/ 661 h 1927"/>
                <a:gd name="T10" fmla="*/ 338 w 3427"/>
                <a:gd name="T11" fmla="*/ 512 h 1927"/>
                <a:gd name="T12" fmla="*/ 385 w 3427"/>
                <a:gd name="T13" fmla="*/ 346 h 1927"/>
                <a:gd name="T14" fmla="*/ 472 w 3427"/>
                <a:gd name="T15" fmla="*/ 110 h 1927"/>
                <a:gd name="T16" fmla="*/ 550 w 3427"/>
                <a:gd name="T17" fmla="*/ 394 h 1927"/>
                <a:gd name="T18" fmla="*/ 605 w 3427"/>
                <a:gd name="T19" fmla="*/ 590 h 1927"/>
                <a:gd name="T20" fmla="*/ 668 w 3427"/>
                <a:gd name="T21" fmla="*/ 661 h 1927"/>
                <a:gd name="T22" fmla="*/ 708 w 3427"/>
                <a:gd name="T23" fmla="*/ 771 h 1927"/>
                <a:gd name="T24" fmla="*/ 770 w 3427"/>
                <a:gd name="T25" fmla="*/ 897 h 1927"/>
                <a:gd name="T26" fmla="*/ 841 w 3427"/>
                <a:gd name="T27" fmla="*/ 842 h 1927"/>
                <a:gd name="T28" fmla="*/ 880 w 3427"/>
                <a:gd name="T29" fmla="*/ 842 h 1927"/>
                <a:gd name="T30" fmla="*/ 935 w 3427"/>
                <a:gd name="T31" fmla="*/ 913 h 1927"/>
                <a:gd name="T32" fmla="*/ 1014 w 3427"/>
                <a:gd name="T33" fmla="*/ 952 h 1927"/>
                <a:gd name="T34" fmla="*/ 1046 w 3427"/>
                <a:gd name="T35" fmla="*/ 913 h 1927"/>
                <a:gd name="T36" fmla="*/ 1108 w 3427"/>
                <a:gd name="T37" fmla="*/ 952 h 1927"/>
                <a:gd name="T38" fmla="*/ 1156 w 3427"/>
                <a:gd name="T39" fmla="*/ 936 h 1927"/>
                <a:gd name="T40" fmla="*/ 1211 w 3427"/>
                <a:gd name="T41" fmla="*/ 913 h 1927"/>
                <a:gd name="T42" fmla="*/ 1266 w 3427"/>
                <a:gd name="T43" fmla="*/ 991 h 1927"/>
                <a:gd name="T44" fmla="*/ 1329 w 3427"/>
                <a:gd name="T45" fmla="*/ 1047 h 1927"/>
                <a:gd name="T46" fmla="*/ 1384 w 3427"/>
                <a:gd name="T47" fmla="*/ 1031 h 1927"/>
                <a:gd name="T48" fmla="*/ 1431 w 3427"/>
                <a:gd name="T49" fmla="*/ 1047 h 1927"/>
                <a:gd name="T50" fmla="*/ 1494 w 3427"/>
                <a:gd name="T51" fmla="*/ 1070 h 1927"/>
                <a:gd name="T52" fmla="*/ 1525 w 3427"/>
                <a:gd name="T53" fmla="*/ 1125 h 1927"/>
                <a:gd name="T54" fmla="*/ 1619 w 3427"/>
                <a:gd name="T55" fmla="*/ 1070 h 1927"/>
                <a:gd name="T56" fmla="*/ 1659 w 3427"/>
                <a:gd name="T57" fmla="*/ 1141 h 1927"/>
                <a:gd name="T58" fmla="*/ 1722 w 3427"/>
                <a:gd name="T59" fmla="*/ 1125 h 1927"/>
                <a:gd name="T60" fmla="*/ 1800 w 3427"/>
                <a:gd name="T61" fmla="*/ 1125 h 1927"/>
                <a:gd name="T62" fmla="*/ 1847 w 3427"/>
                <a:gd name="T63" fmla="*/ 1086 h 1927"/>
                <a:gd name="T64" fmla="*/ 1910 w 3427"/>
                <a:gd name="T65" fmla="*/ 1086 h 1927"/>
                <a:gd name="T66" fmla="*/ 1973 w 3427"/>
                <a:gd name="T67" fmla="*/ 1165 h 1927"/>
                <a:gd name="T68" fmla="*/ 2044 w 3427"/>
                <a:gd name="T69" fmla="*/ 1141 h 1927"/>
                <a:gd name="T70" fmla="*/ 2083 w 3427"/>
                <a:gd name="T71" fmla="*/ 1125 h 1927"/>
                <a:gd name="T72" fmla="*/ 2130 w 3427"/>
                <a:gd name="T73" fmla="*/ 1141 h 1927"/>
                <a:gd name="T74" fmla="*/ 2193 w 3427"/>
                <a:gd name="T75" fmla="*/ 1086 h 1927"/>
                <a:gd name="T76" fmla="*/ 2256 w 3427"/>
                <a:gd name="T77" fmla="*/ 1125 h 1927"/>
                <a:gd name="T78" fmla="*/ 2319 w 3427"/>
                <a:gd name="T79" fmla="*/ 1125 h 1927"/>
                <a:gd name="T80" fmla="*/ 2390 w 3427"/>
                <a:gd name="T81" fmla="*/ 1125 h 1927"/>
                <a:gd name="T82" fmla="*/ 2460 w 3427"/>
                <a:gd name="T83" fmla="*/ 1165 h 1927"/>
                <a:gd name="T84" fmla="*/ 2515 w 3427"/>
                <a:gd name="T85" fmla="*/ 1141 h 1927"/>
                <a:gd name="T86" fmla="*/ 2547 w 3427"/>
                <a:gd name="T87" fmla="*/ 1235 h 1927"/>
                <a:gd name="T88" fmla="*/ 2633 w 3427"/>
                <a:gd name="T89" fmla="*/ 1165 h 1927"/>
                <a:gd name="T90" fmla="*/ 2665 w 3427"/>
                <a:gd name="T91" fmla="*/ 1165 h 1927"/>
                <a:gd name="T92" fmla="*/ 2736 w 3427"/>
                <a:gd name="T93" fmla="*/ 1180 h 1927"/>
                <a:gd name="T94" fmla="*/ 2814 w 3427"/>
                <a:gd name="T95" fmla="*/ 1165 h 1927"/>
                <a:gd name="T96" fmla="*/ 2885 w 3427"/>
                <a:gd name="T97" fmla="*/ 1165 h 1927"/>
                <a:gd name="T98" fmla="*/ 2932 w 3427"/>
                <a:gd name="T99" fmla="*/ 1141 h 1927"/>
                <a:gd name="T100" fmla="*/ 3003 w 3427"/>
                <a:gd name="T101" fmla="*/ 1141 h 1927"/>
                <a:gd name="T102" fmla="*/ 3050 w 3427"/>
                <a:gd name="T103" fmla="*/ 1165 h 1927"/>
                <a:gd name="T104" fmla="*/ 3113 w 3427"/>
                <a:gd name="T105" fmla="*/ 1086 h 1927"/>
                <a:gd name="T106" fmla="*/ 3184 w 3427"/>
                <a:gd name="T107" fmla="*/ 1141 h 1927"/>
                <a:gd name="T108" fmla="*/ 3223 w 3427"/>
                <a:gd name="T109" fmla="*/ 1165 h 1927"/>
                <a:gd name="T110" fmla="*/ 3254 w 3427"/>
                <a:gd name="T111" fmla="*/ 1165 h 1927"/>
                <a:gd name="T112" fmla="*/ 3333 w 3427"/>
                <a:gd name="T113" fmla="*/ 1180 h 1927"/>
                <a:gd name="T114" fmla="*/ 3388 w 3427"/>
                <a:gd name="T115" fmla="*/ 1180 h 1927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427"/>
                <a:gd name="T175" fmla="*/ 0 h 1927"/>
                <a:gd name="T176" fmla="*/ 3427 w 3427"/>
                <a:gd name="T177" fmla="*/ 1927 h 1927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427" h="1927">
                  <a:moveTo>
                    <a:pt x="0" y="1927"/>
                  </a:moveTo>
                  <a:lnTo>
                    <a:pt x="16" y="1778"/>
                  </a:lnTo>
                  <a:lnTo>
                    <a:pt x="16" y="1731"/>
                  </a:lnTo>
                  <a:lnTo>
                    <a:pt x="16" y="1684"/>
                  </a:lnTo>
                  <a:lnTo>
                    <a:pt x="31" y="1597"/>
                  </a:lnTo>
                  <a:lnTo>
                    <a:pt x="31" y="1613"/>
                  </a:lnTo>
                  <a:lnTo>
                    <a:pt x="31" y="1566"/>
                  </a:lnTo>
                  <a:lnTo>
                    <a:pt x="55" y="1566"/>
                  </a:lnTo>
                  <a:lnTo>
                    <a:pt x="55" y="1542"/>
                  </a:lnTo>
                  <a:lnTo>
                    <a:pt x="71" y="1448"/>
                  </a:lnTo>
                  <a:lnTo>
                    <a:pt x="71" y="1495"/>
                  </a:lnTo>
                  <a:lnTo>
                    <a:pt x="71" y="1408"/>
                  </a:lnTo>
                  <a:lnTo>
                    <a:pt x="94" y="1330"/>
                  </a:lnTo>
                  <a:lnTo>
                    <a:pt x="110" y="1314"/>
                  </a:lnTo>
                  <a:lnTo>
                    <a:pt x="126" y="1275"/>
                  </a:lnTo>
                  <a:lnTo>
                    <a:pt x="126" y="1235"/>
                  </a:lnTo>
                  <a:lnTo>
                    <a:pt x="142" y="1165"/>
                  </a:lnTo>
                  <a:lnTo>
                    <a:pt x="142" y="1141"/>
                  </a:lnTo>
                  <a:lnTo>
                    <a:pt x="142" y="1086"/>
                  </a:lnTo>
                  <a:lnTo>
                    <a:pt x="142" y="1125"/>
                  </a:lnTo>
                  <a:lnTo>
                    <a:pt x="173" y="1070"/>
                  </a:lnTo>
                  <a:lnTo>
                    <a:pt x="181" y="1047"/>
                  </a:lnTo>
                  <a:lnTo>
                    <a:pt x="181" y="1070"/>
                  </a:lnTo>
                  <a:lnTo>
                    <a:pt x="181" y="952"/>
                  </a:lnTo>
                  <a:lnTo>
                    <a:pt x="197" y="913"/>
                  </a:lnTo>
                  <a:lnTo>
                    <a:pt x="220" y="936"/>
                  </a:lnTo>
                  <a:lnTo>
                    <a:pt x="220" y="842"/>
                  </a:lnTo>
                  <a:lnTo>
                    <a:pt x="220" y="897"/>
                  </a:lnTo>
                  <a:lnTo>
                    <a:pt x="236" y="842"/>
                  </a:lnTo>
                  <a:lnTo>
                    <a:pt x="236" y="881"/>
                  </a:lnTo>
                  <a:lnTo>
                    <a:pt x="267" y="795"/>
                  </a:lnTo>
                  <a:lnTo>
                    <a:pt x="267" y="771"/>
                  </a:lnTo>
                  <a:lnTo>
                    <a:pt x="267" y="795"/>
                  </a:lnTo>
                  <a:lnTo>
                    <a:pt x="275" y="755"/>
                  </a:lnTo>
                  <a:lnTo>
                    <a:pt x="275" y="661"/>
                  </a:lnTo>
                  <a:lnTo>
                    <a:pt x="291" y="708"/>
                  </a:lnTo>
                  <a:lnTo>
                    <a:pt x="291" y="622"/>
                  </a:lnTo>
                  <a:lnTo>
                    <a:pt x="314" y="622"/>
                  </a:lnTo>
                  <a:lnTo>
                    <a:pt x="314" y="575"/>
                  </a:lnTo>
                  <a:lnTo>
                    <a:pt x="322" y="575"/>
                  </a:lnTo>
                  <a:lnTo>
                    <a:pt x="322" y="559"/>
                  </a:lnTo>
                  <a:lnTo>
                    <a:pt x="338" y="512"/>
                  </a:lnTo>
                  <a:lnTo>
                    <a:pt x="338" y="464"/>
                  </a:lnTo>
                  <a:lnTo>
                    <a:pt x="338" y="480"/>
                  </a:lnTo>
                  <a:lnTo>
                    <a:pt x="369" y="441"/>
                  </a:lnTo>
                  <a:lnTo>
                    <a:pt x="369" y="464"/>
                  </a:lnTo>
                  <a:lnTo>
                    <a:pt x="369" y="394"/>
                  </a:lnTo>
                  <a:lnTo>
                    <a:pt x="385" y="378"/>
                  </a:lnTo>
                  <a:lnTo>
                    <a:pt x="385" y="346"/>
                  </a:lnTo>
                  <a:lnTo>
                    <a:pt x="385" y="378"/>
                  </a:lnTo>
                  <a:lnTo>
                    <a:pt x="464" y="166"/>
                  </a:lnTo>
                  <a:lnTo>
                    <a:pt x="464" y="142"/>
                  </a:lnTo>
                  <a:lnTo>
                    <a:pt x="464" y="110"/>
                  </a:lnTo>
                  <a:lnTo>
                    <a:pt x="472" y="71"/>
                  </a:lnTo>
                  <a:lnTo>
                    <a:pt x="472" y="95"/>
                  </a:lnTo>
                  <a:lnTo>
                    <a:pt x="472" y="110"/>
                  </a:lnTo>
                  <a:lnTo>
                    <a:pt x="495" y="0"/>
                  </a:lnTo>
                  <a:lnTo>
                    <a:pt x="495" y="71"/>
                  </a:lnTo>
                  <a:lnTo>
                    <a:pt x="519" y="95"/>
                  </a:lnTo>
                  <a:lnTo>
                    <a:pt x="519" y="213"/>
                  </a:lnTo>
                  <a:lnTo>
                    <a:pt x="519" y="260"/>
                  </a:lnTo>
                  <a:lnTo>
                    <a:pt x="527" y="307"/>
                  </a:lnTo>
                  <a:lnTo>
                    <a:pt x="550" y="394"/>
                  </a:lnTo>
                  <a:lnTo>
                    <a:pt x="566" y="441"/>
                  </a:lnTo>
                  <a:lnTo>
                    <a:pt x="566" y="464"/>
                  </a:lnTo>
                  <a:lnTo>
                    <a:pt x="566" y="480"/>
                  </a:lnTo>
                  <a:lnTo>
                    <a:pt x="590" y="512"/>
                  </a:lnTo>
                  <a:lnTo>
                    <a:pt x="590" y="559"/>
                  </a:lnTo>
                  <a:lnTo>
                    <a:pt x="605" y="559"/>
                  </a:lnTo>
                  <a:lnTo>
                    <a:pt x="605" y="590"/>
                  </a:lnTo>
                  <a:lnTo>
                    <a:pt x="605" y="575"/>
                  </a:lnTo>
                  <a:lnTo>
                    <a:pt x="613" y="590"/>
                  </a:lnTo>
                  <a:lnTo>
                    <a:pt x="613" y="575"/>
                  </a:lnTo>
                  <a:lnTo>
                    <a:pt x="613" y="638"/>
                  </a:lnTo>
                  <a:lnTo>
                    <a:pt x="645" y="638"/>
                  </a:lnTo>
                  <a:lnTo>
                    <a:pt x="668" y="724"/>
                  </a:lnTo>
                  <a:lnTo>
                    <a:pt x="668" y="661"/>
                  </a:lnTo>
                  <a:lnTo>
                    <a:pt x="684" y="708"/>
                  </a:lnTo>
                  <a:lnTo>
                    <a:pt x="684" y="724"/>
                  </a:lnTo>
                  <a:lnTo>
                    <a:pt x="684" y="708"/>
                  </a:lnTo>
                  <a:lnTo>
                    <a:pt x="700" y="724"/>
                  </a:lnTo>
                  <a:lnTo>
                    <a:pt x="708" y="755"/>
                  </a:lnTo>
                  <a:lnTo>
                    <a:pt x="708" y="842"/>
                  </a:lnTo>
                  <a:lnTo>
                    <a:pt x="708" y="771"/>
                  </a:lnTo>
                  <a:lnTo>
                    <a:pt x="731" y="755"/>
                  </a:lnTo>
                  <a:lnTo>
                    <a:pt x="731" y="771"/>
                  </a:lnTo>
                  <a:lnTo>
                    <a:pt x="747" y="795"/>
                  </a:lnTo>
                  <a:lnTo>
                    <a:pt x="747" y="771"/>
                  </a:lnTo>
                  <a:lnTo>
                    <a:pt x="747" y="795"/>
                  </a:lnTo>
                  <a:lnTo>
                    <a:pt x="770" y="771"/>
                  </a:lnTo>
                  <a:lnTo>
                    <a:pt x="770" y="897"/>
                  </a:lnTo>
                  <a:lnTo>
                    <a:pt x="794" y="811"/>
                  </a:lnTo>
                  <a:lnTo>
                    <a:pt x="794" y="795"/>
                  </a:lnTo>
                  <a:lnTo>
                    <a:pt x="818" y="811"/>
                  </a:lnTo>
                  <a:lnTo>
                    <a:pt x="818" y="881"/>
                  </a:lnTo>
                  <a:lnTo>
                    <a:pt x="825" y="842"/>
                  </a:lnTo>
                  <a:lnTo>
                    <a:pt x="825" y="811"/>
                  </a:lnTo>
                  <a:lnTo>
                    <a:pt x="841" y="842"/>
                  </a:lnTo>
                  <a:lnTo>
                    <a:pt x="841" y="897"/>
                  </a:lnTo>
                  <a:lnTo>
                    <a:pt x="841" y="842"/>
                  </a:lnTo>
                  <a:lnTo>
                    <a:pt x="865" y="881"/>
                  </a:lnTo>
                  <a:lnTo>
                    <a:pt x="865" y="842"/>
                  </a:lnTo>
                  <a:lnTo>
                    <a:pt x="880" y="897"/>
                  </a:lnTo>
                  <a:lnTo>
                    <a:pt x="880" y="881"/>
                  </a:lnTo>
                  <a:lnTo>
                    <a:pt x="880" y="842"/>
                  </a:lnTo>
                  <a:lnTo>
                    <a:pt x="904" y="842"/>
                  </a:lnTo>
                  <a:lnTo>
                    <a:pt x="904" y="897"/>
                  </a:lnTo>
                  <a:lnTo>
                    <a:pt x="904" y="881"/>
                  </a:lnTo>
                  <a:lnTo>
                    <a:pt x="920" y="913"/>
                  </a:lnTo>
                  <a:lnTo>
                    <a:pt x="920" y="897"/>
                  </a:lnTo>
                  <a:lnTo>
                    <a:pt x="935" y="811"/>
                  </a:lnTo>
                  <a:lnTo>
                    <a:pt x="935" y="913"/>
                  </a:lnTo>
                  <a:lnTo>
                    <a:pt x="959" y="897"/>
                  </a:lnTo>
                  <a:lnTo>
                    <a:pt x="959" y="913"/>
                  </a:lnTo>
                  <a:lnTo>
                    <a:pt x="959" y="952"/>
                  </a:lnTo>
                  <a:lnTo>
                    <a:pt x="975" y="913"/>
                  </a:lnTo>
                  <a:lnTo>
                    <a:pt x="975" y="936"/>
                  </a:lnTo>
                  <a:lnTo>
                    <a:pt x="1014" y="897"/>
                  </a:lnTo>
                  <a:lnTo>
                    <a:pt x="1014" y="952"/>
                  </a:lnTo>
                  <a:lnTo>
                    <a:pt x="1014" y="913"/>
                  </a:lnTo>
                  <a:lnTo>
                    <a:pt x="1014" y="952"/>
                  </a:lnTo>
                  <a:lnTo>
                    <a:pt x="1014" y="936"/>
                  </a:lnTo>
                  <a:lnTo>
                    <a:pt x="1022" y="913"/>
                  </a:lnTo>
                  <a:lnTo>
                    <a:pt x="1022" y="936"/>
                  </a:lnTo>
                  <a:lnTo>
                    <a:pt x="1046" y="952"/>
                  </a:lnTo>
                  <a:lnTo>
                    <a:pt x="1046" y="913"/>
                  </a:lnTo>
                  <a:lnTo>
                    <a:pt x="1046" y="936"/>
                  </a:lnTo>
                  <a:lnTo>
                    <a:pt x="1069" y="936"/>
                  </a:lnTo>
                  <a:lnTo>
                    <a:pt x="1069" y="913"/>
                  </a:lnTo>
                  <a:lnTo>
                    <a:pt x="1085" y="952"/>
                  </a:lnTo>
                  <a:lnTo>
                    <a:pt x="1085" y="936"/>
                  </a:lnTo>
                  <a:lnTo>
                    <a:pt x="1085" y="952"/>
                  </a:lnTo>
                  <a:lnTo>
                    <a:pt x="1108" y="952"/>
                  </a:lnTo>
                  <a:lnTo>
                    <a:pt x="1108" y="991"/>
                  </a:lnTo>
                  <a:lnTo>
                    <a:pt x="1108" y="1031"/>
                  </a:lnTo>
                  <a:lnTo>
                    <a:pt x="1116" y="991"/>
                  </a:lnTo>
                  <a:lnTo>
                    <a:pt x="1140" y="991"/>
                  </a:lnTo>
                  <a:lnTo>
                    <a:pt x="1140" y="952"/>
                  </a:lnTo>
                  <a:lnTo>
                    <a:pt x="1156" y="991"/>
                  </a:lnTo>
                  <a:lnTo>
                    <a:pt x="1156" y="936"/>
                  </a:lnTo>
                  <a:lnTo>
                    <a:pt x="1156" y="952"/>
                  </a:lnTo>
                  <a:lnTo>
                    <a:pt x="1171" y="936"/>
                  </a:lnTo>
                  <a:lnTo>
                    <a:pt x="1171" y="1031"/>
                  </a:lnTo>
                  <a:lnTo>
                    <a:pt x="1203" y="952"/>
                  </a:lnTo>
                  <a:lnTo>
                    <a:pt x="1211" y="1031"/>
                  </a:lnTo>
                  <a:lnTo>
                    <a:pt x="1211" y="952"/>
                  </a:lnTo>
                  <a:lnTo>
                    <a:pt x="1211" y="913"/>
                  </a:lnTo>
                  <a:lnTo>
                    <a:pt x="1211" y="1031"/>
                  </a:lnTo>
                  <a:lnTo>
                    <a:pt x="1234" y="952"/>
                  </a:lnTo>
                  <a:lnTo>
                    <a:pt x="1234" y="991"/>
                  </a:lnTo>
                  <a:lnTo>
                    <a:pt x="1250" y="952"/>
                  </a:lnTo>
                  <a:lnTo>
                    <a:pt x="1250" y="1031"/>
                  </a:lnTo>
                  <a:lnTo>
                    <a:pt x="1250" y="991"/>
                  </a:lnTo>
                  <a:lnTo>
                    <a:pt x="1266" y="991"/>
                  </a:lnTo>
                  <a:lnTo>
                    <a:pt x="1266" y="1031"/>
                  </a:lnTo>
                  <a:lnTo>
                    <a:pt x="1289" y="1031"/>
                  </a:lnTo>
                  <a:lnTo>
                    <a:pt x="1289" y="991"/>
                  </a:lnTo>
                  <a:lnTo>
                    <a:pt x="1289" y="1031"/>
                  </a:lnTo>
                  <a:lnTo>
                    <a:pt x="1305" y="1031"/>
                  </a:lnTo>
                  <a:lnTo>
                    <a:pt x="1305" y="1086"/>
                  </a:lnTo>
                  <a:lnTo>
                    <a:pt x="1329" y="1047"/>
                  </a:lnTo>
                  <a:lnTo>
                    <a:pt x="1329" y="991"/>
                  </a:lnTo>
                  <a:lnTo>
                    <a:pt x="1329" y="1031"/>
                  </a:lnTo>
                  <a:lnTo>
                    <a:pt x="1344" y="991"/>
                  </a:lnTo>
                  <a:lnTo>
                    <a:pt x="1344" y="1047"/>
                  </a:lnTo>
                  <a:lnTo>
                    <a:pt x="1360" y="1047"/>
                  </a:lnTo>
                  <a:lnTo>
                    <a:pt x="1360" y="1070"/>
                  </a:lnTo>
                  <a:lnTo>
                    <a:pt x="1384" y="1031"/>
                  </a:lnTo>
                  <a:lnTo>
                    <a:pt x="1384" y="1047"/>
                  </a:lnTo>
                  <a:lnTo>
                    <a:pt x="1399" y="1047"/>
                  </a:lnTo>
                  <a:lnTo>
                    <a:pt x="1399" y="1031"/>
                  </a:lnTo>
                  <a:lnTo>
                    <a:pt x="1415" y="1047"/>
                  </a:lnTo>
                  <a:lnTo>
                    <a:pt x="1415" y="1086"/>
                  </a:lnTo>
                  <a:lnTo>
                    <a:pt x="1415" y="1047"/>
                  </a:lnTo>
                  <a:lnTo>
                    <a:pt x="1431" y="1047"/>
                  </a:lnTo>
                  <a:lnTo>
                    <a:pt x="1431" y="1086"/>
                  </a:lnTo>
                  <a:lnTo>
                    <a:pt x="1431" y="1047"/>
                  </a:lnTo>
                  <a:lnTo>
                    <a:pt x="1446" y="1047"/>
                  </a:lnTo>
                  <a:lnTo>
                    <a:pt x="1446" y="1070"/>
                  </a:lnTo>
                  <a:lnTo>
                    <a:pt x="1478" y="1070"/>
                  </a:lnTo>
                  <a:lnTo>
                    <a:pt x="1478" y="1047"/>
                  </a:lnTo>
                  <a:lnTo>
                    <a:pt x="1494" y="1070"/>
                  </a:lnTo>
                  <a:lnTo>
                    <a:pt x="1494" y="1086"/>
                  </a:lnTo>
                  <a:lnTo>
                    <a:pt x="1501" y="1031"/>
                  </a:lnTo>
                  <a:lnTo>
                    <a:pt x="1501" y="1070"/>
                  </a:lnTo>
                  <a:lnTo>
                    <a:pt x="1501" y="1086"/>
                  </a:lnTo>
                  <a:lnTo>
                    <a:pt x="1501" y="1070"/>
                  </a:lnTo>
                  <a:lnTo>
                    <a:pt x="1525" y="1047"/>
                  </a:lnTo>
                  <a:lnTo>
                    <a:pt x="1525" y="1125"/>
                  </a:lnTo>
                  <a:lnTo>
                    <a:pt x="1541" y="1047"/>
                  </a:lnTo>
                  <a:lnTo>
                    <a:pt x="1541" y="1070"/>
                  </a:lnTo>
                  <a:lnTo>
                    <a:pt x="1556" y="1047"/>
                  </a:lnTo>
                  <a:lnTo>
                    <a:pt x="1580" y="1047"/>
                  </a:lnTo>
                  <a:lnTo>
                    <a:pt x="1580" y="1070"/>
                  </a:lnTo>
                  <a:lnTo>
                    <a:pt x="1611" y="1086"/>
                  </a:lnTo>
                  <a:lnTo>
                    <a:pt x="1619" y="1070"/>
                  </a:lnTo>
                  <a:lnTo>
                    <a:pt x="1619" y="1047"/>
                  </a:lnTo>
                  <a:lnTo>
                    <a:pt x="1635" y="1086"/>
                  </a:lnTo>
                  <a:lnTo>
                    <a:pt x="1635" y="1125"/>
                  </a:lnTo>
                  <a:lnTo>
                    <a:pt x="1635" y="1070"/>
                  </a:lnTo>
                  <a:lnTo>
                    <a:pt x="1659" y="1070"/>
                  </a:lnTo>
                  <a:lnTo>
                    <a:pt x="1659" y="1047"/>
                  </a:lnTo>
                  <a:lnTo>
                    <a:pt x="1659" y="1141"/>
                  </a:lnTo>
                  <a:lnTo>
                    <a:pt x="1674" y="1070"/>
                  </a:lnTo>
                  <a:lnTo>
                    <a:pt x="1698" y="1070"/>
                  </a:lnTo>
                  <a:lnTo>
                    <a:pt x="1698" y="1047"/>
                  </a:lnTo>
                  <a:lnTo>
                    <a:pt x="1706" y="1086"/>
                  </a:lnTo>
                  <a:lnTo>
                    <a:pt x="1706" y="1125"/>
                  </a:lnTo>
                  <a:lnTo>
                    <a:pt x="1722" y="1070"/>
                  </a:lnTo>
                  <a:lnTo>
                    <a:pt x="1722" y="1125"/>
                  </a:lnTo>
                  <a:lnTo>
                    <a:pt x="1722" y="1086"/>
                  </a:lnTo>
                  <a:lnTo>
                    <a:pt x="1753" y="1086"/>
                  </a:lnTo>
                  <a:lnTo>
                    <a:pt x="1753" y="1141"/>
                  </a:lnTo>
                  <a:lnTo>
                    <a:pt x="1769" y="1125"/>
                  </a:lnTo>
                  <a:lnTo>
                    <a:pt x="1792" y="1141"/>
                  </a:lnTo>
                  <a:lnTo>
                    <a:pt x="1792" y="1086"/>
                  </a:lnTo>
                  <a:lnTo>
                    <a:pt x="1800" y="1125"/>
                  </a:lnTo>
                  <a:lnTo>
                    <a:pt x="1800" y="1086"/>
                  </a:lnTo>
                  <a:lnTo>
                    <a:pt x="1816" y="1070"/>
                  </a:lnTo>
                  <a:lnTo>
                    <a:pt x="1816" y="1086"/>
                  </a:lnTo>
                  <a:lnTo>
                    <a:pt x="1816" y="1125"/>
                  </a:lnTo>
                  <a:lnTo>
                    <a:pt x="1839" y="1125"/>
                  </a:lnTo>
                  <a:lnTo>
                    <a:pt x="1839" y="1070"/>
                  </a:lnTo>
                  <a:lnTo>
                    <a:pt x="1847" y="1086"/>
                  </a:lnTo>
                  <a:lnTo>
                    <a:pt x="1847" y="1125"/>
                  </a:lnTo>
                  <a:lnTo>
                    <a:pt x="1887" y="1086"/>
                  </a:lnTo>
                  <a:lnTo>
                    <a:pt x="1887" y="1125"/>
                  </a:lnTo>
                  <a:lnTo>
                    <a:pt x="1902" y="1141"/>
                  </a:lnTo>
                  <a:lnTo>
                    <a:pt x="1902" y="1070"/>
                  </a:lnTo>
                  <a:lnTo>
                    <a:pt x="1910" y="1070"/>
                  </a:lnTo>
                  <a:lnTo>
                    <a:pt x="1910" y="1086"/>
                  </a:lnTo>
                  <a:lnTo>
                    <a:pt x="1910" y="1070"/>
                  </a:lnTo>
                  <a:lnTo>
                    <a:pt x="1934" y="1125"/>
                  </a:lnTo>
                  <a:lnTo>
                    <a:pt x="1934" y="1165"/>
                  </a:lnTo>
                  <a:lnTo>
                    <a:pt x="1950" y="1086"/>
                  </a:lnTo>
                  <a:lnTo>
                    <a:pt x="1950" y="1125"/>
                  </a:lnTo>
                  <a:lnTo>
                    <a:pt x="1973" y="1125"/>
                  </a:lnTo>
                  <a:lnTo>
                    <a:pt x="1973" y="1165"/>
                  </a:lnTo>
                  <a:lnTo>
                    <a:pt x="1989" y="1125"/>
                  </a:lnTo>
                  <a:lnTo>
                    <a:pt x="1997" y="1086"/>
                  </a:lnTo>
                  <a:lnTo>
                    <a:pt x="1997" y="1141"/>
                  </a:lnTo>
                  <a:lnTo>
                    <a:pt x="1997" y="1070"/>
                  </a:lnTo>
                  <a:lnTo>
                    <a:pt x="2028" y="1086"/>
                  </a:lnTo>
                  <a:lnTo>
                    <a:pt x="2028" y="1125"/>
                  </a:lnTo>
                  <a:lnTo>
                    <a:pt x="2044" y="1141"/>
                  </a:lnTo>
                  <a:lnTo>
                    <a:pt x="2044" y="1125"/>
                  </a:lnTo>
                  <a:lnTo>
                    <a:pt x="2044" y="1086"/>
                  </a:lnTo>
                  <a:lnTo>
                    <a:pt x="2052" y="1125"/>
                  </a:lnTo>
                  <a:lnTo>
                    <a:pt x="2052" y="1070"/>
                  </a:lnTo>
                  <a:lnTo>
                    <a:pt x="2052" y="1125"/>
                  </a:lnTo>
                  <a:lnTo>
                    <a:pt x="2052" y="1086"/>
                  </a:lnTo>
                  <a:lnTo>
                    <a:pt x="2083" y="1125"/>
                  </a:lnTo>
                  <a:lnTo>
                    <a:pt x="2083" y="1086"/>
                  </a:lnTo>
                  <a:lnTo>
                    <a:pt x="2091" y="1125"/>
                  </a:lnTo>
                  <a:lnTo>
                    <a:pt x="2091" y="1086"/>
                  </a:lnTo>
                  <a:lnTo>
                    <a:pt x="2091" y="1165"/>
                  </a:lnTo>
                  <a:lnTo>
                    <a:pt x="2115" y="1125"/>
                  </a:lnTo>
                  <a:lnTo>
                    <a:pt x="2130" y="1125"/>
                  </a:lnTo>
                  <a:lnTo>
                    <a:pt x="2130" y="1141"/>
                  </a:lnTo>
                  <a:lnTo>
                    <a:pt x="2130" y="1086"/>
                  </a:lnTo>
                  <a:lnTo>
                    <a:pt x="2138" y="1125"/>
                  </a:lnTo>
                  <a:lnTo>
                    <a:pt x="2138" y="1141"/>
                  </a:lnTo>
                  <a:lnTo>
                    <a:pt x="2177" y="1086"/>
                  </a:lnTo>
                  <a:lnTo>
                    <a:pt x="2177" y="1165"/>
                  </a:lnTo>
                  <a:lnTo>
                    <a:pt x="2177" y="1235"/>
                  </a:lnTo>
                  <a:lnTo>
                    <a:pt x="2193" y="1086"/>
                  </a:lnTo>
                  <a:lnTo>
                    <a:pt x="2193" y="1141"/>
                  </a:lnTo>
                  <a:lnTo>
                    <a:pt x="2209" y="1141"/>
                  </a:lnTo>
                  <a:lnTo>
                    <a:pt x="2209" y="1125"/>
                  </a:lnTo>
                  <a:lnTo>
                    <a:pt x="2225" y="1141"/>
                  </a:lnTo>
                  <a:lnTo>
                    <a:pt x="2225" y="1125"/>
                  </a:lnTo>
                  <a:lnTo>
                    <a:pt x="2248" y="1141"/>
                  </a:lnTo>
                  <a:lnTo>
                    <a:pt x="2256" y="1125"/>
                  </a:lnTo>
                  <a:lnTo>
                    <a:pt x="2288" y="1125"/>
                  </a:lnTo>
                  <a:lnTo>
                    <a:pt x="2288" y="1141"/>
                  </a:lnTo>
                  <a:lnTo>
                    <a:pt x="2288" y="1165"/>
                  </a:lnTo>
                  <a:lnTo>
                    <a:pt x="2303" y="1141"/>
                  </a:lnTo>
                  <a:lnTo>
                    <a:pt x="2303" y="1125"/>
                  </a:lnTo>
                  <a:lnTo>
                    <a:pt x="2319" y="1235"/>
                  </a:lnTo>
                  <a:lnTo>
                    <a:pt x="2319" y="1125"/>
                  </a:lnTo>
                  <a:lnTo>
                    <a:pt x="2343" y="1125"/>
                  </a:lnTo>
                  <a:lnTo>
                    <a:pt x="2350" y="1165"/>
                  </a:lnTo>
                  <a:lnTo>
                    <a:pt x="2350" y="1086"/>
                  </a:lnTo>
                  <a:lnTo>
                    <a:pt x="2350" y="1125"/>
                  </a:lnTo>
                  <a:lnTo>
                    <a:pt x="2374" y="1125"/>
                  </a:lnTo>
                  <a:lnTo>
                    <a:pt x="2374" y="1259"/>
                  </a:lnTo>
                  <a:lnTo>
                    <a:pt x="2390" y="1125"/>
                  </a:lnTo>
                  <a:lnTo>
                    <a:pt x="2390" y="1235"/>
                  </a:lnTo>
                  <a:lnTo>
                    <a:pt x="2390" y="1141"/>
                  </a:lnTo>
                  <a:lnTo>
                    <a:pt x="2405" y="1141"/>
                  </a:lnTo>
                  <a:lnTo>
                    <a:pt x="2429" y="1125"/>
                  </a:lnTo>
                  <a:lnTo>
                    <a:pt x="2445" y="1165"/>
                  </a:lnTo>
                  <a:lnTo>
                    <a:pt x="2445" y="1141"/>
                  </a:lnTo>
                  <a:lnTo>
                    <a:pt x="2460" y="1165"/>
                  </a:lnTo>
                  <a:lnTo>
                    <a:pt x="2460" y="1235"/>
                  </a:lnTo>
                  <a:lnTo>
                    <a:pt x="2492" y="1165"/>
                  </a:lnTo>
                  <a:lnTo>
                    <a:pt x="2492" y="1141"/>
                  </a:lnTo>
                  <a:lnTo>
                    <a:pt x="2492" y="1125"/>
                  </a:lnTo>
                  <a:lnTo>
                    <a:pt x="2500" y="1165"/>
                  </a:lnTo>
                  <a:lnTo>
                    <a:pt x="2500" y="1141"/>
                  </a:lnTo>
                  <a:lnTo>
                    <a:pt x="2515" y="1141"/>
                  </a:lnTo>
                  <a:lnTo>
                    <a:pt x="2539" y="1141"/>
                  </a:lnTo>
                  <a:lnTo>
                    <a:pt x="2539" y="1165"/>
                  </a:lnTo>
                  <a:lnTo>
                    <a:pt x="2539" y="1141"/>
                  </a:lnTo>
                  <a:lnTo>
                    <a:pt x="2547" y="1180"/>
                  </a:lnTo>
                  <a:lnTo>
                    <a:pt x="2547" y="1125"/>
                  </a:lnTo>
                  <a:lnTo>
                    <a:pt x="2547" y="1165"/>
                  </a:lnTo>
                  <a:lnTo>
                    <a:pt x="2547" y="1235"/>
                  </a:lnTo>
                  <a:lnTo>
                    <a:pt x="2594" y="1165"/>
                  </a:lnTo>
                  <a:lnTo>
                    <a:pt x="2594" y="1141"/>
                  </a:lnTo>
                  <a:lnTo>
                    <a:pt x="2610" y="1125"/>
                  </a:lnTo>
                  <a:lnTo>
                    <a:pt x="2610" y="1165"/>
                  </a:lnTo>
                  <a:lnTo>
                    <a:pt x="2610" y="1235"/>
                  </a:lnTo>
                  <a:lnTo>
                    <a:pt x="2610" y="1180"/>
                  </a:lnTo>
                  <a:lnTo>
                    <a:pt x="2633" y="1165"/>
                  </a:lnTo>
                  <a:lnTo>
                    <a:pt x="2633" y="1141"/>
                  </a:lnTo>
                  <a:lnTo>
                    <a:pt x="2633" y="1165"/>
                  </a:lnTo>
                  <a:lnTo>
                    <a:pt x="2641" y="1141"/>
                  </a:lnTo>
                  <a:lnTo>
                    <a:pt x="2641" y="1180"/>
                  </a:lnTo>
                  <a:lnTo>
                    <a:pt x="2665" y="1141"/>
                  </a:lnTo>
                  <a:lnTo>
                    <a:pt x="2665" y="1180"/>
                  </a:lnTo>
                  <a:lnTo>
                    <a:pt x="2665" y="1165"/>
                  </a:lnTo>
                  <a:lnTo>
                    <a:pt x="2688" y="1141"/>
                  </a:lnTo>
                  <a:lnTo>
                    <a:pt x="2688" y="1165"/>
                  </a:lnTo>
                  <a:lnTo>
                    <a:pt x="2704" y="1165"/>
                  </a:lnTo>
                  <a:lnTo>
                    <a:pt x="2704" y="1180"/>
                  </a:lnTo>
                  <a:lnTo>
                    <a:pt x="2728" y="1141"/>
                  </a:lnTo>
                  <a:lnTo>
                    <a:pt x="2728" y="1165"/>
                  </a:lnTo>
                  <a:lnTo>
                    <a:pt x="2736" y="1180"/>
                  </a:lnTo>
                  <a:lnTo>
                    <a:pt x="2736" y="1141"/>
                  </a:lnTo>
                  <a:lnTo>
                    <a:pt x="2759" y="1165"/>
                  </a:lnTo>
                  <a:lnTo>
                    <a:pt x="2759" y="1125"/>
                  </a:lnTo>
                  <a:lnTo>
                    <a:pt x="2783" y="1165"/>
                  </a:lnTo>
                  <a:lnTo>
                    <a:pt x="2791" y="1141"/>
                  </a:lnTo>
                  <a:lnTo>
                    <a:pt x="2791" y="1165"/>
                  </a:lnTo>
                  <a:lnTo>
                    <a:pt x="2814" y="1165"/>
                  </a:lnTo>
                  <a:lnTo>
                    <a:pt x="2838" y="1165"/>
                  </a:lnTo>
                  <a:lnTo>
                    <a:pt x="2846" y="1165"/>
                  </a:lnTo>
                  <a:lnTo>
                    <a:pt x="2846" y="1259"/>
                  </a:lnTo>
                  <a:lnTo>
                    <a:pt x="2846" y="1165"/>
                  </a:lnTo>
                  <a:lnTo>
                    <a:pt x="2869" y="1235"/>
                  </a:lnTo>
                  <a:lnTo>
                    <a:pt x="2869" y="1165"/>
                  </a:lnTo>
                  <a:lnTo>
                    <a:pt x="2885" y="1165"/>
                  </a:lnTo>
                  <a:lnTo>
                    <a:pt x="2909" y="1165"/>
                  </a:lnTo>
                  <a:lnTo>
                    <a:pt x="2909" y="1086"/>
                  </a:lnTo>
                  <a:lnTo>
                    <a:pt x="2924" y="1165"/>
                  </a:lnTo>
                  <a:lnTo>
                    <a:pt x="2924" y="1141"/>
                  </a:lnTo>
                  <a:lnTo>
                    <a:pt x="2924" y="1125"/>
                  </a:lnTo>
                  <a:lnTo>
                    <a:pt x="2932" y="1165"/>
                  </a:lnTo>
                  <a:lnTo>
                    <a:pt x="2932" y="1141"/>
                  </a:lnTo>
                  <a:lnTo>
                    <a:pt x="2932" y="1180"/>
                  </a:lnTo>
                  <a:lnTo>
                    <a:pt x="2956" y="1165"/>
                  </a:lnTo>
                  <a:lnTo>
                    <a:pt x="2956" y="1141"/>
                  </a:lnTo>
                  <a:lnTo>
                    <a:pt x="2995" y="1165"/>
                  </a:lnTo>
                  <a:lnTo>
                    <a:pt x="2995" y="1180"/>
                  </a:lnTo>
                  <a:lnTo>
                    <a:pt x="3003" y="1165"/>
                  </a:lnTo>
                  <a:lnTo>
                    <a:pt x="3003" y="1141"/>
                  </a:lnTo>
                  <a:lnTo>
                    <a:pt x="3019" y="1141"/>
                  </a:lnTo>
                  <a:lnTo>
                    <a:pt x="3019" y="1165"/>
                  </a:lnTo>
                  <a:lnTo>
                    <a:pt x="3019" y="1235"/>
                  </a:lnTo>
                  <a:lnTo>
                    <a:pt x="3042" y="1259"/>
                  </a:lnTo>
                  <a:lnTo>
                    <a:pt x="3042" y="1180"/>
                  </a:lnTo>
                  <a:lnTo>
                    <a:pt x="3042" y="1165"/>
                  </a:lnTo>
                  <a:lnTo>
                    <a:pt x="3050" y="1165"/>
                  </a:lnTo>
                  <a:lnTo>
                    <a:pt x="3050" y="1141"/>
                  </a:lnTo>
                  <a:lnTo>
                    <a:pt x="3066" y="1125"/>
                  </a:lnTo>
                  <a:lnTo>
                    <a:pt x="3066" y="1141"/>
                  </a:lnTo>
                  <a:lnTo>
                    <a:pt x="3089" y="1141"/>
                  </a:lnTo>
                  <a:lnTo>
                    <a:pt x="3089" y="1086"/>
                  </a:lnTo>
                  <a:lnTo>
                    <a:pt x="3113" y="1141"/>
                  </a:lnTo>
                  <a:lnTo>
                    <a:pt x="3113" y="1086"/>
                  </a:lnTo>
                  <a:lnTo>
                    <a:pt x="3113" y="1165"/>
                  </a:lnTo>
                  <a:lnTo>
                    <a:pt x="3136" y="1141"/>
                  </a:lnTo>
                  <a:lnTo>
                    <a:pt x="3136" y="1165"/>
                  </a:lnTo>
                  <a:lnTo>
                    <a:pt x="3136" y="1180"/>
                  </a:lnTo>
                  <a:lnTo>
                    <a:pt x="3160" y="1165"/>
                  </a:lnTo>
                  <a:lnTo>
                    <a:pt x="3160" y="1141"/>
                  </a:lnTo>
                  <a:lnTo>
                    <a:pt x="3184" y="1141"/>
                  </a:lnTo>
                  <a:lnTo>
                    <a:pt x="3184" y="1259"/>
                  </a:lnTo>
                  <a:lnTo>
                    <a:pt x="3184" y="1180"/>
                  </a:lnTo>
                  <a:lnTo>
                    <a:pt x="3184" y="1125"/>
                  </a:lnTo>
                  <a:lnTo>
                    <a:pt x="3199" y="1141"/>
                  </a:lnTo>
                  <a:lnTo>
                    <a:pt x="3199" y="1235"/>
                  </a:lnTo>
                  <a:lnTo>
                    <a:pt x="3199" y="1165"/>
                  </a:lnTo>
                  <a:lnTo>
                    <a:pt x="3223" y="1165"/>
                  </a:lnTo>
                  <a:lnTo>
                    <a:pt x="3223" y="1141"/>
                  </a:lnTo>
                  <a:lnTo>
                    <a:pt x="3231" y="1165"/>
                  </a:lnTo>
                  <a:lnTo>
                    <a:pt x="3231" y="1235"/>
                  </a:lnTo>
                  <a:lnTo>
                    <a:pt x="3231" y="1165"/>
                  </a:lnTo>
                  <a:lnTo>
                    <a:pt x="3254" y="1165"/>
                  </a:lnTo>
                  <a:lnTo>
                    <a:pt x="3254" y="1180"/>
                  </a:lnTo>
                  <a:lnTo>
                    <a:pt x="3254" y="1165"/>
                  </a:lnTo>
                  <a:lnTo>
                    <a:pt x="3278" y="1165"/>
                  </a:lnTo>
                  <a:lnTo>
                    <a:pt x="3294" y="1165"/>
                  </a:lnTo>
                  <a:lnTo>
                    <a:pt x="3294" y="1180"/>
                  </a:lnTo>
                  <a:lnTo>
                    <a:pt x="3294" y="1141"/>
                  </a:lnTo>
                  <a:lnTo>
                    <a:pt x="3317" y="1165"/>
                  </a:lnTo>
                  <a:lnTo>
                    <a:pt x="3333" y="1141"/>
                  </a:lnTo>
                  <a:lnTo>
                    <a:pt x="3333" y="1180"/>
                  </a:lnTo>
                  <a:lnTo>
                    <a:pt x="3333" y="1165"/>
                  </a:lnTo>
                  <a:lnTo>
                    <a:pt x="3341" y="1235"/>
                  </a:lnTo>
                  <a:lnTo>
                    <a:pt x="3341" y="1180"/>
                  </a:lnTo>
                  <a:lnTo>
                    <a:pt x="3364" y="1165"/>
                  </a:lnTo>
                  <a:lnTo>
                    <a:pt x="3364" y="1235"/>
                  </a:lnTo>
                  <a:lnTo>
                    <a:pt x="3388" y="1141"/>
                  </a:lnTo>
                  <a:lnTo>
                    <a:pt x="3388" y="1180"/>
                  </a:lnTo>
                  <a:lnTo>
                    <a:pt x="3412" y="1180"/>
                  </a:lnTo>
                  <a:lnTo>
                    <a:pt x="3427" y="1275"/>
                  </a:lnTo>
                </a:path>
              </a:pathLst>
            </a:custGeom>
            <a:noFill/>
            <a:ln w="25400">
              <a:solidFill>
                <a:srgbClr val="FFBB00"/>
              </a:solidFill>
              <a:prstDash val="solid"/>
              <a:round/>
              <a:headEnd/>
              <a:tailEnd/>
            </a:ln>
            <a:effectLst>
              <a:outerShdw blurRad="63500" dist="3592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2949" name="Freeform 85"/>
            <p:cNvSpPr>
              <a:spLocks/>
            </p:cNvSpPr>
            <p:nvPr/>
          </p:nvSpPr>
          <p:spPr bwMode="auto">
            <a:xfrm>
              <a:off x="3721" y="2922"/>
              <a:ext cx="9" cy="38"/>
            </a:xfrm>
            <a:custGeom>
              <a:avLst/>
              <a:gdLst>
                <a:gd name="T0" fmla="*/ 0 w 16"/>
                <a:gd name="T1" fmla="*/ 47 h 47"/>
                <a:gd name="T2" fmla="*/ 0 w 16"/>
                <a:gd name="T3" fmla="*/ 32 h 47"/>
                <a:gd name="T4" fmla="*/ 16 w 16"/>
                <a:gd name="T5" fmla="*/ 0 h 47"/>
                <a:gd name="T6" fmla="*/ 0 60000 65536"/>
                <a:gd name="T7" fmla="*/ 0 60000 65536"/>
                <a:gd name="T8" fmla="*/ 0 60000 65536"/>
                <a:gd name="T9" fmla="*/ 0 w 16"/>
                <a:gd name="T10" fmla="*/ 0 h 47"/>
                <a:gd name="T11" fmla="*/ 16 w 16"/>
                <a:gd name="T12" fmla="*/ 47 h 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" h="47">
                  <a:moveTo>
                    <a:pt x="0" y="47"/>
                  </a:moveTo>
                  <a:lnTo>
                    <a:pt x="0" y="32"/>
                  </a:lnTo>
                  <a:lnTo>
                    <a:pt x="16" y="0"/>
                  </a:lnTo>
                </a:path>
              </a:pathLst>
            </a:custGeom>
            <a:noFill/>
            <a:ln w="12700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blurRad="63500" dist="3592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2950" name="Line 86"/>
            <p:cNvSpPr>
              <a:spLocks noChangeShapeType="1"/>
            </p:cNvSpPr>
            <p:nvPr/>
          </p:nvSpPr>
          <p:spPr bwMode="auto">
            <a:xfrm flipV="1">
              <a:off x="3741" y="2778"/>
              <a:ext cx="0" cy="20"/>
            </a:xfrm>
            <a:prstGeom prst="line">
              <a:avLst/>
            </a:prstGeom>
            <a:noFill/>
            <a:ln w="492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2951" name="Line 87"/>
            <p:cNvSpPr>
              <a:spLocks noChangeShapeType="1"/>
            </p:cNvSpPr>
            <p:nvPr/>
          </p:nvSpPr>
          <p:spPr bwMode="auto">
            <a:xfrm flipV="1">
              <a:off x="3756" y="2641"/>
              <a:ext cx="1" cy="7"/>
            </a:xfrm>
            <a:prstGeom prst="line">
              <a:avLst/>
            </a:prstGeom>
            <a:noFill/>
            <a:ln w="492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2952" name="Line 88"/>
            <p:cNvSpPr>
              <a:spLocks noChangeShapeType="1"/>
            </p:cNvSpPr>
            <p:nvPr/>
          </p:nvSpPr>
          <p:spPr bwMode="auto">
            <a:xfrm flipV="1">
              <a:off x="3780" y="2499"/>
              <a:ext cx="1" cy="32"/>
            </a:xfrm>
            <a:prstGeom prst="line">
              <a:avLst/>
            </a:prstGeom>
            <a:noFill/>
            <a:ln w="492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2953" name="Line 89"/>
            <p:cNvSpPr>
              <a:spLocks noChangeShapeType="1"/>
            </p:cNvSpPr>
            <p:nvPr/>
          </p:nvSpPr>
          <p:spPr bwMode="auto">
            <a:xfrm flipV="1">
              <a:off x="3801" y="2388"/>
              <a:ext cx="0" cy="20"/>
            </a:xfrm>
            <a:prstGeom prst="line">
              <a:avLst/>
            </a:prstGeom>
            <a:noFill/>
            <a:ln w="492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2954" name="Line 90"/>
            <p:cNvSpPr>
              <a:spLocks noChangeShapeType="1"/>
            </p:cNvSpPr>
            <p:nvPr/>
          </p:nvSpPr>
          <p:spPr bwMode="auto">
            <a:xfrm flipV="1">
              <a:off x="3811" y="2251"/>
              <a:ext cx="18" cy="14"/>
            </a:xfrm>
            <a:prstGeom prst="line">
              <a:avLst/>
            </a:prstGeom>
            <a:noFill/>
            <a:ln w="619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2955" name="Line 91"/>
            <p:cNvSpPr>
              <a:spLocks noChangeShapeType="1"/>
            </p:cNvSpPr>
            <p:nvPr/>
          </p:nvSpPr>
          <p:spPr bwMode="auto">
            <a:xfrm flipV="1">
              <a:off x="3835" y="2186"/>
              <a:ext cx="1" cy="14"/>
            </a:xfrm>
            <a:prstGeom prst="line">
              <a:avLst/>
            </a:prstGeom>
            <a:noFill/>
            <a:ln w="492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2956" name="Line 92"/>
            <p:cNvSpPr>
              <a:spLocks noChangeShapeType="1"/>
            </p:cNvSpPr>
            <p:nvPr/>
          </p:nvSpPr>
          <p:spPr bwMode="auto">
            <a:xfrm flipV="1">
              <a:off x="3845" y="2121"/>
              <a:ext cx="0" cy="19"/>
            </a:xfrm>
            <a:prstGeom prst="line">
              <a:avLst/>
            </a:prstGeom>
            <a:noFill/>
            <a:ln w="492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2957" name="Line 93"/>
            <p:cNvSpPr>
              <a:spLocks noChangeShapeType="1"/>
            </p:cNvSpPr>
            <p:nvPr/>
          </p:nvSpPr>
          <p:spPr bwMode="auto">
            <a:xfrm flipV="1">
              <a:off x="3869" y="2083"/>
              <a:ext cx="1" cy="25"/>
            </a:xfrm>
            <a:prstGeom prst="line">
              <a:avLst/>
            </a:prstGeom>
            <a:noFill/>
            <a:ln w="492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2958" name="Line 94"/>
            <p:cNvSpPr>
              <a:spLocks noChangeShapeType="1"/>
            </p:cNvSpPr>
            <p:nvPr/>
          </p:nvSpPr>
          <p:spPr bwMode="auto">
            <a:xfrm flipV="1">
              <a:off x="3888" y="2024"/>
              <a:ext cx="1" cy="13"/>
            </a:xfrm>
            <a:prstGeom prst="line">
              <a:avLst/>
            </a:prstGeom>
            <a:noFill/>
            <a:ln w="492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2959" name="Line 95"/>
            <p:cNvSpPr>
              <a:spLocks noChangeShapeType="1"/>
            </p:cNvSpPr>
            <p:nvPr/>
          </p:nvSpPr>
          <p:spPr bwMode="auto">
            <a:xfrm flipV="1">
              <a:off x="3894" y="1926"/>
              <a:ext cx="0" cy="26"/>
            </a:xfrm>
            <a:prstGeom prst="line">
              <a:avLst/>
            </a:prstGeom>
            <a:noFill/>
            <a:ln w="492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2960" name="Line 96"/>
            <p:cNvSpPr>
              <a:spLocks noChangeShapeType="1"/>
            </p:cNvSpPr>
            <p:nvPr/>
          </p:nvSpPr>
          <p:spPr bwMode="auto">
            <a:xfrm>
              <a:off x="3904" y="1881"/>
              <a:ext cx="0" cy="13"/>
            </a:xfrm>
            <a:prstGeom prst="line">
              <a:avLst/>
            </a:prstGeom>
            <a:noFill/>
            <a:ln w="492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2961" name="Freeform 97"/>
            <p:cNvSpPr>
              <a:spLocks/>
            </p:cNvSpPr>
            <p:nvPr/>
          </p:nvSpPr>
          <p:spPr bwMode="auto">
            <a:xfrm>
              <a:off x="3933" y="1764"/>
              <a:ext cx="1" cy="38"/>
            </a:xfrm>
            <a:custGeom>
              <a:avLst/>
              <a:gdLst>
                <a:gd name="T0" fmla="*/ 0 w 1"/>
                <a:gd name="T1" fmla="*/ 47 h 47"/>
                <a:gd name="T2" fmla="*/ 0 w 1"/>
                <a:gd name="T3" fmla="*/ 32 h 47"/>
                <a:gd name="T4" fmla="*/ 0 w 1"/>
                <a:gd name="T5" fmla="*/ 0 h 47"/>
                <a:gd name="T6" fmla="*/ 0 60000 65536"/>
                <a:gd name="T7" fmla="*/ 0 60000 65536"/>
                <a:gd name="T8" fmla="*/ 0 60000 65536"/>
                <a:gd name="T9" fmla="*/ 0 w 1"/>
                <a:gd name="T10" fmla="*/ 0 h 47"/>
                <a:gd name="T11" fmla="*/ 1 w 1"/>
                <a:gd name="T12" fmla="*/ 47 h 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47">
                  <a:moveTo>
                    <a:pt x="0" y="47"/>
                  </a:moveTo>
                  <a:lnTo>
                    <a:pt x="0" y="32"/>
                  </a:lnTo>
                  <a:lnTo>
                    <a:pt x="0" y="0"/>
                  </a:lnTo>
                </a:path>
              </a:pathLst>
            </a:custGeom>
            <a:noFill/>
            <a:ln w="49213">
              <a:solidFill>
                <a:srgbClr val="80FFF7"/>
              </a:solidFill>
              <a:prstDash val="solid"/>
              <a:round/>
              <a:headEnd/>
              <a:tailEnd/>
            </a:ln>
            <a:effectLst>
              <a:outerShdw blurRad="63500" dist="3592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2962" name="Line 98"/>
            <p:cNvSpPr>
              <a:spLocks noChangeShapeType="1"/>
            </p:cNvSpPr>
            <p:nvPr/>
          </p:nvSpPr>
          <p:spPr bwMode="auto">
            <a:xfrm flipV="1">
              <a:off x="3953" y="1718"/>
              <a:ext cx="1" cy="13"/>
            </a:xfrm>
            <a:prstGeom prst="line">
              <a:avLst/>
            </a:prstGeom>
            <a:noFill/>
            <a:ln w="492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2963" name="Line 99"/>
            <p:cNvSpPr>
              <a:spLocks noChangeShapeType="1"/>
            </p:cNvSpPr>
            <p:nvPr/>
          </p:nvSpPr>
          <p:spPr bwMode="auto">
            <a:xfrm flipV="1">
              <a:off x="3963" y="1641"/>
              <a:ext cx="1" cy="12"/>
            </a:xfrm>
            <a:prstGeom prst="line">
              <a:avLst/>
            </a:prstGeom>
            <a:noFill/>
            <a:ln w="492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2964" name="Line 100"/>
            <p:cNvSpPr>
              <a:spLocks noChangeShapeType="1"/>
            </p:cNvSpPr>
            <p:nvPr/>
          </p:nvSpPr>
          <p:spPr bwMode="auto">
            <a:xfrm flipV="1">
              <a:off x="3978" y="1607"/>
              <a:ext cx="4" cy="13"/>
            </a:xfrm>
            <a:prstGeom prst="line">
              <a:avLst/>
            </a:prstGeom>
            <a:noFill/>
            <a:ln w="619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2965" name="Line 101"/>
            <p:cNvSpPr>
              <a:spLocks noChangeShapeType="1"/>
            </p:cNvSpPr>
            <p:nvPr/>
          </p:nvSpPr>
          <p:spPr bwMode="auto">
            <a:xfrm flipV="1">
              <a:off x="4012" y="1458"/>
              <a:ext cx="1" cy="26"/>
            </a:xfrm>
            <a:prstGeom prst="line">
              <a:avLst/>
            </a:prstGeom>
            <a:noFill/>
            <a:ln w="492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2966" name="Line 102"/>
            <p:cNvSpPr>
              <a:spLocks noChangeShapeType="1"/>
            </p:cNvSpPr>
            <p:nvPr/>
          </p:nvSpPr>
          <p:spPr bwMode="auto">
            <a:xfrm flipV="1">
              <a:off x="4017" y="1412"/>
              <a:ext cx="10" cy="13"/>
            </a:xfrm>
            <a:prstGeom prst="line">
              <a:avLst/>
            </a:prstGeom>
            <a:noFill/>
            <a:ln w="619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2967" name="Line 103"/>
            <p:cNvSpPr>
              <a:spLocks noChangeShapeType="1"/>
            </p:cNvSpPr>
            <p:nvPr/>
          </p:nvSpPr>
          <p:spPr bwMode="auto">
            <a:xfrm>
              <a:off x="4045" y="1543"/>
              <a:ext cx="0" cy="19"/>
            </a:xfrm>
            <a:prstGeom prst="line">
              <a:avLst/>
            </a:prstGeom>
            <a:noFill/>
            <a:ln w="492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2968" name="Freeform 104"/>
            <p:cNvSpPr>
              <a:spLocks/>
            </p:cNvSpPr>
            <p:nvPr/>
          </p:nvSpPr>
          <p:spPr bwMode="auto">
            <a:xfrm>
              <a:off x="4052" y="1680"/>
              <a:ext cx="11" cy="38"/>
            </a:xfrm>
            <a:custGeom>
              <a:avLst/>
              <a:gdLst>
                <a:gd name="T0" fmla="*/ 0 w 23"/>
                <a:gd name="T1" fmla="*/ 0 h 47"/>
                <a:gd name="T2" fmla="*/ 0 w 23"/>
                <a:gd name="T3" fmla="*/ 16 h 47"/>
                <a:gd name="T4" fmla="*/ 23 w 23"/>
                <a:gd name="T5" fmla="*/ 47 h 47"/>
                <a:gd name="T6" fmla="*/ 0 60000 65536"/>
                <a:gd name="T7" fmla="*/ 0 60000 65536"/>
                <a:gd name="T8" fmla="*/ 0 60000 65536"/>
                <a:gd name="T9" fmla="*/ 0 w 23"/>
                <a:gd name="T10" fmla="*/ 0 h 47"/>
                <a:gd name="T11" fmla="*/ 23 w 23"/>
                <a:gd name="T12" fmla="*/ 47 h 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" h="47">
                  <a:moveTo>
                    <a:pt x="0" y="0"/>
                  </a:moveTo>
                  <a:lnTo>
                    <a:pt x="0" y="16"/>
                  </a:lnTo>
                  <a:lnTo>
                    <a:pt x="23" y="47"/>
                  </a:lnTo>
                </a:path>
              </a:pathLst>
            </a:custGeom>
            <a:noFill/>
            <a:ln w="49213">
              <a:solidFill>
                <a:srgbClr val="80FFF7"/>
              </a:solidFill>
              <a:prstDash val="solid"/>
              <a:round/>
              <a:headEnd/>
              <a:tailEnd/>
            </a:ln>
            <a:effectLst>
              <a:outerShdw blurRad="63500" dist="3592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2969" name="Line 105"/>
            <p:cNvSpPr>
              <a:spLocks noChangeShapeType="1"/>
            </p:cNvSpPr>
            <p:nvPr/>
          </p:nvSpPr>
          <p:spPr bwMode="auto">
            <a:xfrm flipV="1">
              <a:off x="4076" y="1802"/>
              <a:ext cx="1" cy="27"/>
            </a:xfrm>
            <a:prstGeom prst="line">
              <a:avLst/>
            </a:prstGeom>
            <a:noFill/>
            <a:ln w="492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2970" name="Line 106"/>
            <p:cNvSpPr>
              <a:spLocks noChangeShapeType="1"/>
            </p:cNvSpPr>
            <p:nvPr/>
          </p:nvSpPr>
          <p:spPr bwMode="auto">
            <a:xfrm>
              <a:off x="4101" y="1913"/>
              <a:ext cx="0" cy="13"/>
            </a:xfrm>
            <a:prstGeom prst="line">
              <a:avLst/>
            </a:prstGeom>
            <a:noFill/>
            <a:ln w="492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2971" name="Line 107"/>
            <p:cNvSpPr>
              <a:spLocks noChangeShapeType="1"/>
            </p:cNvSpPr>
            <p:nvPr/>
          </p:nvSpPr>
          <p:spPr bwMode="auto">
            <a:xfrm>
              <a:off x="4140" y="2024"/>
              <a:ext cx="0" cy="13"/>
            </a:xfrm>
            <a:prstGeom prst="line">
              <a:avLst/>
            </a:prstGeom>
            <a:noFill/>
            <a:ln w="492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2972" name="Freeform 108"/>
            <p:cNvSpPr>
              <a:spLocks/>
            </p:cNvSpPr>
            <p:nvPr/>
          </p:nvSpPr>
          <p:spPr bwMode="auto">
            <a:xfrm>
              <a:off x="4160" y="2063"/>
              <a:ext cx="0" cy="33"/>
            </a:xfrm>
            <a:custGeom>
              <a:avLst/>
              <a:gdLst>
                <a:gd name="T0" fmla="*/ 39 h 39"/>
                <a:gd name="T1" fmla="*/ 24 h 39"/>
                <a:gd name="T2" fmla="*/ 0 h 39"/>
                <a:gd name="T3" fmla="*/ 0 60000 65536"/>
                <a:gd name="T4" fmla="*/ 0 60000 65536"/>
                <a:gd name="T5" fmla="*/ 0 60000 65536"/>
                <a:gd name="T6" fmla="*/ 0 h 39"/>
                <a:gd name="T7" fmla="*/ 39 h 39"/>
              </a:gdLst>
              <a:ahLst/>
              <a:cxnLst>
                <a:cxn ang="T3">
                  <a:pos x="0" y="T0"/>
                </a:cxn>
                <a:cxn ang="T4">
                  <a:pos x="0" y="T1"/>
                </a:cxn>
                <a:cxn ang="T5">
                  <a:pos x="0" y="T2"/>
                </a:cxn>
              </a:cxnLst>
              <a:rect l="0" t="T6" r="0" b="T7"/>
              <a:pathLst>
                <a:path h="39">
                  <a:moveTo>
                    <a:pt x="0" y="39"/>
                  </a:moveTo>
                  <a:lnTo>
                    <a:pt x="0" y="24"/>
                  </a:lnTo>
                  <a:lnTo>
                    <a:pt x="0" y="0"/>
                  </a:lnTo>
                </a:path>
              </a:pathLst>
            </a:custGeom>
            <a:noFill/>
            <a:ln w="49213">
              <a:solidFill>
                <a:srgbClr val="80FFF7"/>
              </a:solidFill>
              <a:prstDash val="solid"/>
              <a:round/>
              <a:headEnd/>
              <a:tailEnd/>
            </a:ln>
            <a:effectLst>
              <a:outerShdw blurRad="63500" dist="3592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2973" name="Line 109"/>
            <p:cNvSpPr>
              <a:spLocks noChangeShapeType="1"/>
            </p:cNvSpPr>
            <p:nvPr/>
          </p:nvSpPr>
          <p:spPr bwMode="auto">
            <a:xfrm>
              <a:off x="4165" y="2108"/>
              <a:ext cx="17" cy="1"/>
            </a:xfrm>
            <a:prstGeom prst="line">
              <a:avLst/>
            </a:prstGeom>
            <a:noFill/>
            <a:ln w="492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2974" name="Line 110"/>
            <p:cNvSpPr>
              <a:spLocks noChangeShapeType="1"/>
            </p:cNvSpPr>
            <p:nvPr/>
          </p:nvSpPr>
          <p:spPr bwMode="auto">
            <a:xfrm flipV="1">
              <a:off x="4204" y="2186"/>
              <a:ext cx="15" cy="14"/>
            </a:xfrm>
            <a:prstGeom prst="line">
              <a:avLst/>
            </a:prstGeom>
            <a:noFill/>
            <a:ln w="619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2975" name="Line 111"/>
            <p:cNvSpPr>
              <a:spLocks noChangeShapeType="1"/>
            </p:cNvSpPr>
            <p:nvPr/>
          </p:nvSpPr>
          <p:spPr bwMode="auto">
            <a:xfrm flipV="1">
              <a:off x="4234" y="2232"/>
              <a:ext cx="1" cy="19"/>
            </a:xfrm>
            <a:prstGeom prst="line">
              <a:avLst/>
            </a:prstGeom>
            <a:noFill/>
            <a:ln w="619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2976" name="Line 112"/>
            <p:cNvSpPr>
              <a:spLocks noChangeShapeType="1"/>
            </p:cNvSpPr>
            <p:nvPr/>
          </p:nvSpPr>
          <p:spPr bwMode="auto">
            <a:xfrm flipV="1">
              <a:off x="4264" y="2251"/>
              <a:ext cx="0" cy="14"/>
            </a:xfrm>
            <a:prstGeom prst="line">
              <a:avLst/>
            </a:prstGeom>
            <a:noFill/>
            <a:ln w="492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2977" name="Line 113"/>
            <p:cNvSpPr>
              <a:spLocks noChangeShapeType="1"/>
            </p:cNvSpPr>
            <p:nvPr/>
          </p:nvSpPr>
          <p:spPr bwMode="auto">
            <a:xfrm flipV="1">
              <a:off x="4287" y="2297"/>
              <a:ext cx="1" cy="14"/>
            </a:xfrm>
            <a:prstGeom prst="line">
              <a:avLst/>
            </a:prstGeom>
            <a:noFill/>
            <a:ln w="492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2978" name="Line 114"/>
            <p:cNvSpPr>
              <a:spLocks noChangeShapeType="1"/>
            </p:cNvSpPr>
            <p:nvPr/>
          </p:nvSpPr>
          <p:spPr bwMode="auto">
            <a:xfrm>
              <a:off x="4308" y="2330"/>
              <a:ext cx="0" cy="12"/>
            </a:xfrm>
            <a:prstGeom prst="line">
              <a:avLst/>
            </a:prstGeom>
            <a:noFill/>
            <a:ln w="492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2979" name="Line 115"/>
            <p:cNvSpPr>
              <a:spLocks noChangeShapeType="1"/>
            </p:cNvSpPr>
            <p:nvPr/>
          </p:nvSpPr>
          <p:spPr bwMode="auto">
            <a:xfrm flipV="1">
              <a:off x="4322" y="2330"/>
              <a:ext cx="1" cy="12"/>
            </a:xfrm>
            <a:prstGeom prst="line">
              <a:avLst/>
            </a:prstGeom>
            <a:noFill/>
            <a:ln w="492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2980" name="Freeform 116"/>
            <p:cNvSpPr>
              <a:spLocks/>
            </p:cNvSpPr>
            <p:nvPr/>
          </p:nvSpPr>
          <p:spPr bwMode="auto">
            <a:xfrm>
              <a:off x="4357" y="2421"/>
              <a:ext cx="0" cy="12"/>
            </a:xfrm>
            <a:custGeom>
              <a:avLst/>
              <a:gdLst>
                <a:gd name="T0" fmla="*/ 0 h 15"/>
                <a:gd name="T1" fmla="*/ 15 h 15"/>
                <a:gd name="T2" fmla="*/ 0 h 15"/>
                <a:gd name="T3" fmla="*/ 0 60000 65536"/>
                <a:gd name="T4" fmla="*/ 0 60000 65536"/>
                <a:gd name="T5" fmla="*/ 0 60000 65536"/>
                <a:gd name="T6" fmla="*/ 0 h 15"/>
                <a:gd name="T7" fmla="*/ 15 h 15"/>
              </a:gdLst>
              <a:ahLst/>
              <a:cxnLst>
                <a:cxn ang="T3">
                  <a:pos x="0" y="T0"/>
                </a:cxn>
                <a:cxn ang="T4">
                  <a:pos x="0" y="T1"/>
                </a:cxn>
                <a:cxn ang="T5">
                  <a:pos x="0" y="T2"/>
                </a:cxn>
              </a:cxnLst>
              <a:rect l="0" t="T6" r="0" b="T7"/>
              <a:pathLst>
                <a:path h="15">
                  <a:moveTo>
                    <a:pt x="0" y="0"/>
                  </a:moveTo>
                  <a:lnTo>
                    <a:pt x="0" y="1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49213">
              <a:solidFill>
                <a:srgbClr val="80FFF7"/>
              </a:solidFill>
              <a:prstDash val="solid"/>
              <a:round/>
              <a:headEnd/>
              <a:tailEnd/>
            </a:ln>
            <a:effectLst>
              <a:outerShdw blurRad="63500" dist="3592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2981" name="Line 117"/>
            <p:cNvSpPr>
              <a:spLocks noChangeShapeType="1"/>
            </p:cNvSpPr>
            <p:nvPr/>
          </p:nvSpPr>
          <p:spPr bwMode="auto">
            <a:xfrm flipV="1">
              <a:off x="4362" y="2408"/>
              <a:ext cx="0" cy="13"/>
            </a:xfrm>
            <a:prstGeom prst="line">
              <a:avLst/>
            </a:prstGeom>
            <a:noFill/>
            <a:ln w="492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2982" name="Line 118"/>
            <p:cNvSpPr>
              <a:spLocks noChangeShapeType="1"/>
            </p:cNvSpPr>
            <p:nvPr/>
          </p:nvSpPr>
          <p:spPr bwMode="auto">
            <a:xfrm>
              <a:off x="4391" y="2433"/>
              <a:ext cx="10" cy="20"/>
            </a:xfrm>
            <a:prstGeom prst="line">
              <a:avLst/>
            </a:prstGeom>
            <a:noFill/>
            <a:ln w="619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2983" name="Line 119"/>
            <p:cNvSpPr>
              <a:spLocks noChangeShapeType="1"/>
            </p:cNvSpPr>
            <p:nvPr/>
          </p:nvSpPr>
          <p:spPr bwMode="auto">
            <a:xfrm>
              <a:off x="4421" y="2499"/>
              <a:ext cx="0" cy="1"/>
            </a:xfrm>
            <a:prstGeom prst="line">
              <a:avLst/>
            </a:prstGeom>
            <a:noFill/>
            <a:ln w="492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2984" name="Freeform 120"/>
            <p:cNvSpPr>
              <a:spLocks/>
            </p:cNvSpPr>
            <p:nvPr/>
          </p:nvSpPr>
          <p:spPr bwMode="auto">
            <a:xfrm>
              <a:off x="4445" y="2499"/>
              <a:ext cx="10" cy="13"/>
            </a:xfrm>
            <a:custGeom>
              <a:avLst/>
              <a:gdLst>
                <a:gd name="T0" fmla="*/ 0 w 15"/>
                <a:gd name="T1" fmla="*/ 0 h 16"/>
                <a:gd name="T2" fmla="*/ 15 w 15"/>
                <a:gd name="T3" fmla="*/ 0 h 16"/>
                <a:gd name="T4" fmla="*/ 15 w 15"/>
                <a:gd name="T5" fmla="*/ 16 h 16"/>
                <a:gd name="T6" fmla="*/ 0 60000 65536"/>
                <a:gd name="T7" fmla="*/ 0 60000 65536"/>
                <a:gd name="T8" fmla="*/ 0 60000 65536"/>
                <a:gd name="T9" fmla="*/ 0 w 15"/>
                <a:gd name="T10" fmla="*/ 0 h 16"/>
                <a:gd name="T11" fmla="*/ 15 w 15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" h="16">
                  <a:moveTo>
                    <a:pt x="0" y="0"/>
                  </a:moveTo>
                  <a:lnTo>
                    <a:pt x="15" y="0"/>
                  </a:lnTo>
                  <a:lnTo>
                    <a:pt x="15" y="16"/>
                  </a:lnTo>
                </a:path>
              </a:pathLst>
            </a:custGeom>
            <a:noFill/>
            <a:ln w="49213">
              <a:solidFill>
                <a:srgbClr val="80FFF7"/>
              </a:solidFill>
              <a:prstDash val="solid"/>
              <a:round/>
              <a:headEnd/>
              <a:tailEnd/>
            </a:ln>
            <a:effectLst>
              <a:outerShdw blurRad="63500" dist="3592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2985" name="Line 121"/>
            <p:cNvSpPr>
              <a:spLocks noChangeShapeType="1"/>
            </p:cNvSpPr>
            <p:nvPr/>
          </p:nvSpPr>
          <p:spPr bwMode="auto">
            <a:xfrm flipV="1">
              <a:off x="4480" y="2531"/>
              <a:ext cx="1" cy="13"/>
            </a:xfrm>
            <a:prstGeom prst="line">
              <a:avLst/>
            </a:prstGeom>
            <a:noFill/>
            <a:ln w="492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2986" name="Line 122"/>
            <p:cNvSpPr>
              <a:spLocks noChangeShapeType="1"/>
            </p:cNvSpPr>
            <p:nvPr/>
          </p:nvSpPr>
          <p:spPr bwMode="auto">
            <a:xfrm>
              <a:off x="4504" y="2512"/>
              <a:ext cx="1" cy="32"/>
            </a:xfrm>
            <a:prstGeom prst="line">
              <a:avLst/>
            </a:prstGeom>
            <a:noFill/>
            <a:ln w="492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2987" name="Line 123"/>
            <p:cNvSpPr>
              <a:spLocks noChangeShapeType="1"/>
            </p:cNvSpPr>
            <p:nvPr/>
          </p:nvSpPr>
          <p:spPr bwMode="auto">
            <a:xfrm>
              <a:off x="4529" y="2564"/>
              <a:ext cx="10" cy="1"/>
            </a:xfrm>
            <a:prstGeom prst="line">
              <a:avLst/>
            </a:prstGeom>
            <a:noFill/>
            <a:ln w="492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2988" name="Freeform 124"/>
            <p:cNvSpPr>
              <a:spLocks/>
            </p:cNvSpPr>
            <p:nvPr/>
          </p:nvSpPr>
          <p:spPr bwMode="auto">
            <a:xfrm>
              <a:off x="4573" y="2564"/>
              <a:ext cx="15" cy="39"/>
            </a:xfrm>
            <a:custGeom>
              <a:avLst/>
              <a:gdLst>
                <a:gd name="T0" fmla="*/ 0 w 24"/>
                <a:gd name="T1" fmla="*/ 23 h 47"/>
                <a:gd name="T2" fmla="*/ 0 w 24"/>
                <a:gd name="T3" fmla="*/ 0 h 47"/>
                <a:gd name="T4" fmla="*/ 24 w 24"/>
                <a:gd name="T5" fmla="*/ 47 h 47"/>
                <a:gd name="T6" fmla="*/ 0 60000 65536"/>
                <a:gd name="T7" fmla="*/ 0 60000 65536"/>
                <a:gd name="T8" fmla="*/ 0 60000 65536"/>
                <a:gd name="T9" fmla="*/ 0 w 24"/>
                <a:gd name="T10" fmla="*/ 0 h 47"/>
                <a:gd name="T11" fmla="*/ 24 w 24"/>
                <a:gd name="T12" fmla="*/ 47 h 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" h="47">
                  <a:moveTo>
                    <a:pt x="0" y="23"/>
                  </a:moveTo>
                  <a:lnTo>
                    <a:pt x="0" y="0"/>
                  </a:lnTo>
                  <a:lnTo>
                    <a:pt x="24" y="47"/>
                  </a:lnTo>
                </a:path>
              </a:pathLst>
            </a:custGeom>
            <a:noFill/>
            <a:ln w="49213">
              <a:solidFill>
                <a:srgbClr val="80FFF7"/>
              </a:solidFill>
              <a:prstDash val="solid"/>
              <a:round/>
              <a:headEnd/>
              <a:tailEnd/>
            </a:ln>
            <a:effectLst>
              <a:outerShdw blurRad="63500" dist="3592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2989" name="Line 125"/>
            <p:cNvSpPr>
              <a:spLocks noChangeShapeType="1"/>
            </p:cNvSpPr>
            <p:nvPr/>
          </p:nvSpPr>
          <p:spPr bwMode="auto">
            <a:xfrm flipV="1">
              <a:off x="4597" y="2583"/>
              <a:ext cx="1" cy="20"/>
            </a:xfrm>
            <a:prstGeom prst="line">
              <a:avLst/>
            </a:prstGeom>
            <a:noFill/>
            <a:ln w="492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2990" name="Line 126"/>
            <p:cNvSpPr>
              <a:spLocks noChangeShapeType="1"/>
            </p:cNvSpPr>
            <p:nvPr/>
          </p:nvSpPr>
          <p:spPr bwMode="auto">
            <a:xfrm>
              <a:off x="4627" y="2648"/>
              <a:ext cx="20" cy="1"/>
            </a:xfrm>
            <a:prstGeom prst="line">
              <a:avLst/>
            </a:prstGeom>
            <a:noFill/>
            <a:ln w="492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2991" name="Line 127"/>
            <p:cNvSpPr>
              <a:spLocks noChangeShapeType="1"/>
            </p:cNvSpPr>
            <p:nvPr/>
          </p:nvSpPr>
          <p:spPr bwMode="auto">
            <a:xfrm>
              <a:off x="4662" y="2648"/>
              <a:ext cx="0" cy="39"/>
            </a:xfrm>
            <a:prstGeom prst="line">
              <a:avLst/>
            </a:prstGeom>
            <a:noFill/>
            <a:ln w="492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2992" name="Line 128"/>
            <p:cNvSpPr>
              <a:spLocks noChangeShapeType="1"/>
            </p:cNvSpPr>
            <p:nvPr/>
          </p:nvSpPr>
          <p:spPr bwMode="auto">
            <a:xfrm>
              <a:off x="4677" y="2641"/>
              <a:ext cx="0" cy="7"/>
            </a:xfrm>
            <a:prstGeom prst="line">
              <a:avLst/>
            </a:prstGeom>
            <a:noFill/>
            <a:ln w="492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2993" name="Line 129"/>
            <p:cNvSpPr>
              <a:spLocks noChangeShapeType="1"/>
            </p:cNvSpPr>
            <p:nvPr/>
          </p:nvSpPr>
          <p:spPr bwMode="auto">
            <a:xfrm>
              <a:off x="4696" y="2648"/>
              <a:ext cx="0" cy="14"/>
            </a:xfrm>
            <a:prstGeom prst="line">
              <a:avLst/>
            </a:prstGeom>
            <a:noFill/>
            <a:ln w="492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2994" name="Line 130"/>
            <p:cNvSpPr>
              <a:spLocks noChangeShapeType="1"/>
            </p:cNvSpPr>
            <p:nvPr/>
          </p:nvSpPr>
          <p:spPr bwMode="auto">
            <a:xfrm flipV="1">
              <a:off x="4731" y="2648"/>
              <a:ext cx="0" cy="14"/>
            </a:xfrm>
            <a:prstGeom prst="line">
              <a:avLst/>
            </a:prstGeom>
            <a:noFill/>
            <a:ln w="492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2995" name="Line 131"/>
            <p:cNvSpPr>
              <a:spLocks noChangeShapeType="1"/>
            </p:cNvSpPr>
            <p:nvPr/>
          </p:nvSpPr>
          <p:spPr bwMode="auto">
            <a:xfrm flipV="1">
              <a:off x="4745" y="2662"/>
              <a:ext cx="1" cy="25"/>
            </a:xfrm>
            <a:prstGeom prst="line">
              <a:avLst/>
            </a:prstGeom>
            <a:noFill/>
            <a:ln w="492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2996" name="Line 132"/>
            <p:cNvSpPr>
              <a:spLocks noChangeShapeType="1"/>
            </p:cNvSpPr>
            <p:nvPr/>
          </p:nvSpPr>
          <p:spPr bwMode="auto">
            <a:xfrm>
              <a:off x="4760" y="2648"/>
              <a:ext cx="10" cy="1"/>
            </a:xfrm>
            <a:prstGeom prst="line">
              <a:avLst/>
            </a:prstGeom>
            <a:noFill/>
            <a:ln w="492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2997" name="Line 133"/>
            <p:cNvSpPr>
              <a:spLocks noChangeShapeType="1"/>
            </p:cNvSpPr>
            <p:nvPr/>
          </p:nvSpPr>
          <p:spPr bwMode="auto">
            <a:xfrm>
              <a:off x="4800" y="2739"/>
              <a:ext cx="1" cy="20"/>
            </a:xfrm>
            <a:prstGeom prst="line">
              <a:avLst/>
            </a:prstGeom>
            <a:noFill/>
            <a:ln w="492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2998" name="Line 134"/>
            <p:cNvSpPr>
              <a:spLocks noChangeShapeType="1"/>
            </p:cNvSpPr>
            <p:nvPr/>
          </p:nvSpPr>
          <p:spPr bwMode="auto">
            <a:xfrm>
              <a:off x="4830" y="2727"/>
              <a:ext cx="0" cy="0"/>
            </a:xfrm>
            <a:prstGeom prst="line">
              <a:avLst/>
            </a:prstGeom>
            <a:noFill/>
            <a:ln w="492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2999" name="Line 135"/>
            <p:cNvSpPr>
              <a:spLocks noChangeShapeType="1"/>
            </p:cNvSpPr>
            <p:nvPr/>
          </p:nvSpPr>
          <p:spPr bwMode="auto">
            <a:xfrm>
              <a:off x="4849" y="2727"/>
              <a:ext cx="9" cy="12"/>
            </a:xfrm>
            <a:prstGeom prst="line">
              <a:avLst/>
            </a:prstGeom>
            <a:noFill/>
            <a:ln w="619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3000" name="Line 136"/>
            <p:cNvSpPr>
              <a:spLocks noChangeShapeType="1"/>
            </p:cNvSpPr>
            <p:nvPr/>
          </p:nvSpPr>
          <p:spPr bwMode="auto">
            <a:xfrm flipV="1">
              <a:off x="4878" y="2727"/>
              <a:ext cx="1" cy="32"/>
            </a:xfrm>
            <a:prstGeom prst="line">
              <a:avLst/>
            </a:prstGeom>
            <a:noFill/>
            <a:ln w="492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3001" name="Line 137"/>
            <p:cNvSpPr>
              <a:spLocks noChangeShapeType="1"/>
            </p:cNvSpPr>
            <p:nvPr/>
          </p:nvSpPr>
          <p:spPr bwMode="auto">
            <a:xfrm>
              <a:off x="4933" y="2798"/>
              <a:ext cx="10" cy="1"/>
            </a:xfrm>
            <a:prstGeom prst="line">
              <a:avLst/>
            </a:prstGeom>
            <a:noFill/>
            <a:ln w="492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3002" name="Line 138"/>
            <p:cNvSpPr>
              <a:spLocks noChangeShapeType="1"/>
            </p:cNvSpPr>
            <p:nvPr/>
          </p:nvSpPr>
          <p:spPr bwMode="auto">
            <a:xfrm flipV="1">
              <a:off x="4967" y="2739"/>
              <a:ext cx="0" cy="20"/>
            </a:xfrm>
            <a:prstGeom prst="line">
              <a:avLst/>
            </a:prstGeom>
            <a:noFill/>
            <a:ln w="492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3003" name="Line 139"/>
            <p:cNvSpPr>
              <a:spLocks noChangeShapeType="1"/>
            </p:cNvSpPr>
            <p:nvPr/>
          </p:nvSpPr>
          <p:spPr bwMode="auto">
            <a:xfrm>
              <a:off x="4991" y="2798"/>
              <a:ext cx="9" cy="1"/>
            </a:xfrm>
            <a:prstGeom prst="line">
              <a:avLst/>
            </a:prstGeom>
            <a:noFill/>
            <a:ln w="492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3004" name="Line 140"/>
            <p:cNvSpPr>
              <a:spLocks noChangeShapeType="1"/>
            </p:cNvSpPr>
            <p:nvPr/>
          </p:nvSpPr>
          <p:spPr bwMode="auto">
            <a:xfrm>
              <a:off x="5006" y="2778"/>
              <a:ext cx="20" cy="1"/>
            </a:xfrm>
            <a:prstGeom prst="line">
              <a:avLst/>
            </a:prstGeom>
            <a:noFill/>
            <a:ln w="492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3005" name="Line 141"/>
            <p:cNvSpPr>
              <a:spLocks noChangeShapeType="1"/>
            </p:cNvSpPr>
            <p:nvPr/>
          </p:nvSpPr>
          <p:spPr bwMode="auto">
            <a:xfrm>
              <a:off x="5031" y="2798"/>
              <a:ext cx="1" cy="1"/>
            </a:xfrm>
            <a:prstGeom prst="line">
              <a:avLst/>
            </a:prstGeom>
            <a:noFill/>
            <a:ln w="492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3006" name="Line 142"/>
            <p:cNvSpPr>
              <a:spLocks noChangeShapeType="1"/>
            </p:cNvSpPr>
            <p:nvPr/>
          </p:nvSpPr>
          <p:spPr bwMode="auto">
            <a:xfrm>
              <a:off x="5045" y="2778"/>
              <a:ext cx="9" cy="20"/>
            </a:xfrm>
            <a:prstGeom prst="line">
              <a:avLst/>
            </a:prstGeom>
            <a:noFill/>
            <a:ln w="619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3007" name="Line 143"/>
            <p:cNvSpPr>
              <a:spLocks noChangeShapeType="1"/>
            </p:cNvSpPr>
            <p:nvPr/>
          </p:nvSpPr>
          <p:spPr bwMode="auto">
            <a:xfrm>
              <a:off x="5095" y="2798"/>
              <a:ext cx="1" cy="1"/>
            </a:xfrm>
            <a:prstGeom prst="line">
              <a:avLst/>
            </a:prstGeom>
            <a:noFill/>
            <a:ln w="492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3008" name="Freeform 144"/>
            <p:cNvSpPr>
              <a:spLocks/>
            </p:cNvSpPr>
            <p:nvPr/>
          </p:nvSpPr>
          <p:spPr bwMode="auto">
            <a:xfrm>
              <a:off x="5115" y="2837"/>
              <a:ext cx="0" cy="13"/>
            </a:xfrm>
            <a:custGeom>
              <a:avLst/>
              <a:gdLst>
                <a:gd name="T0" fmla="*/ 0 h 16"/>
                <a:gd name="T1" fmla="*/ 16 h 16"/>
                <a:gd name="T2" fmla="*/ 0 h 16"/>
                <a:gd name="T3" fmla="*/ 0 60000 65536"/>
                <a:gd name="T4" fmla="*/ 0 60000 65536"/>
                <a:gd name="T5" fmla="*/ 0 60000 65536"/>
                <a:gd name="T6" fmla="*/ 0 h 16"/>
                <a:gd name="T7" fmla="*/ 16 h 16"/>
              </a:gdLst>
              <a:ahLst/>
              <a:cxnLst>
                <a:cxn ang="T3">
                  <a:pos x="0" y="T0"/>
                </a:cxn>
                <a:cxn ang="T4">
                  <a:pos x="0" y="T1"/>
                </a:cxn>
                <a:cxn ang="T5">
                  <a:pos x="0" y="T2"/>
                </a:cxn>
              </a:cxnLst>
              <a:rect l="0" t="T6" r="0" b="T7"/>
              <a:pathLst>
                <a:path h="16">
                  <a:moveTo>
                    <a:pt x="0" y="0"/>
                  </a:moveTo>
                  <a:lnTo>
                    <a:pt x="0" y="1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49213">
              <a:solidFill>
                <a:srgbClr val="80FFF7"/>
              </a:solidFill>
              <a:prstDash val="solid"/>
              <a:round/>
              <a:headEnd/>
              <a:tailEnd/>
            </a:ln>
            <a:effectLst>
              <a:outerShdw blurRad="63500" dist="3592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3009" name="Line 145"/>
            <p:cNvSpPr>
              <a:spLocks noChangeShapeType="1"/>
            </p:cNvSpPr>
            <p:nvPr/>
          </p:nvSpPr>
          <p:spPr bwMode="auto">
            <a:xfrm flipV="1">
              <a:off x="5134" y="2837"/>
              <a:ext cx="1" cy="13"/>
            </a:xfrm>
            <a:prstGeom prst="line">
              <a:avLst/>
            </a:prstGeom>
            <a:noFill/>
            <a:ln w="492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3010" name="Line 146"/>
            <p:cNvSpPr>
              <a:spLocks noChangeShapeType="1"/>
            </p:cNvSpPr>
            <p:nvPr/>
          </p:nvSpPr>
          <p:spPr bwMode="auto">
            <a:xfrm flipV="1">
              <a:off x="5164" y="2812"/>
              <a:ext cx="10" cy="25"/>
            </a:xfrm>
            <a:prstGeom prst="line">
              <a:avLst/>
            </a:prstGeom>
            <a:noFill/>
            <a:ln w="619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3011" name="Line 147"/>
            <p:cNvSpPr>
              <a:spLocks noChangeShapeType="1"/>
            </p:cNvSpPr>
            <p:nvPr/>
          </p:nvSpPr>
          <p:spPr bwMode="auto">
            <a:xfrm>
              <a:off x="5207" y="2837"/>
              <a:ext cx="0" cy="32"/>
            </a:xfrm>
            <a:prstGeom prst="line">
              <a:avLst/>
            </a:prstGeom>
            <a:noFill/>
            <a:ln w="492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3012" name="Line 148"/>
            <p:cNvSpPr>
              <a:spLocks noChangeShapeType="1"/>
            </p:cNvSpPr>
            <p:nvPr/>
          </p:nvSpPr>
          <p:spPr bwMode="auto">
            <a:xfrm flipV="1">
              <a:off x="5243" y="2812"/>
              <a:ext cx="9" cy="38"/>
            </a:xfrm>
            <a:prstGeom prst="line">
              <a:avLst/>
            </a:prstGeom>
            <a:noFill/>
            <a:ln w="619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3013" name="Line 149"/>
            <p:cNvSpPr>
              <a:spLocks noChangeShapeType="1"/>
            </p:cNvSpPr>
            <p:nvPr/>
          </p:nvSpPr>
          <p:spPr bwMode="auto">
            <a:xfrm>
              <a:off x="5282" y="2850"/>
              <a:ext cx="7" cy="19"/>
            </a:xfrm>
            <a:prstGeom prst="line">
              <a:avLst/>
            </a:prstGeom>
            <a:noFill/>
            <a:ln w="619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3014" name="Line 150"/>
            <p:cNvSpPr>
              <a:spLocks noChangeShapeType="1"/>
            </p:cNvSpPr>
            <p:nvPr/>
          </p:nvSpPr>
          <p:spPr bwMode="auto">
            <a:xfrm>
              <a:off x="5315" y="2850"/>
              <a:ext cx="0" cy="19"/>
            </a:xfrm>
            <a:prstGeom prst="line">
              <a:avLst/>
            </a:prstGeom>
            <a:noFill/>
            <a:ln w="492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3015" name="Line 151"/>
            <p:cNvSpPr>
              <a:spLocks noChangeShapeType="1"/>
            </p:cNvSpPr>
            <p:nvPr/>
          </p:nvSpPr>
          <p:spPr bwMode="auto">
            <a:xfrm flipV="1">
              <a:off x="5346" y="2869"/>
              <a:ext cx="1" cy="20"/>
            </a:xfrm>
            <a:prstGeom prst="line">
              <a:avLst/>
            </a:prstGeom>
            <a:noFill/>
            <a:ln w="492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3016" name="Line 152"/>
            <p:cNvSpPr>
              <a:spLocks noChangeShapeType="1"/>
            </p:cNvSpPr>
            <p:nvPr/>
          </p:nvSpPr>
          <p:spPr bwMode="auto">
            <a:xfrm>
              <a:off x="5371" y="2837"/>
              <a:ext cx="0" cy="32"/>
            </a:xfrm>
            <a:prstGeom prst="line">
              <a:avLst/>
            </a:prstGeom>
            <a:noFill/>
            <a:ln w="492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3017" name="Line 153"/>
            <p:cNvSpPr>
              <a:spLocks noChangeShapeType="1"/>
            </p:cNvSpPr>
            <p:nvPr/>
          </p:nvSpPr>
          <p:spPr bwMode="auto">
            <a:xfrm>
              <a:off x="5414" y="2869"/>
              <a:ext cx="0" cy="40"/>
            </a:xfrm>
            <a:prstGeom prst="line">
              <a:avLst/>
            </a:prstGeom>
            <a:noFill/>
            <a:ln w="492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3018" name="Line 154"/>
            <p:cNvSpPr>
              <a:spLocks noChangeShapeType="1"/>
            </p:cNvSpPr>
            <p:nvPr/>
          </p:nvSpPr>
          <p:spPr bwMode="auto">
            <a:xfrm>
              <a:off x="5449" y="2869"/>
              <a:ext cx="15" cy="20"/>
            </a:xfrm>
            <a:prstGeom prst="line">
              <a:avLst/>
            </a:prstGeom>
            <a:noFill/>
            <a:ln w="619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3019" name="Line 155"/>
            <p:cNvSpPr>
              <a:spLocks noChangeShapeType="1"/>
            </p:cNvSpPr>
            <p:nvPr/>
          </p:nvSpPr>
          <p:spPr bwMode="auto">
            <a:xfrm>
              <a:off x="5484" y="2889"/>
              <a:ext cx="15" cy="20"/>
            </a:xfrm>
            <a:prstGeom prst="line">
              <a:avLst/>
            </a:prstGeom>
            <a:noFill/>
            <a:ln w="619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3020" name="Freeform 156"/>
            <p:cNvSpPr>
              <a:spLocks/>
            </p:cNvSpPr>
            <p:nvPr/>
          </p:nvSpPr>
          <p:spPr bwMode="auto">
            <a:xfrm>
              <a:off x="5543" y="2889"/>
              <a:ext cx="9" cy="20"/>
            </a:xfrm>
            <a:custGeom>
              <a:avLst/>
              <a:gdLst>
                <a:gd name="T0" fmla="*/ 0 w 15"/>
                <a:gd name="T1" fmla="*/ 0 h 24"/>
                <a:gd name="T2" fmla="*/ 0 w 15"/>
                <a:gd name="T3" fmla="*/ 24 h 24"/>
                <a:gd name="T4" fmla="*/ 15 w 15"/>
                <a:gd name="T5" fmla="*/ 0 h 24"/>
                <a:gd name="T6" fmla="*/ 0 60000 65536"/>
                <a:gd name="T7" fmla="*/ 0 60000 65536"/>
                <a:gd name="T8" fmla="*/ 0 60000 65536"/>
                <a:gd name="T9" fmla="*/ 0 w 15"/>
                <a:gd name="T10" fmla="*/ 0 h 24"/>
                <a:gd name="T11" fmla="*/ 15 w 15"/>
                <a:gd name="T12" fmla="*/ 24 h 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" h="24">
                  <a:moveTo>
                    <a:pt x="0" y="0"/>
                  </a:moveTo>
                  <a:lnTo>
                    <a:pt x="0" y="24"/>
                  </a:lnTo>
                  <a:lnTo>
                    <a:pt x="15" y="0"/>
                  </a:lnTo>
                </a:path>
              </a:pathLst>
            </a:custGeom>
            <a:noFill/>
            <a:ln w="61913">
              <a:solidFill>
                <a:srgbClr val="80FFF7"/>
              </a:solidFill>
              <a:prstDash val="solid"/>
              <a:round/>
              <a:headEnd/>
              <a:tailEnd/>
            </a:ln>
            <a:effectLst>
              <a:outerShdw blurRad="63500" dist="3592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3021" name="Freeform 157"/>
            <p:cNvSpPr>
              <a:spLocks/>
            </p:cNvSpPr>
            <p:nvPr/>
          </p:nvSpPr>
          <p:spPr bwMode="auto">
            <a:xfrm>
              <a:off x="5572" y="2869"/>
              <a:ext cx="25" cy="40"/>
            </a:xfrm>
            <a:custGeom>
              <a:avLst/>
              <a:gdLst>
                <a:gd name="T0" fmla="*/ 0 w 39"/>
                <a:gd name="T1" fmla="*/ 0 h 48"/>
                <a:gd name="T2" fmla="*/ 39 w 39"/>
                <a:gd name="T3" fmla="*/ 24 h 48"/>
                <a:gd name="T4" fmla="*/ 39 w 39"/>
                <a:gd name="T5" fmla="*/ 48 h 48"/>
                <a:gd name="T6" fmla="*/ 0 60000 65536"/>
                <a:gd name="T7" fmla="*/ 0 60000 65536"/>
                <a:gd name="T8" fmla="*/ 0 60000 65536"/>
                <a:gd name="T9" fmla="*/ 0 w 39"/>
                <a:gd name="T10" fmla="*/ 0 h 48"/>
                <a:gd name="T11" fmla="*/ 39 w 39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9" h="48">
                  <a:moveTo>
                    <a:pt x="0" y="0"/>
                  </a:moveTo>
                  <a:lnTo>
                    <a:pt x="39" y="24"/>
                  </a:lnTo>
                  <a:lnTo>
                    <a:pt x="39" y="48"/>
                  </a:lnTo>
                </a:path>
              </a:pathLst>
            </a:custGeom>
            <a:noFill/>
            <a:ln w="61913">
              <a:solidFill>
                <a:srgbClr val="80FFF7"/>
              </a:solidFill>
              <a:prstDash val="solid"/>
              <a:round/>
              <a:headEnd/>
              <a:tailEnd/>
            </a:ln>
            <a:effectLst>
              <a:outerShdw blurRad="63500" dist="3592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3022" name="Line 158"/>
            <p:cNvSpPr>
              <a:spLocks noChangeShapeType="1"/>
            </p:cNvSpPr>
            <p:nvPr/>
          </p:nvSpPr>
          <p:spPr bwMode="auto">
            <a:xfrm flipV="1">
              <a:off x="5612" y="2889"/>
              <a:ext cx="15" cy="33"/>
            </a:xfrm>
            <a:prstGeom prst="line">
              <a:avLst/>
            </a:prstGeom>
            <a:noFill/>
            <a:ln w="619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3023" name="Line 159"/>
            <p:cNvSpPr>
              <a:spLocks noChangeShapeType="1"/>
            </p:cNvSpPr>
            <p:nvPr/>
          </p:nvSpPr>
          <p:spPr bwMode="auto">
            <a:xfrm flipV="1">
              <a:off x="5642" y="2909"/>
              <a:ext cx="1" cy="38"/>
            </a:xfrm>
            <a:prstGeom prst="line">
              <a:avLst/>
            </a:prstGeom>
            <a:noFill/>
            <a:ln w="492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3024" name="Freeform 160"/>
            <p:cNvSpPr>
              <a:spLocks/>
            </p:cNvSpPr>
            <p:nvPr/>
          </p:nvSpPr>
          <p:spPr bwMode="auto">
            <a:xfrm>
              <a:off x="5671" y="2869"/>
              <a:ext cx="0" cy="20"/>
            </a:xfrm>
            <a:custGeom>
              <a:avLst/>
              <a:gdLst>
                <a:gd name="T0" fmla="*/ 24 h 24"/>
                <a:gd name="T1" fmla="*/ 0 h 24"/>
                <a:gd name="T2" fmla="*/ 24 h 24"/>
                <a:gd name="T3" fmla="*/ 0 60000 65536"/>
                <a:gd name="T4" fmla="*/ 0 60000 65536"/>
                <a:gd name="T5" fmla="*/ 0 60000 65536"/>
                <a:gd name="T6" fmla="*/ 0 h 24"/>
                <a:gd name="T7" fmla="*/ 24 h 24"/>
              </a:gdLst>
              <a:ahLst/>
              <a:cxnLst>
                <a:cxn ang="T3">
                  <a:pos x="0" y="T0"/>
                </a:cxn>
                <a:cxn ang="T4">
                  <a:pos x="0" y="T1"/>
                </a:cxn>
                <a:cxn ang="T5">
                  <a:pos x="0" y="T2"/>
                </a:cxn>
              </a:cxnLst>
              <a:rect l="0" t="T6" r="0" b="T7"/>
              <a:pathLst>
                <a:path h="24">
                  <a:moveTo>
                    <a:pt x="0" y="24"/>
                  </a:move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noFill/>
            <a:ln w="49213">
              <a:solidFill>
                <a:srgbClr val="80FFF7"/>
              </a:solidFill>
              <a:prstDash val="solid"/>
              <a:round/>
              <a:headEnd/>
              <a:tailEnd/>
            </a:ln>
            <a:effectLst>
              <a:outerShdw blurRad="63500" dist="3592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3025" name="Freeform 161"/>
            <p:cNvSpPr>
              <a:spLocks/>
            </p:cNvSpPr>
            <p:nvPr/>
          </p:nvSpPr>
          <p:spPr bwMode="auto">
            <a:xfrm>
              <a:off x="5700" y="2889"/>
              <a:ext cx="15" cy="33"/>
            </a:xfrm>
            <a:custGeom>
              <a:avLst/>
              <a:gdLst>
                <a:gd name="T0" fmla="*/ 0 w 24"/>
                <a:gd name="T1" fmla="*/ 39 h 39"/>
                <a:gd name="T2" fmla="*/ 24 w 24"/>
                <a:gd name="T3" fmla="*/ 24 h 39"/>
                <a:gd name="T4" fmla="*/ 24 w 24"/>
                <a:gd name="T5" fmla="*/ 0 h 39"/>
                <a:gd name="T6" fmla="*/ 0 60000 65536"/>
                <a:gd name="T7" fmla="*/ 0 60000 65536"/>
                <a:gd name="T8" fmla="*/ 0 60000 65536"/>
                <a:gd name="T9" fmla="*/ 0 w 24"/>
                <a:gd name="T10" fmla="*/ 0 h 39"/>
                <a:gd name="T11" fmla="*/ 24 w 24"/>
                <a:gd name="T12" fmla="*/ 39 h 3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" h="39">
                  <a:moveTo>
                    <a:pt x="0" y="39"/>
                  </a:moveTo>
                  <a:lnTo>
                    <a:pt x="24" y="24"/>
                  </a:lnTo>
                  <a:lnTo>
                    <a:pt x="24" y="0"/>
                  </a:lnTo>
                </a:path>
              </a:pathLst>
            </a:custGeom>
            <a:noFill/>
            <a:ln w="49213">
              <a:solidFill>
                <a:srgbClr val="80FFF7"/>
              </a:solidFill>
              <a:prstDash val="solid"/>
              <a:round/>
              <a:headEnd/>
              <a:tailEnd/>
            </a:ln>
            <a:effectLst>
              <a:outerShdw blurRad="63500" dist="3592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3026" name="Line 162"/>
            <p:cNvSpPr>
              <a:spLocks noChangeShapeType="1"/>
            </p:cNvSpPr>
            <p:nvPr/>
          </p:nvSpPr>
          <p:spPr bwMode="auto">
            <a:xfrm flipV="1">
              <a:off x="5725" y="2909"/>
              <a:ext cx="15" cy="13"/>
            </a:xfrm>
            <a:prstGeom prst="line">
              <a:avLst/>
            </a:prstGeom>
            <a:noFill/>
            <a:ln w="619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3027" name="Line 163"/>
            <p:cNvSpPr>
              <a:spLocks noChangeShapeType="1"/>
            </p:cNvSpPr>
            <p:nvPr/>
          </p:nvSpPr>
          <p:spPr bwMode="auto">
            <a:xfrm>
              <a:off x="5745" y="2922"/>
              <a:ext cx="12" cy="1"/>
            </a:xfrm>
            <a:prstGeom prst="line">
              <a:avLst/>
            </a:prstGeom>
            <a:noFill/>
            <a:ln w="492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3028" name="Freeform 164"/>
            <p:cNvSpPr>
              <a:spLocks/>
            </p:cNvSpPr>
            <p:nvPr/>
          </p:nvSpPr>
          <p:spPr bwMode="auto">
            <a:xfrm>
              <a:off x="5809" y="2922"/>
              <a:ext cx="0" cy="25"/>
            </a:xfrm>
            <a:custGeom>
              <a:avLst/>
              <a:gdLst>
                <a:gd name="T0" fmla="*/ 0 h 32"/>
                <a:gd name="T1" fmla="*/ 32 h 32"/>
                <a:gd name="T2" fmla="*/ 0 h 32"/>
                <a:gd name="T3" fmla="*/ 0 60000 65536"/>
                <a:gd name="T4" fmla="*/ 0 60000 65536"/>
                <a:gd name="T5" fmla="*/ 0 60000 65536"/>
                <a:gd name="T6" fmla="*/ 0 h 32"/>
                <a:gd name="T7" fmla="*/ 32 h 32"/>
              </a:gdLst>
              <a:ahLst/>
              <a:cxnLst>
                <a:cxn ang="T3">
                  <a:pos x="0" y="T0"/>
                </a:cxn>
                <a:cxn ang="T4">
                  <a:pos x="0" y="T1"/>
                </a:cxn>
                <a:cxn ang="T5">
                  <a:pos x="0" y="T2"/>
                </a:cxn>
              </a:cxnLst>
              <a:rect l="0" t="T6" r="0" b="T7"/>
              <a:pathLst>
                <a:path h="32">
                  <a:moveTo>
                    <a:pt x="0" y="0"/>
                  </a:moveTo>
                  <a:lnTo>
                    <a:pt x="0" y="3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49213">
              <a:solidFill>
                <a:srgbClr val="80FFF7"/>
              </a:solidFill>
              <a:prstDash val="solid"/>
              <a:round/>
              <a:headEnd/>
              <a:tailEnd/>
            </a:ln>
            <a:effectLst>
              <a:outerShdw blurRad="63500" dist="3592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3029" name="Line 165"/>
            <p:cNvSpPr>
              <a:spLocks noChangeShapeType="1"/>
            </p:cNvSpPr>
            <p:nvPr/>
          </p:nvSpPr>
          <p:spPr bwMode="auto">
            <a:xfrm flipV="1">
              <a:off x="5828" y="2909"/>
              <a:ext cx="0" cy="13"/>
            </a:xfrm>
            <a:prstGeom prst="line">
              <a:avLst/>
            </a:prstGeom>
            <a:noFill/>
            <a:ln w="49213">
              <a:solidFill>
                <a:srgbClr val="80FFF7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3030" name="Line 166"/>
            <p:cNvSpPr>
              <a:spLocks noChangeShapeType="1"/>
            </p:cNvSpPr>
            <p:nvPr/>
          </p:nvSpPr>
          <p:spPr bwMode="auto">
            <a:xfrm>
              <a:off x="3721" y="2960"/>
              <a:ext cx="18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3031" name="Line 167"/>
            <p:cNvSpPr>
              <a:spLocks noChangeShapeType="1"/>
            </p:cNvSpPr>
            <p:nvPr/>
          </p:nvSpPr>
          <p:spPr bwMode="auto">
            <a:xfrm>
              <a:off x="3721" y="2701"/>
              <a:ext cx="18" cy="1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3032" name="Line 168"/>
            <p:cNvSpPr>
              <a:spLocks noChangeShapeType="1"/>
            </p:cNvSpPr>
            <p:nvPr/>
          </p:nvSpPr>
          <p:spPr bwMode="auto">
            <a:xfrm>
              <a:off x="3717" y="2466"/>
              <a:ext cx="19" cy="1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3033" name="Line 169"/>
            <p:cNvSpPr>
              <a:spLocks noChangeShapeType="1"/>
            </p:cNvSpPr>
            <p:nvPr/>
          </p:nvSpPr>
          <p:spPr bwMode="auto">
            <a:xfrm>
              <a:off x="3721" y="2219"/>
              <a:ext cx="18" cy="1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3034" name="Line 170"/>
            <p:cNvSpPr>
              <a:spLocks noChangeShapeType="1"/>
            </p:cNvSpPr>
            <p:nvPr/>
          </p:nvSpPr>
          <p:spPr bwMode="auto">
            <a:xfrm>
              <a:off x="3721" y="1966"/>
              <a:ext cx="18" cy="1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3035" name="Line 171"/>
            <p:cNvSpPr>
              <a:spLocks noChangeShapeType="1"/>
            </p:cNvSpPr>
            <p:nvPr/>
          </p:nvSpPr>
          <p:spPr bwMode="auto">
            <a:xfrm>
              <a:off x="3721" y="1718"/>
              <a:ext cx="18" cy="1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3036" name="Line 172"/>
            <p:cNvSpPr>
              <a:spLocks noChangeShapeType="1"/>
            </p:cNvSpPr>
            <p:nvPr/>
          </p:nvSpPr>
          <p:spPr bwMode="auto">
            <a:xfrm>
              <a:off x="3721" y="1458"/>
              <a:ext cx="18" cy="1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3037" name="Line 173"/>
            <p:cNvSpPr>
              <a:spLocks noChangeShapeType="1"/>
            </p:cNvSpPr>
            <p:nvPr/>
          </p:nvSpPr>
          <p:spPr bwMode="auto">
            <a:xfrm>
              <a:off x="3721" y="1224"/>
              <a:ext cx="18" cy="1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3038" name="Line 174"/>
            <p:cNvSpPr>
              <a:spLocks noChangeShapeType="1"/>
            </p:cNvSpPr>
            <p:nvPr/>
          </p:nvSpPr>
          <p:spPr bwMode="auto">
            <a:xfrm flipV="1">
              <a:off x="3721" y="2922"/>
              <a:ext cx="0" cy="38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3039" name="Line 175"/>
            <p:cNvSpPr>
              <a:spLocks noChangeShapeType="1"/>
            </p:cNvSpPr>
            <p:nvPr/>
          </p:nvSpPr>
          <p:spPr bwMode="auto">
            <a:xfrm flipV="1">
              <a:off x="4150" y="2922"/>
              <a:ext cx="0" cy="38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3040" name="Line 176"/>
            <p:cNvSpPr>
              <a:spLocks noChangeShapeType="1"/>
            </p:cNvSpPr>
            <p:nvPr/>
          </p:nvSpPr>
          <p:spPr bwMode="auto">
            <a:xfrm flipV="1">
              <a:off x="4573" y="2922"/>
              <a:ext cx="1" cy="38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3041" name="Line 177"/>
            <p:cNvSpPr>
              <a:spLocks noChangeShapeType="1"/>
            </p:cNvSpPr>
            <p:nvPr/>
          </p:nvSpPr>
          <p:spPr bwMode="auto">
            <a:xfrm flipV="1">
              <a:off x="5006" y="2922"/>
              <a:ext cx="1" cy="38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3042" name="Line 178"/>
            <p:cNvSpPr>
              <a:spLocks noChangeShapeType="1"/>
            </p:cNvSpPr>
            <p:nvPr/>
          </p:nvSpPr>
          <p:spPr bwMode="auto">
            <a:xfrm flipV="1">
              <a:off x="5430" y="2922"/>
              <a:ext cx="0" cy="38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3043" name="Line 179"/>
            <p:cNvSpPr>
              <a:spLocks noChangeShapeType="1"/>
            </p:cNvSpPr>
            <p:nvPr/>
          </p:nvSpPr>
          <p:spPr bwMode="auto">
            <a:xfrm flipV="1">
              <a:off x="5867" y="2922"/>
              <a:ext cx="1" cy="38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3044" name="Line 180"/>
            <p:cNvSpPr>
              <a:spLocks noChangeShapeType="1"/>
            </p:cNvSpPr>
            <p:nvPr/>
          </p:nvSpPr>
          <p:spPr bwMode="auto">
            <a:xfrm flipV="1">
              <a:off x="3717" y="1217"/>
              <a:ext cx="0" cy="1737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3045" name="Line 181"/>
            <p:cNvSpPr>
              <a:spLocks noChangeShapeType="1"/>
            </p:cNvSpPr>
            <p:nvPr/>
          </p:nvSpPr>
          <p:spPr bwMode="auto">
            <a:xfrm>
              <a:off x="3721" y="2960"/>
              <a:ext cx="2144" cy="1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3046" name="Line 182"/>
            <p:cNvSpPr>
              <a:spLocks noChangeShapeType="1"/>
            </p:cNvSpPr>
            <p:nvPr/>
          </p:nvSpPr>
          <p:spPr bwMode="auto">
            <a:xfrm flipV="1">
              <a:off x="4461" y="1755"/>
              <a:ext cx="126" cy="36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3047" name="Line 183"/>
            <p:cNvSpPr>
              <a:spLocks noChangeShapeType="1"/>
            </p:cNvSpPr>
            <p:nvPr/>
          </p:nvSpPr>
          <p:spPr bwMode="auto">
            <a:xfrm flipV="1">
              <a:off x="4817" y="1979"/>
              <a:ext cx="460" cy="661"/>
            </a:xfrm>
            <a:prstGeom prst="line">
              <a:avLst/>
            </a:prstGeom>
            <a:noFill/>
            <a:ln w="38100">
              <a:solidFill>
                <a:srgbClr val="33CCFF"/>
              </a:solidFill>
              <a:round/>
              <a:headEnd type="triangle" w="med" len="med"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3048" name="Rectangle 184"/>
            <p:cNvSpPr>
              <a:spLocks noChangeArrowheads="1"/>
            </p:cNvSpPr>
            <p:nvPr/>
          </p:nvSpPr>
          <p:spPr bwMode="auto">
            <a:xfrm>
              <a:off x="4337" y="1489"/>
              <a:ext cx="1152" cy="230"/>
            </a:xfrm>
            <a:prstGeom prst="rect">
              <a:avLst/>
            </a:prstGeom>
            <a:noFill/>
            <a:ln>
              <a:noFill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>
                <a:defRPr/>
              </a:pPr>
              <a:r>
                <a:rPr lang="en-US" altLang="en-US" sz="2400">
                  <a:solidFill>
                    <a:schemeClr val="accent2"/>
                  </a:solidFill>
                  <a:ea typeface="+mn-ea"/>
                  <a:cs typeface="+mn-cs"/>
                </a:rPr>
                <a:t>Total Stress</a:t>
              </a:r>
            </a:p>
          </p:txBody>
        </p:sp>
        <p:sp>
          <p:nvSpPr>
            <p:cNvPr id="293049" name="Rectangle 185"/>
            <p:cNvSpPr>
              <a:spLocks noChangeArrowheads="1"/>
            </p:cNvSpPr>
            <p:nvPr/>
          </p:nvSpPr>
          <p:spPr bwMode="auto">
            <a:xfrm>
              <a:off x="5016" y="1750"/>
              <a:ext cx="1394" cy="230"/>
            </a:xfrm>
            <a:prstGeom prst="rect">
              <a:avLst/>
            </a:prstGeom>
            <a:noFill/>
            <a:ln>
              <a:noFill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>
                <a:defRPr/>
              </a:pPr>
              <a:r>
                <a:rPr lang="en-US" altLang="en-US" sz="2400">
                  <a:solidFill>
                    <a:srgbClr val="33CCFF"/>
                  </a:solidFill>
                  <a:ea typeface="+mn-ea"/>
                  <a:cs typeface="+mn-cs"/>
                </a:rPr>
                <a:t>Fluid Pressure</a:t>
              </a:r>
            </a:p>
          </p:txBody>
        </p:sp>
        <p:grpSp>
          <p:nvGrpSpPr>
            <p:cNvPr id="43124" name="Group 186"/>
            <p:cNvGrpSpPr>
              <a:grpSpLocks/>
            </p:cNvGrpSpPr>
            <p:nvPr/>
          </p:nvGrpSpPr>
          <p:grpSpPr bwMode="auto">
            <a:xfrm rot="-5400000">
              <a:off x="2753" y="2209"/>
              <a:ext cx="1396" cy="260"/>
              <a:chOff x="2161" y="3039"/>
              <a:chExt cx="1990" cy="359"/>
            </a:xfrm>
          </p:grpSpPr>
          <p:sp>
            <p:nvSpPr>
              <p:cNvPr id="293051" name="Rectangle 187"/>
              <p:cNvSpPr>
                <a:spLocks noChangeArrowheads="1"/>
              </p:cNvSpPr>
              <p:nvPr/>
            </p:nvSpPr>
            <p:spPr bwMode="auto">
              <a:xfrm>
                <a:off x="2797" y="3039"/>
                <a:ext cx="1367" cy="35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>
                  <a:defRPr/>
                </a:pPr>
                <a:r>
                  <a:rPr lang="en-US" altLang="en-US" sz="2400">
                    <a:solidFill>
                      <a:srgbClr val="FFFF00"/>
                    </a:solidFill>
                    <a:ea typeface="+mn-ea"/>
                    <a:cs typeface="+mn-cs"/>
                  </a:rPr>
                  <a:t>Stress (Pa)</a:t>
                </a:r>
              </a:p>
            </p:txBody>
          </p:sp>
          <p:sp>
            <p:nvSpPr>
              <p:cNvPr id="293052" name="Rectangle 188"/>
              <p:cNvSpPr>
                <a:spLocks noChangeArrowheads="1"/>
              </p:cNvSpPr>
              <p:nvPr/>
            </p:nvSpPr>
            <p:spPr bwMode="auto">
              <a:xfrm>
                <a:off x="2161" y="3053"/>
                <a:ext cx="328" cy="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lIns="0" tIns="0" rIns="0" bIns="0">
                <a:spAutoFit/>
              </a:bodyPr>
              <a:lstStyle/>
              <a:p>
                <a:pPr algn="l">
                  <a:defRPr/>
                </a:pPr>
                <a:endParaRPr lang="en-US" altLang="en-US" sz="2400">
                  <a:ea typeface="+mn-ea"/>
                  <a:cs typeface="+mn-cs"/>
                </a:endParaRPr>
              </a:p>
            </p:txBody>
          </p:sp>
        </p:grpSp>
        <p:sp>
          <p:nvSpPr>
            <p:cNvPr id="293053" name="Text Box 189"/>
            <p:cNvSpPr txBox="1">
              <a:spLocks noChangeArrowheads="1"/>
            </p:cNvSpPr>
            <p:nvPr/>
          </p:nvSpPr>
          <p:spPr bwMode="auto">
            <a:xfrm>
              <a:off x="4497" y="961"/>
              <a:ext cx="1297" cy="288"/>
            </a:xfrm>
            <a:prstGeom prst="rect">
              <a:avLst/>
            </a:prstGeom>
            <a:noFill/>
            <a:ln>
              <a:noFill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l">
                <a:defRPr/>
              </a:pPr>
              <a:r>
                <a:rPr lang="en-US" altLang="en-US" sz="2400">
                  <a:solidFill>
                    <a:srgbClr val="99FF66"/>
                  </a:solidFill>
                  <a:ea typeface="+mn-ea"/>
                  <a:cs typeface="+mn-cs"/>
                </a:rPr>
                <a:t>Peak Stress</a:t>
              </a:r>
              <a:endParaRPr lang="en-US" altLang="en-US" sz="2400">
                <a:ea typeface="+mn-ea"/>
                <a:cs typeface="+mn-cs"/>
              </a:endParaRPr>
            </a:p>
          </p:txBody>
        </p:sp>
        <p:sp>
          <p:nvSpPr>
            <p:cNvPr id="293054" name="Line 190"/>
            <p:cNvSpPr>
              <a:spLocks noChangeShapeType="1"/>
            </p:cNvSpPr>
            <p:nvPr/>
          </p:nvSpPr>
          <p:spPr bwMode="auto">
            <a:xfrm flipV="1">
              <a:off x="4098" y="1132"/>
              <a:ext cx="384" cy="210"/>
            </a:xfrm>
            <a:prstGeom prst="line">
              <a:avLst/>
            </a:prstGeom>
            <a:noFill/>
            <a:ln w="28575">
              <a:solidFill>
                <a:srgbClr val="99FF66"/>
              </a:solidFill>
              <a:round/>
              <a:headEnd type="triangle" w="med" len="med"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43020" name="Text Box 193"/>
          <p:cNvSpPr txBox="1">
            <a:spLocks noChangeArrowheads="1"/>
          </p:cNvSpPr>
          <p:nvPr/>
        </p:nvSpPr>
        <p:spPr bwMode="auto">
          <a:xfrm>
            <a:off x="688975" y="5692775"/>
            <a:ext cx="23939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1MPa (~150psi) =17.5 microns/sec fluid flow</a:t>
            </a:r>
          </a:p>
        </p:txBody>
      </p:sp>
    </p:spTree>
  </p:cSld>
  <p:clrMapOvr>
    <a:masterClrMapping/>
  </p:clrMapOvr>
  <p:transition advTm="111856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38113" y="109538"/>
            <a:ext cx="9005887" cy="1143000"/>
          </a:xfrm>
          <a:effectLst>
            <a:outerShdw blurRad="63500" dist="45791" dir="3378596" algn="ctr" rotWithShape="0">
              <a:srgbClr val="000000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ko-KR" smtClean="0">
                <a:ea typeface="굴림" charset="-127"/>
                <a:cs typeface="+mj-cs"/>
              </a:rPr>
              <a:t>Dynamic Loading of Cartilage</a:t>
            </a:r>
          </a:p>
        </p:txBody>
      </p:sp>
      <p:pic>
        <p:nvPicPr>
          <p:cNvPr id="270414" name="Picture 7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25" y="1311275"/>
            <a:ext cx="5800725" cy="5461000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5059" name="Group 92"/>
          <p:cNvGrpSpPr>
            <a:grpSpLocks/>
          </p:cNvGrpSpPr>
          <p:nvPr/>
        </p:nvGrpSpPr>
        <p:grpSpPr bwMode="auto">
          <a:xfrm>
            <a:off x="4618038" y="1206500"/>
            <a:ext cx="1165225" cy="1254125"/>
            <a:chOff x="1396" y="3046"/>
            <a:chExt cx="825" cy="790"/>
          </a:xfrm>
        </p:grpSpPr>
        <p:sp>
          <p:nvSpPr>
            <p:cNvPr id="45068" name="Rectangle 93"/>
            <p:cNvSpPr>
              <a:spLocks noChangeArrowheads="1"/>
            </p:cNvSpPr>
            <p:nvPr/>
          </p:nvSpPr>
          <p:spPr bwMode="auto">
            <a:xfrm>
              <a:off x="1482" y="3303"/>
              <a:ext cx="643" cy="259"/>
            </a:xfrm>
            <a:prstGeom prst="rect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9" name="Rectangle 94"/>
            <p:cNvSpPr>
              <a:spLocks noChangeArrowheads="1"/>
            </p:cNvSpPr>
            <p:nvPr/>
          </p:nvSpPr>
          <p:spPr bwMode="auto">
            <a:xfrm>
              <a:off x="1396" y="3209"/>
              <a:ext cx="815" cy="94"/>
            </a:xfrm>
            <a:prstGeom prst="rect">
              <a:avLst/>
            </a:prstGeom>
            <a:solidFill>
              <a:srgbClr val="00004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0" name="Rectangle 95"/>
            <p:cNvSpPr>
              <a:spLocks noChangeArrowheads="1"/>
            </p:cNvSpPr>
            <p:nvPr/>
          </p:nvSpPr>
          <p:spPr bwMode="auto">
            <a:xfrm>
              <a:off x="1406" y="3564"/>
              <a:ext cx="815" cy="94"/>
            </a:xfrm>
            <a:prstGeom prst="rect">
              <a:avLst/>
            </a:prstGeom>
            <a:solidFill>
              <a:srgbClr val="00004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1" name="Line 96"/>
            <p:cNvSpPr>
              <a:spLocks noChangeShapeType="1"/>
            </p:cNvSpPr>
            <p:nvPr/>
          </p:nvSpPr>
          <p:spPr bwMode="auto">
            <a:xfrm flipV="1">
              <a:off x="1810" y="3671"/>
              <a:ext cx="0" cy="165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2" name="Line 97"/>
            <p:cNvSpPr>
              <a:spLocks noChangeShapeType="1"/>
            </p:cNvSpPr>
            <p:nvPr/>
          </p:nvSpPr>
          <p:spPr bwMode="auto">
            <a:xfrm>
              <a:off x="1796" y="3046"/>
              <a:ext cx="0" cy="165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0434" name="Text Box 98"/>
          <p:cNvSpPr txBox="1">
            <a:spLocks noChangeArrowheads="1"/>
          </p:cNvSpPr>
          <p:nvPr/>
        </p:nvSpPr>
        <p:spPr bwMode="auto">
          <a:xfrm>
            <a:off x="1330325" y="3060700"/>
            <a:ext cx="993775" cy="488950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altLang="en-US" sz="2600">
                <a:ea typeface="+mn-ea"/>
                <a:cs typeface="+mn-cs"/>
              </a:rPr>
              <a:t>40 hz</a:t>
            </a:r>
          </a:p>
        </p:txBody>
      </p:sp>
      <p:sp>
        <p:nvSpPr>
          <p:cNvPr id="270435" name="Text Box 99"/>
          <p:cNvSpPr txBox="1">
            <a:spLocks noChangeArrowheads="1"/>
          </p:cNvSpPr>
          <p:nvPr/>
        </p:nvSpPr>
        <p:spPr bwMode="auto">
          <a:xfrm>
            <a:off x="1992313" y="1828800"/>
            <a:ext cx="993775" cy="488950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altLang="en-US" sz="2600">
                <a:ea typeface="+mn-ea"/>
                <a:cs typeface="+mn-cs"/>
              </a:rPr>
              <a:t>10 hz</a:t>
            </a:r>
          </a:p>
        </p:txBody>
      </p:sp>
      <p:sp>
        <p:nvSpPr>
          <p:cNvPr id="270436" name="Text Box 100"/>
          <p:cNvSpPr txBox="1">
            <a:spLocks noChangeArrowheads="1"/>
          </p:cNvSpPr>
          <p:nvPr/>
        </p:nvSpPr>
        <p:spPr bwMode="auto">
          <a:xfrm>
            <a:off x="2817813" y="1414463"/>
            <a:ext cx="809625" cy="488950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altLang="en-US" sz="2600">
                <a:ea typeface="+mn-ea"/>
                <a:cs typeface="+mn-cs"/>
              </a:rPr>
              <a:t>1 hz</a:t>
            </a:r>
          </a:p>
        </p:txBody>
      </p:sp>
      <p:sp>
        <p:nvSpPr>
          <p:cNvPr id="270437" name="Text Box 101"/>
          <p:cNvSpPr txBox="1">
            <a:spLocks noChangeArrowheads="1"/>
          </p:cNvSpPr>
          <p:nvPr/>
        </p:nvSpPr>
        <p:spPr bwMode="auto">
          <a:xfrm>
            <a:off x="3438525" y="1820863"/>
            <a:ext cx="1085850" cy="488950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altLang="en-US" sz="2600">
                <a:ea typeface="+mn-ea"/>
                <a:cs typeface="+mn-cs"/>
              </a:rPr>
              <a:t>0.1 hz</a:t>
            </a:r>
          </a:p>
        </p:txBody>
      </p:sp>
      <p:sp>
        <p:nvSpPr>
          <p:cNvPr id="270438" name="Text Box 102"/>
          <p:cNvSpPr txBox="1">
            <a:spLocks noChangeArrowheads="1"/>
          </p:cNvSpPr>
          <p:nvPr/>
        </p:nvSpPr>
        <p:spPr bwMode="auto">
          <a:xfrm>
            <a:off x="4600575" y="4779963"/>
            <a:ext cx="1270000" cy="488950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altLang="en-US" sz="2600">
                <a:ea typeface="+mn-ea"/>
                <a:cs typeface="+mn-cs"/>
              </a:rPr>
              <a:t>0.01 hz</a:t>
            </a:r>
          </a:p>
        </p:txBody>
      </p:sp>
      <p:sp>
        <p:nvSpPr>
          <p:cNvPr id="270439" name="Text Box 103"/>
          <p:cNvSpPr txBox="1">
            <a:spLocks noChangeArrowheads="1"/>
          </p:cNvSpPr>
          <p:nvPr/>
        </p:nvSpPr>
        <p:spPr bwMode="auto">
          <a:xfrm rot="-5400000">
            <a:off x="-527050" y="3270250"/>
            <a:ext cx="2341563" cy="519113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solidFill>
                  <a:srgbClr val="66FFFF"/>
                </a:solidFill>
                <a:ea typeface="+mn-ea"/>
                <a:cs typeface="+mn-cs"/>
              </a:rPr>
              <a:t>Stress (MPa)</a:t>
            </a:r>
          </a:p>
        </p:txBody>
      </p:sp>
      <p:sp>
        <p:nvSpPr>
          <p:cNvPr id="270440" name="Text Box 104"/>
          <p:cNvSpPr txBox="1">
            <a:spLocks noChangeArrowheads="1"/>
          </p:cNvSpPr>
          <p:nvPr/>
        </p:nvSpPr>
        <p:spPr bwMode="auto">
          <a:xfrm>
            <a:off x="1558925" y="6124575"/>
            <a:ext cx="3527425" cy="519113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solidFill>
                  <a:srgbClr val="66FFFF"/>
                </a:solidFill>
                <a:ea typeface="+mn-ea"/>
                <a:cs typeface="+mn-cs"/>
              </a:rPr>
              <a:t>Compressive Strain</a:t>
            </a:r>
          </a:p>
        </p:txBody>
      </p:sp>
      <p:sp>
        <p:nvSpPr>
          <p:cNvPr id="270441" name="Rectangle 105"/>
          <p:cNvSpPr>
            <a:spLocks noChangeArrowheads="1"/>
          </p:cNvSpPr>
          <p:nvPr/>
        </p:nvSpPr>
        <p:spPr bwMode="auto">
          <a:xfrm>
            <a:off x="6159500" y="2540000"/>
            <a:ext cx="2752725" cy="3503613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>
                <a:solidFill>
                  <a:srgbClr val="00FF00"/>
                </a:solidFill>
                <a:ea typeface="+mn-ea"/>
                <a:cs typeface="+mn-cs"/>
              </a:rPr>
              <a:t>Faster compressive loading results in a higher dynamic modulus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Rot="1" noChangeArrowheads="1"/>
          </p:cNvSpPr>
          <p:nvPr/>
        </p:nvSpPr>
        <p:spPr bwMode="auto">
          <a:xfrm>
            <a:off x="457200" y="139700"/>
            <a:ext cx="8229600" cy="1143000"/>
          </a:xfrm>
          <a:prstGeom prst="rect">
            <a:avLst/>
          </a:prstGeom>
          <a:noFill/>
          <a:ln>
            <a:noFill/>
          </a:ln>
          <a:effectLst>
            <a:outerShdw blurRad="63500" dist="46662" dir="3284183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defRPr/>
            </a:pPr>
            <a:r>
              <a:rPr lang="en-US" sz="3000" b="1">
                <a:solidFill>
                  <a:srgbClr val="FFFF39"/>
                </a:solidFill>
                <a:latin typeface="Verdana" pitchFamily="34" charset="0"/>
                <a:ea typeface="+mn-ea"/>
                <a:cs typeface="+mn-cs"/>
              </a:rPr>
              <a:t>Isotropy vs. Anisotropy</a:t>
            </a:r>
          </a:p>
        </p:txBody>
      </p:sp>
      <p:sp>
        <p:nvSpPr>
          <p:cNvPr id="622595" name="Rectangle 3"/>
          <p:cNvSpPr>
            <a:spLocks noChangeArrowheads="1"/>
          </p:cNvSpPr>
          <p:nvPr/>
        </p:nvSpPr>
        <p:spPr bwMode="auto">
          <a:xfrm>
            <a:off x="4173538" y="1130300"/>
            <a:ext cx="4572000" cy="915988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1800">
                <a:solidFill>
                  <a:srgbClr val="FF0066"/>
                </a:solidFill>
                <a:ea typeface="+mn-ea"/>
                <a:cs typeface="+mn-cs"/>
              </a:rPr>
              <a:t>Anisotropic material </a:t>
            </a:r>
            <a:r>
              <a:rPr lang="en-US" sz="1800">
                <a:ea typeface="+mn-ea"/>
                <a:cs typeface="+mn-cs"/>
              </a:rPr>
              <a:t>properties vary with the direction of applied load (biologic tissues are mostly anisotropic).</a:t>
            </a:r>
          </a:p>
        </p:txBody>
      </p:sp>
      <p:sp>
        <p:nvSpPr>
          <p:cNvPr id="47107" name="AutoShape 4" descr="60%"/>
          <p:cNvSpPr>
            <a:spLocks noChangeArrowheads="1"/>
          </p:cNvSpPr>
          <p:nvPr/>
        </p:nvSpPr>
        <p:spPr bwMode="auto">
          <a:xfrm>
            <a:off x="1158875" y="2165350"/>
            <a:ext cx="2314575" cy="2060575"/>
          </a:xfrm>
          <a:prstGeom prst="cube">
            <a:avLst>
              <a:gd name="adj" fmla="val 25000"/>
            </a:avLst>
          </a:prstGeom>
          <a:pattFill prst="pct60">
            <a:fgClr>
              <a:schemeClr val="tx1"/>
            </a:fgClr>
            <a:bgClr>
              <a:srgbClr val="000000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7108" name="AutoShape 5" descr="Dark vertical"/>
          <p:cNvSpPr>
            <a:spLocks noChangeArrowheads="1"/>
          </p:cNvSpPr>
          <p:nvPr/>
        </p:nvSpPr>
        <p:spPr bwMode="auto">
          <a:xfrm>
            <a:off x="5114925" y="2165350"/>
            <a:ext cx="2314575" cy="2060575"/>
          </a:xfrm>
          <a:prstGeom prst="cube">
            <a:avLst>
              <a:gd name="adj" fmla="val 25000"/>
            </a:avLst>
          </a:prstGeom>
          <a:pattFill prst="dkVert">
            <a:fgClr>
              <a:schemeClr val="tx1"/>
            </a:fgClr>
            <a:bgClr>
              <a:srgbClr val="000000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22598" name="Rectangle 6"/>
          <p:cNvSpPr>
            <a:spLocks noChangeArrowheads="1"/>
          </p:cNvSpPr>
          <p:nvPr/>
        </p:nvSpPr>
        <p:spPr bwMode="auto">
          <a:xfrm>
            <a:off x="684213" y="1130300"/>
            <a:ext cx="3390900" cy="915988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1800">
                <a:solidFill>
                  <a:srgbClr val="66FF33"/>
                </a:solidFill>
                <a:ea typeface="+mn-ea"/>
                <a:cs typeface="+mn-cs"/>
              </a:rPr>
              <a:t>Isotropic materials </a:t>
            </a:r>
            <a:r>
              <a:rPr lang="en-US" sz="1800">
                <a:ea typeface="+mn-ea"/>
                <a:cs typeface="+mn-cs"/>
              </a:rPr>
              <a:t>have the same mechanical properties in all directions.</a:t>
            </a:r>
          </a:p>
        </p:txBody>
      </p:sp>
      <p:sp>
        <p:nvSpPr>
          <p:cNvPr id="622600" name="Line 8"/>
          <p:cNvSpPr>
            <a:spLocks noChangeShapeType="1"/>
          </p:cNvSpPr>
          <p:nvPr/>
        </p:nvSpPr>
        <p:spPr bwMode="auto">
          <a:xfrm flipV="1">
            <a:off x="1447800" y="4464050"/>
            <a:ext cx="0" cy="1885950"/>
          </a:xfrm>
          <a:prstGeom prst="line">
            <a:avLst/>
          </a:prstGeom>
          <a:noFill/>
          <a:ln w="38100">
            <a:solidFill>
              <a:srgbClr val="66FFFF"/>
            </a:solidFill>
            <a:round/>
            <a:headEnd/>
            <a:tailEnd type="triangle" w="lg" len="lg"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22601" name="Line 9"/>
          <p:cNvSpPr>
            <a:spLocks noChangeShapeType="1"/>
          </p:cNvSpPr>
          <p:nvPr/>
        </p:nvSpPr>
        <p:spPr bwMode="auto">
          <a:xfrm rot="5400000" flipV="1">
            <a:off x="2516982" y="5255418"/>
            <a:ext cx="0" cy="2163763"/>
          </a:xfrm>
          <a:prstGeom prst="line">
            <a:avLst/>
          </a:prstGeom>
          <a:noFill/>
          <a:ln w="38100">
            <a:solidFill>
              <a:srgbClr val="66FFFF"/>
            </a:solidFill>
            <a:round/>
            <a:headEnd/>
            <a:tailEnd type="triangle" w="lg" len="lg"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22602" name="Line 10"/>
          <p:cNvSpPr>
            <a:spLocks noChangeShapeType="1"/>
          </p:cNvSpPr>
          <p:nvPr/>
        </p:nvSpPr>
        <p:spPr bwMode="auto">
          <a:xfrm flipV="1">
            <a:off x="1490663" y="4979988"/>
            <a:ext cx="1319212" cy="1343025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lg" len="lg"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22603" name="Rectangle 11"/>
          <p:cNvSpPr>
            <a:spLocks noChangeArrowheads="1"/>
          </p:cNvSpPr>
          <p:nvPr/>
        </p:nvSpPr>
        <p:spPr bwMode="auto">
          <a:xfrm>
            <a:off x="2054225" y="6342063"/>
            <a:ext cx="831850" cy="366712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b="1">
                <a:ea typeface="+mn-ea"/>
                <a:cs typeface="+mn-cs"/>
              </a:rPr>
              <a:t>Strain</a:t>
            </a:r>
          </a:p>
        </p:txBody>
      </p:sp>
      <p:sp>
        <p:nvSpPr>
          <p:cNvPr id="622604" name="Rectangle 12"/>
          <p:cNvSpPr>
            <a:spLocks noChangeArrowheads="1"/>
          </p:cNvSpPr>
          <p:nvPr/>
        </p:nvSpPr>
        <p:spPr bwMode="auto">
          <a:xfrm rot="-5400000">
            <a:off x="724694" y="5258594"/>
            <a:ext cx="882650" cy="366712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b="1">
                <a:ea typeface="+mn-ea"/>
                <a:cs typeface="+mn-cs"/>
              </a:rPr>
              <a:t>Stress</a:t>
            </a:r>
          </a:p>
        </p:txBody>
      </p:sp>
      <p:sp>
        <p:nvSpPr>
          <p:cNvPr id="622605" name="Line 13"/>
          <p:cNvSpPr>
            <a:spLocks noChangeShapeType="1"/>
          </p:cNvSpPr>
          <p:nvPr/>
        </p:nvSpPr>
        <p:spPr bwMode="auto">
          <a:xfrm flipV="1">
            <a:off x="2060575" y="2327275"/>
            <a:ext cx="0" cy="1076325"/>
          </a:xfrm>
          <a:prstGeom prst="line">
            <a:avLst/>
          </a:prstGeom>
          <a:noFill/>
          <a:ln w="38100">
            <a:solidFill>
              <a:srgbClr val="66FF33"/>
            </a:solidFill>
            <a:round/>
            <a:headEnd type="none" w="lg" len="lg"/>
            <a:tailEnd type="triangle" w="lg" len="lg"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22606" name="Line 14"/>
          <p:cNvSpPr>
            <a:spLocks noChangeShapeType="1"/>
          </p:cNvSpPr>
          <p:nvPr/>
        </p:nvSpPr>
        <p:spPr bwMode="auto">
          <a:xfrm rot="5400000" flipV="1">
            <a:off x="2597151" y="2840037"/>
            <a:ext cx="0" cy="1076325"/>
          </a:xfrm>
          <a:prstGeom prst="line">
            <a:avLst/>
          </a:prstGeom>
          <a:noFill/>
          <a:ln w="38100">
            <a:solidFill>
              <a:srgbClr val="66FF33"/>
            </a:solidFill>
            <a:round/>
            <a:headEnd type="none" w="lg" len="lg"/>
            <a:tailEnd type="triangle" w="lg" len="lg"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22608" name="Text Box 16"/>
          <p:cNvSpPr txBox="1">
            <a:spLocks noChangeArrowheads="1"/>
          </p:cNvSpPr>
          <p:nvPr/>
        </p:nvSpPr>
        <p:spPr bwMode="auto">
          <a:xfrm>
            <a:off x="1703388" y="2266950"/>
            <a:ext cx="296862" cy="336550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rgbClr val="00FF00"/>
                </a:solidFill>
                <a:ea typeface="+mn-ea"/>
                <a:cs typeface="+mn-cs"/>
              </a:rPr>
              <a:t>1</a:t>
            </a:r>
          </a:p>
        </p:txBody>
      </p:sp>
      <p:sp>
        <p:nvSpPr>
          <p:cNvPr id="622609" name="Text Box 17"/>
          <p:cNvSpPr txBox="1">
            <a:spLocks noChangeArrowheads="1"/>
          </p:cNvSpPr>
          <p:nvPr/>
        </p:nvSpPr>
        <p:spPr bwMode="auto">
          <a:xfrm>
            <a:off x="2768600" y="3413125"/>
            <a:ext cx="296863" cy="336550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rgbClr val="00FF00"/>
                </a:solidFill>
                <a:ea typeface="+mn-ea"/>
                <a:cs typeface="+mn-cs"/>
              </a:rPr>
              <a:t>2</a:t>
            </a:r>
          </a:p>
        </p:txBody>
      </p:sp>
      <p:sp>
        <p:nvSpPr>
          <p:cNvPr id="622610" name="Text Box 18"/>
          <p:cNvSpPr txBox="1">
            <a:spLocks noChangeArrowheads="1"/>
          </p:cNvSpPr>
          <p:nvPr/>
        </p:nvSpPr>
        <p:spPr bwMode="auto">
          <a:xfrm>
            <a:off x="2955925" y="4649788"/>
            <a:ext cx="647700" cy="396875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00FF00"/>
                </a:solidFill>
                <a:ea typeface="+mn-ea"/>
                <a:cs typeface="+mn-cs"/>
              </a:rPr>
              <a:t>E</a:t>
            </a:r>
            <a:r>
              <a:rPr lang="en-US" sz="2000" baseline="-25000">
                <a:solidFill>
                  <a:srgbClr val="00FF00"/>
                </a:solidFill>
                <a:ea typeface="+mn-ea"/>
                <a:cs typeface="+mn-cs"/>
              </a:rPr>
              <a:t>1&amp;2</a:t>
            </a:r>
          </a:p>
        </p:txBody>
      </p:sp>
      <p:sp>
        <p:nvSpPr>
          <p:cNvPr id="622611" name="Line 19"/>
          <p:cNvSpPr>
            <a:spLocks noChangeShapeType="1"/>
          </p:cNvSpPr>
          <p:nvPr/>
        </p:nvSpPr>
        <p:spPr bwMode="auto">
          <a:xfrm flipV="1">
            <a:off x="5421313" y="4464050"/>
            <a:ext cx="0" cy="1885950"/>
          </a:xfrm>
          <a:prstGeom prst="line">
            <a:avLst/>
          </a:prstGeom>
          <a:noFill/>
          <a:ln w="38100">
            <a:solidFill>
              <a:srgbClr val="66FFFF"/>
            </a:solidFill>
            <a:round/>
            <a:headEnd/>
            <a:tailEnd type="triangle" w="lg" len="lg"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22612" name="Line 20"/>
          <p:cNvSpPr>
            <a:spLocks noChangeShapeType="1"/>
          </p:cNvSpPr>
          <p:nvPr/>
        </p:nvSpPr>
        <p:spPr bwMode="auto">
          <a:xfrm rot="5400000" flipV="1">
            <a:off x="6490494" y="5255419"/>
            <a:ext cx="0" cy="2163762"/>
          </a:xfrm>
          <a:prstGeom prst="line">
            <a:avLst/>
          </a:prstGeom>
          <a:noFill/>
          <a:ln w="38100">
            <a:solidFill>
              <a:srgbClr val="66FFFF"/>
            </a:solidFill>
            <a:round/>
            <a:headEnd/>
            <a:tailEnd type="triangle" w="lg" len="lg"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22613" name="Line 21"/>
          <p:cNvSpPr>
            <a:spLocks noChangeShapeType="1"/>
          </p:cNvSpPr>
          <p:nvPr/>
        </p:nvSpPr>
        <p:spPr bwMode="auto">
          <a:xfrm flipV="1">
            <a:off x="5464175" y="4621213"/>
            <a:ext cx="520700" cy="1701800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lg" len="lg"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22614" name="Rectangle 22"/>
          <p:cNvSpPr>
            <a:spLocks noChangeArrowheads="1"/>
          </p:cNvSpPr>
          <p:nvPr/>
        </p:nvSpPr>
        <p:spPr bwMode="auto">
          <a:xfrm>
            <a:off x="6027738" y="6342063"/>
            <a:ext cx="831850" cy="366712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b="1">
                <a:ea typeface="+mn-ea"/>
                <a:cs typeface="+mn-cs"/>
              </a:rPr>
              <a:t>Strain</a:t>
            </a:r>
          </a:p>
        </p:txBody>
      </p:sp>
      <p:sp>
        <p:nvSpPr>
          <p:cNvPr id="622615" name="Rectangle 23"/>
          <p:cNvSpPr>
            <a:spLocks noChangeArrowheads="1"/>
          </p:cNvSpPr>
          <p:nvPr/>
        </p:nvSpPr>
        <p:spPr bwMode="auto">
          <a:xfrm rot="-5400000">
            <a:off x="4698207" y="5258593"/>
            <a:ext cx="882650" cy="366713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b="1">
                <a:ea typeface="+mn-ea"/>
                <a:cs typeface="+mn-cs"/>
              </a:rPr>
              <a:t>Stress</a:t>
            </a:r>
          </a:p>
        </p:txBody>
      </p:sp>
      <p:sp>
        <p:nvSpPr>
          <p:cNvPr id="622616" name="Text Box 24"/>
          <p:cNvSpPr txBox="1">
            <a:spLocks noChangeArrowheads="1"/>
          </p:cNvSpPr>
          <p:nvPr/>
        </p:nvSpPr>
        <p:spPr bwMode="auto">
          <a:xfrm>
            <a:off x="6069013" y="4441825"/>
            <a:ext cx="446087" cy="396875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FF5050"/>
                </a:solidFill>
                <a:ea typeface="+mn-ea"/>
                <a:cs typeface="+mn-cs"/>
              </a:rPr>
              <a:t>E</a:t>
            </a:r>
            <a:r>
              <a:rPr lang="en-US" sz="2000" baseline="-25000">
                <a:solidFill>
                  <a:srgbClr val="FF5050"/>
                </a:solidFill>
                <a:ea typeface="+mn-ea"/>
                <a:cs typeface="+mn-cs"/>
              </a:rPr>
              <a:t>1</a:t>
            </a:r>
          </a:p>
        </p:txBody>
      </p:sp>
      <p:sp>
        <p:nvSpPr>
          <p:cNvPr id="622617" name="Line 25"/>
          <p:cNvSpPr>
            <a:spLocks noChangeShapeType="1"/>
          </p:cNvSpPr>
          <p:nvPr/>
        </p:nvSpPr>
        <p:spPr bwMode="auto">
          <a:xfrm flipV="1">
            <a:off x="5502275" y="5886450"/>
            <a:ext cx="1376363" cy="417513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lg" len="lg"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22618" name="Line 26"/>
          <p:cNvSpPr>
            <a:spLocks noChangeShapeType="1"/>
          </p:cNvSpPr>
          <p:nvPr/>
        </p:nvSpPr>
        <p:spPr bwMode="auto">
          <a:xfrm flipV="1">
            <a:off x="6111875" y="2327275"/>
            <a:ext cx="0" cy="1076325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 type="none" w="lg" len="lg"/>
            <a:tailEnd type="triangle" w="lg" len="lg"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22619" name="Line 27"/>
          <p:cNvSpPr>
            <a:spLocks noChangeShapeType="1"/>
          </p:cNvSpPr>
          <p:nvPr/>
        </p:nvSpPr>
        <p:spPr bwMode="auto">
          <a:xfrm rot="5400000" flipV="1">
            <a:off x="6648451" y="2840037"/>
            <a:ext cx="0" cy="1076325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 type="none" w="lg" len="lg"/>
            <a:tailEnd type="triangle" w="lg" len="lg"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22620" name="Text Box 28"/>
          <p:cNvSpPr txBox="1">
            <a:spLocks noChangeArrowheads="1"/>
          </p:cNvSpPr>
          <p:nvPr/>
        </p:nvSpPr>
        <p:spPr bwMode="auto">
          <a:xfrm>
            <a:off x="5754688" y="2266950"/>
            <a:ext cx="296862" cy="336550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rgbClr val="FF5050"/>
                </a:solidFill>
                <a:ea typeface="+mn-ea"/>
                <a:cs typeface="+mn-cs"/>
              </a:rPr>
              <a:t>1</a:t>
            </a:r>
          </a:p>
        </p:txBody>
      </p:sp>
      <p:sp>
        <p:nvSpPr>
          <p:cNvPr id="622621" name="Text Box 29"/>
          <p:cNvSpPr txBox="1">
            <a:spLocks noChangeArrowheads="1"/>
          </p:cNvSpPr>
          <p:nvPr/>
        </p:nvSpPr>
        <p:spPr bwMode="auto">
          <a:xfrm>
            <a:off x="6819900" y="3413125"/>
            <a:ext cx="296863" cy="336550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rgbClr val="FF5050"/>
                </a:solidFill>
                <a:ea typeface="+mn-ea"/>
                <a:cs typeface="+mn-cs"/>
              </a:rPr>
              <a:t>2</a:t>
            </a:r>
          </a:p>
        </p:txBody>
      </p:sp>
      <p:sp>
        <p:nvSpPr>
          <p:cNvPr id="622622" name="Text Box 30"/>
          <p:cNvSpPr txBox="1">
            <a:spLocks noChangeArrowheads="1"/>
          </p:cNvSpPr>
          <p:nvPr/>
        </p:nvSpPr>
        <p:spPr bwMode="auto">
          <a:xfrm>
            <a:off x="6742113" y="5378450"/>
            <a:ext cx="446087" cy="396875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FF5050"/>
                </a:solidFill>
                <a:ea typeface="+mn-ea"/>
                <a:cs typeface="+mn-cs"/>
              </a:rPr>
              <a:t>E</a:t>
            </a:r>
            <a:r>
              <a:rPr lang="en-US" sz="2000" baseline="-25000">
                <a:solidFill>
                  <a:srgbClr val="FF5050"/>
                </a:solidFill>
                <a:ea typeface="+mn-ea"/>
                <a:cs typeface="+mn-cs"/>
              </a:rPr>
              <a:t>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39700"/>
            <a:ext cx="8229600" cy="1143000"/>
          </a:xfrm>
          <a:effectLst>
            <a:outerShdw blurRad="63500" dist="45791" dir="3378596" algn="ctr" rotWithShape="0">
              <a:srgbClr val="000000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a typeface="+mj-ea"/>
                <a:cs typeface="+mj-cs"/>
              </a:rPr>
              <a:t>Fatigue</a:t>
            </a:r>
          </a:p>
        </p:txBody>
      </p:sp>
      <p:sp>
        <p:nvSpPr>
          <p:cNvPr id="503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8300" y="1263650"/>
            <a:ext cx="8229600" cy="4611688"/>
          </a:xfrm>
          <a:effectLst>
            <a:outerShdw blurRad="63500" dist="35921" dir="2700000" algn="ctr" rotWithShape="0">
              <a:srgbClr val="000000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a typeface="+mn-ea"/>
                <a:cs typeface="+mn-cs"/>
              </a:rPr>
              <a:t>When subjected to a large number of cycles, materials will fail at a stress lower than the ultimate tensile stress</a:t>
            </a:r>
          </a:p>
          <a:p>
            <a:pPr eaLnBrk="1" hangingPunct="1">
              <a:defRPr/>
            </a:pPr>
            <a:r>
              <a:rPr lang="en-US" smtClean="0">
                <a:ea typeface="+mn-ea"/>
                <a:cs typeface="+mn-cs"/>
              </a:rPr>
              <a:t>S-n curve</a:t>
            </a:r>
          </a:p>
          <a:p>
            <a:pPr eaLnBrk="1" hangingPunct="1">
              <a:defRPr/>
            </a:pPr>
            <a:r>
              <a:rPr lang="en-US" smtClean="0">
                <a:ea typeface="+mn-ea"/>
                <a:cs typeface="+mn-cs"/>
              </a:rPr>
              <a:t>Endurance </a:t>
            </a:r>
          </a:p>
          <a:p>
            <a:pPr eaLnBrk="1" hangingPunct="1">
              <a:buFontTx/>
              <a:buNone/>
              <a:defRPr/>
            </a:pPr>
            <a:r>
              <a:rPr lang="en-US" smtClean="0">
                <a:ea typeface="+mn-ea"/>
                <a:cs typeface="+mn-cs"/>
              </a:rPr>
              <a:t>	limit</a:t>
            </a:r>
          </a:p>
          <a:p>
            <a:pPr eaLnBrk="1" hangingPunct="1">
              <a:buFontTx/>
              <a:buNone/>
              <a:defRPr/>
            </a:pPr>
            <a:endParaRPr lang="en-US" smtClean="0">
              <a:ea typeface="+mn-ea"/>
              <a:cs typeface="+mn-cs"/>
            </a:endParaRPr>
          </a:p>
        </p:txBody>
      </p:sp>
      <p:pic>
        <p:nvPicPr>
          <p:cNvPr id="4915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1" t="3943" r="6258" b="22398"/>
          <a:stretch>
            <a:fillRect/>
          </a:stretch>
        </p:blipFill>
        <p:spPr bwMode="auto">
          <a:xfrm>
            <a:off x="3165475" y="2817813"/>
            <a:ext cx="5613400" cy="366077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39700"/>
            <a:ext cx="8229600" cy="1143000"/>
          </a:xfrm>
          <a:effectLst>
            <a:outerShdw blurRad="63500" dist="45791" dir="3378596" algn="ctr" rotWithShape="0">
              <a:srgbClr val="000000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a typeface="+mj-ea"/>
                <a:cs typeface="+mj-cs"/>
              </a:rPr>
              <a:t>Biomechanics and the MS</a:t>
            </a:r>
          </a:p>
        </p:txBody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>
          <a:effectLst>
            <a:outerShdw blurRad="63500" dist="56796" dir="1593903" algn="ctr" rotWithShape="0">
              <a:srgbClr val="000000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a typeface="+mn-ea"/>
                <a:cs typeface="+mn-cs"/>
              </a:rPr>
              <a:t>To understand normal tissue and joint structure and function</a:t>
            </a:r>
          </a:p>
          <a:p>
            <a:pPr lvl="1" eaLnBrk="1" hangingPunct="1">
              <a:defRPr/>
            </a:pPr>
            <a:r>
              <a:rPr lang="en-US" smtClean="0"/>
              <a:t>motion, loads, joint function, locomotion, gait</a:t>
            </a:r>
          </a:p>
          <a:p>
            <a:pPr eaLnBrk="1" hangingPunct="1">
              <a:defRPr/>
            </a:pPr>
            <a:r>
              <a:rPr lang="en-US" smtClean="0">
                <a:ea typeface="+mn-ea"/>
                <a:cs typeface="+mn-cs"/>
              </a:rPr>
              <a:t>To understand, diagnose, and treat pathology</a:t>
            </a:r>
          </a:p>
          <a:p>
            <a:pPr lvl="1" eaLnBrk="1" hangingPunct="1">
              <a:defRPr/>
            </a:pPr>
            <a:r>
              <a:rPr lang="en-US" smtClean="0"/>
              <a:t>Joint instability, fracture healing, arthritis, osteoporosis, injury</a:t>
            </a:r>
          </a:p>
          <a:p>
            <a:pPr eaLnBrk="1" hangingPunct="1">
              <a:defRPr/>
            </a:pPr>
            <a:r>
              <a:rPr lang="en-US" smtClean="0">
                <a:ea typeface="+mn-ea"/>
                <a:cs typeface="+mn-cs"/>
              </a:rPr>
              <a:t>Design and develop implants and devices</a:t>
            </a:r>
          </a:p>
          <a:p>
            <a:pPr lvl="1" eaLnBrk="1" hangingPunct="1">
              <a:defRPr/>
            </a:pPr>
            <a:r>
              <a:rPr lang="en-US" smtClean="0"/>
              <a:t>Total joint replacement</a:t>
            </a:r>
          </a:p>
          <a:p>
            <a:pPr lvl="1" eaLnBrk="1" hangingPunct="1">
              <a:defRPr/>
            </a:pPr>
            <a:r>
              <a:rPr lang="en-US" smtClean="0"/>
              <a:t>Fracture fixation plates and screws</a:t>
            </a:r>
          </a:p>
          <a:p>
            <a:pPr lvl="1" eaLnBrk="1" hangingPunct="1">
              <a:defRPr/>
            </a:pPr>
            <a:r>
              <a:rPr lang="en-US" smtClean="0"/>
              <a:t>Biological treatments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8600" y="139700"/>
            <a:ext cx="8686800" cy="1143000"/>
          </a:xfrm>
          <a:effectLst>
            <a:outerShdw blurRad="63500" dist="45791" dir="3378596" algn="ctr" rotWithShape="0">
              <a:srgbClr val="000000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a typeface="+mj-ea"/>
                <a:cs typeface="+mj-cs"/>
              </a:rPr>
              <a:t>Fundamental Mechanics Terms/Ideas</a:t>
            </a:r>
          </a:p>
        </p:txBody>
      </p:sp>
      <p:sp>
        <p:nvSpPr>
          <p:cNvPr id="464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23963"/>
            <a:ext cx="4629150" cy="4338637"/>
          </a:xfrm>
          <a:effectLst>
            <a:outerShdw blurRad="63500" dist="56796" dir="1593903" algn="ctr" rotWithShape="0">
              <a:srgbClr val="000000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Force</a:t>
            </a:r>
          </a:p>
          <a:p>
            <a:pPr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Moment</a:t>
            </a:r>
          </a:p>
          <a:p>
            <a:pPr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Stress</a:t>
            </a:r>
          </a:p>
          <a:p>
            <a:pPr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Strain</a:t>
            </a:r>
          </a:p>
          <a:p>
            <a:pPr eaLnBrk="1" hangingPunct="1"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Material Properties</a:t>
            </a:r>
          </a:p>
          <a:p>
            <a:pPr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Structural Properties</a:t>
            </a:r>
          </a:p>
          <a:p>
            <a:pPr eaLnBrk="1" hangingPunct="1"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Static Equilibrium</a:t>
            </a:r>
          </a:p>
          <a:p>
            <a:pPr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Dynamics </a:t>
            </a:r>
          </a:p>
        </p:txBody>
      </p:sp>
      <p:sp>
        <p:nvSpPr>
          <p:cNvPr id="464900" name="Rectangle 4"/>
          <p:cNvSpPr>
            <a:spLocks noChangeArrowheads="1"/>
          </p:cNvSpPr>
          <p:nvPr/>
        </p:nvSpPr>
        <p:spPr bwMode="auto">
          <a:xfrm>
            <a:off x="5086350" y="1219200"/>
            <a:ext cx="4419600" cy="4338638"/>
          </a:xfrm>
          <a:prstGeom prst="rect">
            <a:avLst/>
          </a:prstGeom>
          <a:noFill/>
          <a:ln>
            <a:noFill/>
          </a:ln>
          <a:effectLst>
            <a:outerShdw blurRad="63500" dist="57501" dir="1676261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eaLnBrk="1" hangingPunct="1">
              <a:spcBef>
                <a:spcPct val="20000"/>
              </a:spcBef>
              <a:buClr>
                <a:srgbClr val="FFFF39"/>
              </a:buClr>
              <a:buFontTx/>
              <a:buChar char="•"/>
              <a:defRPr/>
            </a:pPr>
            <a:r>
              <a:rPr lang="en-US" sz="2600" b="1" dirty="0">
                <a:latin typeface="Verdana" pitchFamily="34" charset="0"/>
                <a:ea typeface="+mn-ea"/>
                <a:cs typeface="+mn-cs"/>
              </a:rPr>
              <a:t>Tension</a:t>
            </a:r>
          </a:p>
          <a:p>
            <a:pPr marL="342900" indent="-342900" algn="l" eaLnBrk="1" hangingPunct="1">
              <a:spcBef>
                <a:spcPct val="20000"/>
              </a:spcBef>
              <a:buClr>
                <a:srgbClr val="FFFF39"/>
              </a:buClr>
              <a:buFontTx/>
              <a:buChar char="•"/>
              <a:defRPr/>
            </a:pPr>
            <a:r>
              <a:rPr lang="en-US" sz="2600" b="1" dirty="0">
                <a:latin typeface="Verdana" pitchFamily="34" charset="0"/>
                <a:ea typeface="+mn-ea"/>
                <a:cs typeface="+mn-cs"/>
              </a:rPr>
              <a:t>Compression</a:t>
            </a:r>
          </a:p>
          <a:p>
            <a:pPr marL="342900" indent="-342900" algn="l" eaLnBrk="1" hangingPunct="1">
              <a:spcBef>
                <a:spcPct val="20000"/>
              </a:spcBef>
              <a:buClr>
                <a:srgbClr val="FFFF39"/>
              </a:buClr>
              <a:buFontTx/>
              <a:buChar char="•"/>
              <a:defRPr/>
            </a:pPr>
            <a:r>
              <a:rPr lang="en-US" sz="2600" b="1" dirty="0">
                <a:latin typeface="Verdana" pitchFamily="34" charset="0"/>
                <a:ea typeface="+mn-ea"/>
                <a:cs typeface="+mn-cs"/>
              </a:rPr>
              <a:t>Shear</a:t>
            </a:r>
          </a:p>
          <a:p>
            <a:pPr marL="342900" indent="-342900" algn="l" eaLnBrk="1" hangingPunct="1">
              <a:spcBef>
                <a:spcPct val="20000"/>
              </a:spcBef>
              <a:buClr>
                <a:srgbClr val="FFFF39"/>
              </a:buClr>
              <a:buFontTx/>
              <a:buChar char="•"/>
              <a:defRPr/>
            </a:pPr>
            <a:r>
              <a:rPr lang="en-US" sz="2600" b="1" dirty="0">
                <a:latin typeface="Verdana" pitchFamily="34" charset="0"/>
                <a:ea typeface="+mn-ea"/>
                <a:cs typeface="+mn-cs"/>
              </a:rPr>
              <a:t>Bending</a:t>
            </a:r>
          </a:p>
          <a:p>
            <a:pPr marL="342900" indent="-342900" algn="l" eaLnBrk="1" hangingPunct="1">
              <a:spcBef>
                <a:spcPct val="20000"/>
              </a:spcBef>
              <a:buClr>
                <a:srgbClr val="FFFF39"/>
              </a:buClr>
              <a:buFontTx/>
              <a:buChar char="•"/>
              <a:defRPr/>
            </a:pPr>
            <a:r>
              <a:rPr lang="en-US" sz="2600" b="1" dirty="0">
                <a:latin typeface="Verdana" pitchFamily="34" charset="0"/>
                <a:ea typeface="+mn-ea"/>
                <a:cs typeface="+mn-cs"/>
              </a:rPr>
              <a:t>Torsion</a:t>
            </a:r>
          </a:p>
          <a:p>
            <a:pPr marL="342900" indent="-342900" algn="l" eaLnBrk="1" hangingPunct="1">
              <a:spcBef>
                <a:spcPct val="20000"/>
              </a:spcBef>
              <a:buClr>
                <a:srgbClr val="FFFF39"/>
              </a:buClr>
              <a:buFontTx/>
              <a:buChar char="•"/>
              <a:defRPr/>
            </a:pPr>
            <a:endParaRPr lang="en-US" sz="2600" b="1" dirty="0">
              <a:latin typeface="Verdana" pitchFamily="34" charset="0"/>
              <a:ea typeface="+mn-ea"/>
              <a:cs typeface="+mn-cs"/>
            </a:endParaRPr>
          </a:p>
          <a:p>
            <a:pPr marL="342900" indent="-342900" algn="l" eaLnBrk="1" hangingPunct="1">
              <a:spcBef>
                <a:spcPct val="20000"/>
              </a:spcBef>
              <a:buClr>
                <a:srgbClr val="FFFF39"/>
              </a:buClr>
              <a:buFontTx/>
              <a:buChar char="•"/>
              <a:defRPr/>
            </a:pPr>
            <a:r>
              <a:rPr lang="en-US" sz="2600" b="1" kern="0" dirty="0">
                <a:solidFill>
                  <a:srgbClr val="FFFFFF"/>
                </a:solidFill>
                <a:latin typeface="Verdana"/>
                <a:ea typeface="+mn-ea"/>
                <a:cs typeface="+mn-cs"/>
              </a:rPr>
              <a:t>Friction</a:t>
            </a:r>
          </a:p>
          <a:p>
            <a:pPr marL="342900" indent="-342900" algn="l" eaLnBrk="1" hangingPunct="1">
              <a:spcBef>
                <a:spcPct val="20000"/>
              </a:spcBef>
              <a:buClr>
                <a:srgbClr val="FFFF39"/>
              </a:buClr>
              <a:buFontTx/>
              <a:buChar char="•"/>
              <a:defRPr/>
            </a:pPr>
            <a:r>
              <a:rPr lang="en-US" sz="2600" b="1" kern="0" dirty="0">
                <a:solidFill>
                  <a:srgbClr val="FFFFFF"/>
                </a:solidFill>
                <a:latin typeface="Verdana"/>
                <a:ea typeface="+mn-ea"/>
                <a:cs typeface="+mn-cs"/>
              </a:rPr>
              <a:t>Wear</a:t>
            </a:r>
          </a:p>
          <a:p>
            <a:pPr marL="342900" indent="-342900" algn="l" eaLnBrk="1" hangingPunct="1">
              <a:spcBef>
                <a:spcPct val="20000"/>
              </a:spcBef>
              <a:buClr>
                <a:srgbClr val="FFFF39"/>
              </a:buClr>
              <a:buFontTx/>
              <a:buChar char="•"/>
              <a:defRPr/>
            </a:pPr>
            <a:r>
              <a:rPr lang="en-US" sz="2600" b="1" kern="0" dirty="0" err="1">
                <a:solidFill>
                  <a:srgbClr val="FFFFFF"/>
                </a:solidFill>
                <a:latin typeface="Verdana"/>
                <a:ea typeface="+mn-ea"/>
                <a:cs typeface="+mn-cs"/>
              </a:rPr>
              <a:t>Viscoelasticity</a:t>
            </a:r>
            <a:endParaRPr lang="en-US" sz="2600" b="1" kern="0" dirty="0">
              <a:solidFill>
                <a:srgbClr val="FFFFFF"/>
              </a:solidFill>
              <a:latin typeface="Verdana"/>
              <a:ea typeface="+mn-ea"/>
              <a:cs typeface="+mn-cs"/>
            </a:endParaRPr>
          </a:p>
          <a:p>
            <a:pPr marL="342900" indent="-342900" algn="l" eaLnBrk="1" hangingPunct="1">
              <a:spcBef>
                <a:spcPct val="20000"/>
              </a:spcBef>
              <a:buClr>
                <a:srgbClr val="FFFF39"/>
              </a:buClr>
              <a:buFontTx/>
              <a:buChar char="•"/>
              <a:defRPr/>
            </a:pPr>
            <a:r>
              <a:rPr lang="en-US" sz="2600" b="1" kern="0" dirty="0">
                <a:solidFill>
                  <a:srgbClr val="FFFFFF"/>
                </a:solidFill>
                <a:latin typeface="Verdana"/>
                <a:ea typeface="+mn-ea"/>
                <a:cs typeface="+mn-cs"/>
              </a:rPr>
              <a:t>Anisotropy</a:t>
            </a:r>
          </a:p>
          <a:p>
            <a:pPr marL="342900" indent="-342900" algn="l" eaLnBrk="1" hangingPunct="1">
              <a:spcBef>
                <a:spcPct val="20000"/>
              </a:spcBef>
              <a:buClr>
                <a:srgbClr val="FFFF39"/>
              </a:buClr>
              <a:buFontTx/>
              <a:buChar char="•"/>
              <a:defRPr/>
            </a:pPr>
            <a:r>
              <a:rPr lang="en-US" sz="2600" b="1" kern="0" dirty="0">
                <a:solidFill>
                  <a:srgbClr val="FFFFFF"/>
                </a:solidFill>
                <a:latin typeface="Verdana"/>
                <a:ea typeface="+mn-ea"/>
                <a:cs typeface="+mn-cs"/>
              </a:rPr>
              <a:t>Fatigue</a:t>
            </a:r>
          </a:p>
          <a:p>
            <a:pPr marL="342900" indent="-342900" algn="l" eaLnBrk="1" hangingPunct="1">
              <a:spcBef>
                <a:spcPct val="20000"/>
              </a:spcBef>
              <a:buClr>
                <a:srgbClr val="FFFF39"/>
              </a:buClr>
              <a:buFontTx/>
              <a:buChar char="•"/>
              <a:defRPr/>
            </a:pPr>
            <a:endParaRPr lang="en-US" sz="2600" b="1" dirty="0">
              <a:latin typeface="Verdan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39700"/>
            <a:ext cx="8229600" cy="1143000"/>
          </a:xfrm>
          <a:effectLst>
            <a:outerShdw blurRad="63500" dist="45791" dir="3378596" algn="ctr" rotWithShape="0">
              <a:srgbClr val="000000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a typeface="+mj-ea"/>
                <a:cs typeface="+mj-cs"/>
              </a:rPr>
              <a:t>Stress</a:t>
            </a:r>
          </a:p>
        </p:txBody>
      </p:sp>
      <p:sp>
        <p:nvSpPr>
          <p:cNvPr id="477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1138238"/>
            <a:ext cx="8229600" cy="4953000"/>
          </a:xfrm>
          <a:effectLst>
            <a:outerShdw blurRad="63500" dist="56796" dir="1593903" algn="ctr" rotWithShape="0">
              <a:srgbClr val="000000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sz="3000" dirty="0" smtClean="0">
                <a:solidFill>
                  <a:srgbClr val="FFFF00"/>
                </a:solidFill>
                <a:ea typeface="+mn-ea"/>
                <a:cs typeface="+mn-cs"/>
              </a:rPr>
              <a:t>Intensity of force (</a:t>
            </a:r>
            <a:r>
              <a:rPr lang="en-US" sz="3000" dirty="0" smtClean="0">
                <a:solidFill>
                  <a:srgbClr val="FFFF00"/>
                </a:solidFill>
                <a:latin typeface="Symbol" pitchFamily="18" charset="2"/>
                <a:ea typeface="+mn-ea"/>
                <a:cs typeface="+mn-cs"/>
              </a:rPr>
              <a:t>s</a:t>
            </a:r>
            <a:r>
              <a:rPr lang="en-US" sz="3000" dirty="0" smtClean="0">
                <a:solidFill>
                  <a:srgbClr val="FFFF00"/>
                </a:solidFill>
                <a:ea typeface="+mn-ea"/>
                <a:cs typeface="+mn-cs"/>
              </a:rPr>
              <a:t>)</a:t>
            </a:r>
          </a:p>
          <a:p>
            <a:pPr eaLnBrk="1" hangingPunct="1">
              <a:defRPr/>
            </a:pPr>
            <a:r>
              <a:rPr lang="en-US" sz="3000" dirty="0" smtClean="0">
                <a:ea typeface="+mn-ea"/>
                <a:cs typeface="+mn-cs"/>
              </a:rPr>
              <a:t>Force / Area</a:t>
            </a:r>
          </a:p>
          <a:p>
            <a:pPr lvl="1" eaLnBrk="1" hangingPunct="1">
              <a:defRPr/>
            </a:pPr>
            <a:r>
              <a:rPr lang="en-US" sz="2600" dirty="0" smtClean="0"/>
              <a:t>1 Pa = N/m</a:t>
            </a:r>
            <a:r>
              <a:rPr lang="en-US" sz="2600" baseline="30000" dirty="0" smtClean="0"/>
              <a:t>2</a:t>
            </a:r>
            <a:endParaRPr lang="en-US" sz="2600" dirty="0" smtClean="0"/>
          </a:p>
          <a:p>
            <a:pPr lvl="1" eaLnBrk="1" hangingPunct="1">
              <a:defRPr/>
            </a:pPr>
            <a:r>
              <a:rPr lang="en-US" sz="2600" dirty="0" smtClean="0"/>
              <a:t>1 </a:t>
            </a:r>
            <a:r>
              <a:rPr lang="en-US" sz="2600" dirty="0" err="1" smtClean="0"/>
              <a:t>MPa</a:t>
            </a:r>
            <a:r>
              <a:rPr lang="en-US" sz="2600" dirty="0" smtClean="0"/>
              <a:t> = N/mm</a:t>
            </a:r>
            <a:r>
              <a:rPr lang="en-US" sz="2600" baseline="30000" dirty="0" smtClean="0"/>
              <a:t>2</a:t>
            </a:r>
          </a:p>
          <a:p>
            <a:pPr eaLnBrk="1" hangingPunct="1">
              <a:defRPr/>
            </a:pPr>
            <a:r>
              <a:rPr lang="en-US" sz="3000" dirty="0" smtClean="0">
                <a:ea typeface="+mn-ea"/>
                <a:cs typeface="+mn-cs"/>
              </a:rPr>
              <a:t>Specific to a </a:t>
            </a:r>
            <a:r>
              <a:rPr lang="en-US" sz="3000" dirty="0" smtClean="0">
                <a:solidFill>
                  <a:srgbClr val="FFFF00"/>
                </a:solidFill>
                <a:ea typeface="+mn-ea"/>
                <a:cs typeface="+mn-cs"/>
              </a:rPr>
              <a:t>point</a:t>
            </a:r>
            <a:r>
              <a:rPr lang="en-US" sz="3000" dirty="0" smtClean="0">
                <a:ea typeface="+mn-ea"/>
                <a:cs typeface="+mn-cs"/>
              </a:rPr>
              <a:t> and a </a:t>
            </a:r>
            <a:r>
              <a:rPr lang="en-US" sz="3000" dirty="0" smtClean="0">
                <a:solidFill>
                  <a:srgbClr val="FFFF00"/>
                </a:solidFill>
                <a:ea typeface="+mn-ea"/>
                <a:cs typeface="+mn-cs"/>
              </a:rPr>
              <a:t>direction</a:t>
            </a:r>
            <a:r>
              <a:rPr lang="en-US" sz="3000" dirty="0" smtClean="0">
                <a:ea typeface="+mn-ea"/>
                <a:cs typeface="+mn-cs"/>
              </a:rPr>
              <a:t> in a structure</a:t>
            </a:r>
          </a:p>
          <a:p>
            <a:pPr eaLnBrk="1" hangingPunct="1">
              <a:defRPr/>
            </a:pPr>
            <a:r>
              <a:rPr lang="en-US" sz="3000" dirty="0" smtClean="0">
                <a:ea typeface="+mn-ea"/>
                <a:cs typeface="+mn-cs"/>
              </a:rPr>
              <a:t>Takes into account geometry!</a:t>
            </a:r>
          </a:p>
        </p:txBody>
      </p:sp>
      <p:sp>
        <p:nvSpPr>
          <p:cNvPr id="13315" name="AutoShape 6"/>
          <p:cNvSpPr>
            <a:spLocks noChangeArrowheads="1"/>
          </p:cNvSpPr>
          <p:nvPr/>
        </p:nvSpPr>
        <p:spPr bwMode="auto">
          <a:xfrm>
            <a:off x="2049463" y="5434013"/>
            <a:ext cx="982662" cy="1036637"/>
          </a:xfrm>
          <a:prstGeom prst="can">
            <a:avLst>
              <a:gd name="adj" fmla="val 26373"/>
            </a:avLst>
          </a:prstGeom>
          <a:solidFill>
            <a:schemeClr val="tx1">
              <a:alpha val="76862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16" name="AutoShape 7"/>
          <p:cNvSpPr>
            <a:spLocks noChangeArrowheads="1"/>
          </p:cNvSpPr>
          <p:nvPr/>
        </p:nvSpPr>
        <p:spPr bwMode="auto">
          <a:xfrm>
            <a:off x="4219575" y="5483225"/>
            <a:ext cx="2949575" cy="1038225"/>
          </a:xfrm>
          <a:prstGeom prst="can">
            <a:avLst>
              <a:gd name="adj" fmla="val 25000"/>
            </a:avLst>
          </a:prstGeom>
          <a:solidFill>
            <a:schemeClr val="tx1">
              <a:alpha val="76862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77192" name="Line 8"/>
          <p:cNvSpPr>
            <a:spLocks noChangeShapeType="1"/>
          </p:cNvSpPr>
          <p:nvPr/>
        </p:nvSpPr>
        <p:spPr bwMode="auto">
          <a:xfrm>
            <a:off x="2543175" y="5159375"/>
            <a:ext cx="0" cy="395288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lg" len="lg"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77193" name="Text Box 9"/>
          <p:cNvSpPr txBox="1">
            <a:spLocks noChangeArrowheads="1"/>
          </p:cNvSpPr>
          <p:nvPr/>
        </p:nvSpPr>
        <p:spPr bwMode="auto">
          <a:xfrm>
            <a:off x="2625725" y="4946650"/>
            <a:ext cx="323850" cy="366713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b="1">
                <a:solidFill>
                  <a:srgbClr val="FF0066"/>
                </a:solidFill>
                <a:ea typeface="+mn-ea"/>
                <a:cs typeface="+mn-cs"/>
              </a:rPr>
              <a:t>F</a:t>
            </a:r>
          </a:p>
        </p:txBody>
      </p:sp>
      <p:sp>
        <p:nvSpPr>
          <p:cNvPr id="477194" name="Line 10"/>
          <p:cNvSpPr>
            <a:spLocks noChangeShapeType="1"/>
          </p:cNvSpPr>
          <p:nvPr/>
        </p:nvSpPr>
        <p:spPr bwMode="auto">
          <a:xfrm>
            <a:off x="5638800" y="5192713"/>
            <a:ext cx="0" cy="395287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lg" len="lg"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77195" name="Text Box 11"/>
          <p:cNvSpPr txBox="1">
            <a:spLocks noChangeArrowheads="1"/>
          </p:cNvSpPr>
          <p:nvPr/>
        </p:nvSpPr>
        <p:spPr bwMode="auto">
          <a:xfrm>
            <a:off x="5721350" y="4979988"/>
            <a:ext cx="323850" cy="366712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b="1">
                <a:solidFill>
                  <a:srgbClr val="FF0066"/>
                </a:solidFill>
                <a:ea typeface="+mn-ea"/>
                <a:cs typeface="+mn-cs"/>
              </a:rPr>
              <a:t>F</a:t>
            </a:r>
          </a:p>
        </p:txBody>
      </p:sp>
      <p:sp>
        <p:nvSpPr>
          <p:cNvPr id="477196" name="Text Box 12"/>
          <p:cNvSpPr txBox="1">
            <a:spLocks noChangeArrowheads="1"/>
          </p:cNvSpPr>
          <p:nvPr/>
        </p:nvSpPr>
        <p:spPr bwMode="auto">
          <a:xfrm>
            <a:off x="3475038" y="5576888"/>
            <a:ext cx="422275" cy="579437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>
                <a:solidFill>
                  <a:srgbClr val="FFFF00"/>
                </a:solidFill>
                <a:ea typeface="+mn-ea"/>
                <a:cs typeface="+mn-cs"/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39700"/>
            <a:ext cx="8229600" cy="1143000"/>
          </a:xfrm>
          <a:effectLst>
            <a:outerShdw blurRad="63500" dist="45791" dir="3378596" algn="ctr" rotWithShape="0">
              <a:srgbClr val="000000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a typeface="+mj-ea"/>
                <a:cs typeface="+mj-cs"/>
              </a:rPr>
              <a:t>Force vs. Stress</a:t>
            </a:r>
          </a:p>
        </p:txBody>
      </p:sp>
      <p:sp>
        <p:nvSpPr>
          <p:cNvPr id="479235" name="Rectangle 3"/>
          <p:cNvSpPr>
            <a:spLocks noChangeArrowheads="1"/>
          </p:cNvSpPr>
          <p:nvPr/>
        </p:nvSpPr>
        <p:spPr bwMode="auto">
          <a:xfrm>
            <a:off x="1952625" y="1943100"/>
            <a:ext cx="398463" cy="473075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>
              <a:lnSpc>
                <a:spcPct val="90000"/>
              </a:lnSpc>
              <a:defRPr/>
            </a:pPr>
            <a:r>
              <a:rPr lang="en-US" sz="2800" b="1">
                <a:ea typeface="+mn-ea"/>
                <a:cs typeface="+mn-cs"/>
              </a:rPr>
              <a:t>F</a:t>
            </a:r>
          </a:p>
        </p:txBody>
      </p:sp>
      <p:sp>
        <p:nvSpPr>
          <p:cNvPr id="479236" name="Rectangle 4"/>
          <p:cNvSpPr>
            <a:spLocks noChangeArrowheads="1"/>
          </p:cNvSpPr>
          <p:nvPr/>
        </p:nvSpPr>
        <p:spPr bwMode="auto">
          <a:xfrm>
            <a:off x="3522663" y="5248275"/>
            <a:ext cx="4710112" cy="857250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>
              <a:lnSpc>
                <a:spcPct val="90000"/>
              </a:lnSpc>
              <a:defRPr/>
            </a:pPr>
            <a:r>
              <a:rPr lang="en-US" sz="2800" b="1">
                <a:ea typeface="+mn-ea"/>
                <a:cs typeface="+mn-cs"/>
              </a:rPr>
              <a:t>Stress = Force / Area = F/A</a:t>
            </a:r>
          </a:p>
          <a:p>
            <a:pPr algn="l">
              <a:lnSpc>
                <a:spcPct val="90000"/>
              </a:lnSpc>
              <a:defRPr/>
            </a:pPr>
            <a:r>
              <a:rPr lang="en-US" sz="2800" b="1">
                <a:ea typeface="+mn-ea"/>
                <a:cs typeface="+mn-cs"/>
              </a:rPr>
              <a:t>units = psi, pascals, MPa</a:t>
            </a:r>
          </a:p>
        </p:txBody>
      </p:sp>
      <p:sp>
        <p:nvSpPr>
          <p:cNvPr id="479237" name="Rectangle 5"/>
          <p:cNvSpPr>
            <a:spLocks noChangeArrowheads="1"/>
          </p:cNvSpPr>
          <p:nvPr/>
        </p:nvSpPr>
        <p:spPr bwMode="auto">
          <a:xfrm>
            <a:off x="368300" y="1143000"/>
            <a:ext cx="4549775" cy="417513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>
              <a:lnSpc>
                <a:spcPct val="90000"/>
              </a:lnSpc>
              <a:defRPr/>
            </a:pPr>
            <a:r>
              <a:rPr lang="en-US" sz="2400" b="1">
                <a:ea typeface="+mn-ea"/>
                <a:cs typeface="+mn-cs"/>
              </a:rPr>
              <a:t>Example:  Bar in compression</a:t>
            </a:r>
          </a:p>
        </p:txBody>
      </p:sp>
      <p:sp>
        <p:nvSpPr>
          <p:cNvPr id="479239" name="AutoShape 7"/>
          <p:cNvSpPr>
            <a:spLocks noChangeArrowheads="1"/>
          </p:cNvSpPr>
          <p:nvPr/>
        </p:nvSpPr>
        <p:spPr bwMode="auto">
          <a:xfrm>
            <a:off x="650875" y="4156075"/>
            <a:ext cx="2263775" cy="622300"/>
          </a:xfrm>
          <a:prstGeom prst="parallelogram">
            <a:avLst>
              <a:gd name="adj" fmla="val 90927"/>
            </a:avLst>
          </a:prstGeom>
          <a:gradFill rotWithShape="1">
            <a:gsLst>
              <a:gs pos="0">
                <a:schemeClr val="accent1">
                  <a:gamma/>
                  <a:tint val="54510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254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479244" name="Rectangle 12"/>
          <p:cNvSpPr>
            <a:spLocks noChangeArrowheads="1"/>
          </p:cNvSpPr>
          <p:nvPr/>
        </p:nvSpPr>
        <p:spPr bwMode="auto">
          <a:xfrm>
            <a:off x="3116263" y="3817938"/>
            <a:ext cx="2468562" cy="746125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2400" b="1">
                <a:ea typeface="+mn-ea"/>
                <a:cs typeface="+mn-cs"/>
              </a:rPr>
              <a:t>Cross-sectional</a:t>
            </a:r>
          </a:p>
          <a:p>
            <a:pPr>
              <a:lnSpc>
                <a:spcPct val="90000"/>
              </a:lnSpc>
              <a:defRPr/>
            </a:pPr>
            <a:r>
              <a:rPr lang="en-US" sz="2400" b="1">
                <a:ea typeface="+mn-ea"/>
                <a:cs typeface="+mn-cs"/>
              </a:rPr>
              <a:t>Area:  A</a:t>
            </a:r>
          </a:p>
        </p:txBody>
      </p:sp>
      <p:sp>
        <p:nvSpPr>
          <p:cNvPr id="479249" name="Rectangle 17"/>
          <p:cNvSpPr>
            <a:spLocks noChangeArrowheads="1"/>
          </p:cNvSpPr>
          <p:nvPr/>
        </p:nvSpPr>
        <p:spPr bwMode="auto">
          <a:xfrm>
            <a:off x="6948488" y="1371600"/>
            <a:ext cx="398462" cy="473075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>
              <a:lnSpc>
                <a:spcPct val="90000"/>
              </a:lnSpc>
              <a:defRPr/>
            </a:pPr>
            <a:r>
              <a:rPr lang="en-US" sz="2800" b="1">
                <a:ea typeface="+mn-ea"/>
                <a:cs typeface="+mn-cs"/>
              </a:rPr>
              <a:t>F</a:t>
            </a:r>
          </a:p>
        </p:txBody>
      </p:sp>
      <p:sp>
        <p:nvSpPr>
          <p:cNvPr id="15368" name="Line 19"/>
          <p:cNvSpPr>
            <a:spLocks noChangeShapeType="1"/>
          </p:cNvSpPr>
          <p:nvPr/>
        </p:nvSpPr>
        <p:spPr bwMode="auto">
          <a:xfrm>
            <a:off x="5762625" y="4268788"/>
            <a:ext cx="0" cy="5651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Line 20"/>
          <p:cNvSpPr>
            <a:spLocks noChangeShapeType="1"/>
          </p:cNvSpPr>
          <p:nvPr/>
        </p:nvSpPr>
        <p:spPr bwMode="auto">
          <a:xfrm>
            <a:off x="5965825" y="4268788"/>
            <a:ext cx="0" cy="5651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Line 21"/>
          <p:cNvSpPr>
            <a:spLocks noChangeShapeType="1"/>
          </p:cNvSpPr>
          <p:nvPr/>
        </p:nvSpPr>
        <p:spPr bwMode="auto">
          <a:xfrm>
            <a:off x="6153150" y="4268788"/>
            <a:ext cx="0" cy="5651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Line 22"/>
          <p:cNvSpPr>
            <a:spLocks noChangeShapeType="1"/>
          </p:cNvSpPr>
          <p:nvPr/>
        </p:nvSpPr>
        <p:spPr bwMode="auto">
          <a:xfrm>
            <a:off x="6356350" y="4268788"/>
            <a:ext cx="0" cy="5651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Line 23"/>
          <p:cNvSpPr>
            <a:spLocks noChangeShapeType="1"/>
          </p:cNvSpPr>
          <p:nvPr/>
        </p:nvSpPr>
        <p:spPr bwMode="auto">
          <a:xfrm>
            <a:off x="6526213" y="4268788"/>
            <a:ext cx="0" cy="5651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Line 24"/>
          <p:cNvSpPr>
            <a:spLocks noChangeShapeType="1"/>
          </p:cNvSpPr>
          <p:nvPr/>
        </p:nvSpPr>
        <p:spPr bwMode="auto">
          <a:xfrm>
            <a:off x="7169150" y="4268788"/>
            <a:ext cx="0" cy="5651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Line 25"/>
          <p:cNvSpPr>
            <a:spLocks noChangeShapeType="1"/>
          </p:cNvSpPr>
          <p:nvPr/>
        </p:nvSpPr>
        <p:spPr bwMode="auto">
          <a:xfrm>
            <a:off x="6948488" y="4268788"/>
            <a:ext cx="0" cy="5651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Line 26"/>
          <p:cNvSpPr>
            <a:spLocks noChangeShapeType="1"/>
          </p:cNvSpPr>
          <p:nvPr/>
        </p:nvSpPr>
        <p:spPr bwMode="auto">
          <a:xfrm>
            <a:off x="6745288" y="4268788"/>
            <a:ext cx="0" cy="5651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Line 27"/>
          <p:cNvSpPr>
            <a:spLocks noChangeShapeType="1"/>
          </p:cNvSpPr>
          <p:nvPr/>
        </p:nvSpPr>
        <p:spPr bwMode="auto">
          <a:xfrm>
            <a:off x="7354888" y="4268788"/>
            <a:ext cx="0" cy="5651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Line 28"/>
          <p:cNvSpPr>
            <a:spLocks noChangeShapeType="1"/>
          </p:cNvSpPr>
          <p:nvPr/>
        </p:nvSpPr>
        <p:spPr bwMode="auto">
          <a:xfrm>
            <a:off x="7531100" y="4156075"/>
            <a:ext cx="0" cy="5651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Line 29"/>
          <p:cNvSpPr>
            <a:spLocks noChangeShapeType="1"/>
          </p:cNvSpPr>
          <p:nvPr/>
        </p:nvSpPr>
        <p:spPr bwMode="auto">
          <a:xfrm>
            <a:off x="7666038" y="4003675"/>
            <a:ext cx="0" cy="5651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Line 30"/>
          <p:cNvSpPr>
            <a:spLocks noChangeShapeType="1"/>
          </p:cNvSpPr>
          <p:nvPr/>
        </p:nvSpPr>
        <p:spPr bwMode="auto">
          <a:xfrm>
            <a:off x="7818438" y="3870325"/>
            <a:ext cx="0" cy="5651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Line 32"/>
          <p:cNvSpPr>
            <a:spLocks noChangeShapeType="1"/>
          </p:cNvSpPr>
          <p:nvPr/>
        </p:nvSpPr>
        <p:spPr bwMode="auto">
          <a:xfrm>
            <a:off x="7970838" y="3698875"/>
            <a:ext cx="0" cy="5651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1" name="AutoShape 34"/>
          <p:cNvSpPr>
            <a:spLocks noChangeArrowheads="1"/>
          </p:cNvSpPr>
          <p:nvPr/>
        </p:nvSpPr>
        <p:spPr bwMode="auto">
          <a:xfrm>
            <a:off x="660400" y="2593975"/>
            <a:ext cx="2244725" cy="3205163"/>
          </a:xfrm>
          <a:prstGeom prst="cube">
            <a:avLst>
              <a:gd name="adj" fmla="val 25000"/>
            </a:avLst>
          </a:prstGeom>
          <a:solidFill>
            <a:schemeClr val="bg2">
              <a:alpha val="52156"/>
            </a:schemeClr>
          </a:solidFill>
          <a:ln w="38100">
            <a:solidFill>
              <a:srgbClr val="66FF33"/>
            </a:solidFill>
            <a:miter lim="800000"/>
            <a:headEnd type="none" w="lg" len="lg"/>
            <a:tailEnd type="none" w="lg" len="lg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79265" name="Line 33"/>
          <p:cNvSpPr>
            <a:spLocks noChangeShapeType="1"/>
          </p:cNvSpPr>
          <p:nvPr/>
        </p:nvSpPr>
        <p:spPr bwMode="auto">
          <a:xfrm flipV="1">
            <a:off x="1841500" y="2022475"/>
            <a:ext cx="0" cy="889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lg" len="lg"/>
            <a:tailEnd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5383" name="AutoShape 35"/>
          <p:cNvSpPr>
            <a:spLocks noChangeArrowheads="1"/>
          </p:cNvSpPr>
          <p:nvPr/>
        </p:nvSpPr>
        <p:spPr bwMode="auto">
          <a:xfrm>
            <a:off x="5732463" y="1984375"/>
            <a:ext cx="2244725" cy="2220913"/>
          </a:xfrm>
          <a:prstGeom prst="cube">
            <a:avLst>
              <a:gd name="adj" fmla="val 25000"/>
            </a:avLst>
          </a:prstGeom>
          <a:solidFill>
            <a:schemeClr val="bg2">
              <a:alpha val="52156"/>
            </a:schemeClr>
          </a:solidFill>
          <a:ln w="38100">
            <a:solidFill>
              <a:srgbClr val="66FF33"/>
            </a:solidFill>
            <a:miter lim="800000"/>
            <a:headEnd type="none" w="lg" len="lg"/>
            <a:tailEnd type="none" w="lg" len="lg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79250" name="Line 18"/>
          <p:cNvSpPr>
            <a:spLocks noChangeShapeType="1"/>
          </p:cNvSpPr>
          <p:nvPr/>
        </p:nvSpPr>
        <p:spPr bwMode="auto">
          <a:xfrm flipV="1">
            <a:off x="6835775" y="1450975"/>
            <a:ext cx="0" cy="889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lg" len="lg"/>
            <a:tailEnd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5" name="Rectangle 5"/>
          <p:cNvSpPr>
            <a:spLocks noRot="1" noChangeArrowheads="1"/>
          </p:cNvSpPr>
          <p:nvPr/>
        </p:nvSpPr>
        <p:spPr bwMode="auto">
          <a:xfrm>
            <a:off x="457200" y="139700"/>
            <a:ext cx="8229600" cy="1143000"/>
          </a:xfrm>
          <a:prstGeom prst="rect">
            <a:avLst/>
          </a:prstGeom>
          <a:noFill/>
          <a:ln>
            <a:noFill/>
          </a:ln>
          <a:effectLst>
            <a:outerShdw blurRad="63500" dist="46662" dir="3284183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defRPr/>
            </a:pPr>
            <a:r>
              <a:rPr lang="en-US" sz="3000" b="1">
                <a:solidFill>
                  <a:srgbClr val="FFFF39"/>
                </a:solidFill>
                <a:latin typeface="Verdana" pitchFamily="34" charset="0"/>
                <a:ea typeface="+mn-ea"/>
                <a:cs typeface="+mn-cs"/>
              </a:rPr>
              <a:t>What Does Force (or Stress) do?</a:t>
            </a:r>
          </a:p>
        </p:txBody>
      </p:sp>
      <p:sp>
        <p:nvSpPr>
          <p:cNvPr id="17410" name="Oval 8"/>
          <p:cNvSpPr>
            <a:spLocks noChangeArrowheads="1"/>
          </p:cNvSpPr>
          <p:nvPr/>
        </p:nvSpPr>
        <p:spPr bwMode="auto">
          <a:xfrm>
            <a:off x="1392238" y="5299075"/>
            <a:ext cx="941387" cy="914400"/>
          </a:xfrm>
          <a:prstGeom prst="ellipse">
            <a:avLst/>
          </a:prstGeom>
          <a:solidFill>
            <a:schemeClr val="tx1"/>
          </a:solidFill>
          <a:ln w="9525">
            <a:round/>
            <a:headEnd/>
            <a:tailEnd/>
          </a:ln>
          <a:scene3d>
            <a:camera prst="legacyObliqueBottomLeft">
              <a:rot lat="2100000" lon="20699981" rev="0"/>
            </a:camera>
            <a:lightRig rig="legacyFlat3" dir="t"/>
          </a:scene3d>
          <a:sp3d extrusionH="1801800" prstMaterial="legacyMetal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anchor="ctr">
            <a:spAutoFit/>
            <a:flatTx/>
          </a:bodyPr>
          <a:lstStyle/>
          <a:p>
            <a:endParaRPr lang="en-US"/>
          </a:p>
        </p:txBody>
      </p:sp>
      <p:sp>
        <p:nvSpPr>
          <p:cNvPr id="17411" name="Oval 9"/>
          <p:cNvSpPr>
            <a:spLocks noChangeArrowheads="1"/>
          </p:cNvSpPr>
          <p:nvPr/>
        </p:nvSpPr>
        <p:spPr bwMode="auto">
          <a:xfrm>
            <a:off x="3498850" y="4441825"/>
            <a:ext cx="1212850" cy="1597025"/>
          </a:xfrm>
          <a:prstGeom prst="ellipse">
            <a:avLst/>
          </a:prstGeom>
          <a:solidFill>
            <a:schemeClr val="tx1"/>
          </a:solidFill>
          <a:ln w="9525">
            <a:round/>
            <a:headEnd/>
            <a:tailEnd/>
          </a:ln>
          <a:scene3d>
            <a:camera prst="legacyObliqueBottomLeft">
              <a:rot lat="2100000" lon="20699981" rev="0"/>
            </a:camera>
            <a:lightRig rig="legacyFlat3" dir="t"/>
          </a:scene3d>
          <a:sp3d extrusionH="887400" prstMaterial="legacyMetal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anchor="ctr">
            <a:spAutoFit/>
            <a:flatTx/>
          </a:bodyPr>
          <a:lstStyle/>
          <a:p>
            <a:endParaRPr lang="en-US"/>
          </a:p>
        </p:txBody>
      </p:sp>
      <p:sp>
        <p:nvSpPr>
          <p:cNvPr id="481290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471488" y="1295400"/>
            <a:ext cx="8229600" cy="4953000"/>
          </a:xfrm>
          <a:effectLst>
            <a:outerShdw blurRad="63500" dist="45791" dir="2021404" algn="ctr" rotWithShape="0">
              <a:srgbClr val="000000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a typeface="+mn-ea"/>
                <a:cs typeface="+mn-cs"/>
              </a:rPr>
              <a:t>When force is applied to a deformable body it undergoes deformation</a:t>
            </a:r>
          </a:p>
          <a:p>
            <a:pPr eaLnBrk="1" hangingPunct="1">
              <a:defRPr/>
            </a:pPr>
            <a:r>
              <a:rPr lang="en-US" smtClean="0">
                <a:ea typeface="+mn-ea"/>
                <a:cs typeface="+mn-cs"/>
              </a:rPr>
              <a:t>Extent of deformation is defined by the properties of that material</a:t>
            </a:r>
          </a:p>
          <a:p>
            <a:pPr eaLnBrk="1" hangingPunct="1">
              <a:defRPr/>
            </a:pPr>
            <a:r>
              <a:rPr lang="en-US" smtClean="0">
                <a:ea typeface="+mn-ea"/>
                <a:cs typeface="+mn-cs"/>
              </a:rPr>
              <a:t>The relationship between force (F) and deformation (</a:t>
            </a:r>
            <a:r>
              <a:rPr lang="en-US" smtClean="0">
                <a:latin typeface="Symbol" pitchFamily="18" charset="2"/>
                <a:ea typeface="+mn-ea"/>
                <a:cs typeface="+mn-cs"/>
              </a:rPr>
              <a:t>d</a:t>
            </a:r>
            <a:r>
              <a:rPr lang="en-US" smtClean="0">
                <a:ea typeface="+mn-ea"/>
                <a:cs typeface="+mn-cs"/>
              </a:rPr>
              <a:t>) is called the stiffness (S)</a:t>
            </a:r>
          </a:p>
        </p:txBody>
      </p:sp>
      <p:sp>
        <p:nvSpPr>
          <p:cNvPr id="481291" name="Line 11"/>
          <p:cNvSpPr>
            <a:spLocks noChangeShapeType="1"/>
          </p:cNvSpPr>
          <p:nvPr/>
        </p:nvSpPr>
        <p:spPr bwMode="auto">
          <a:xfrm flipV="1">
            <a:off x="6219825" y="4148138"/>
            <a:ext cx="0" cy="1992312"/>
          </a:xfrm>
          <a:prstGeom prst="line">
            <a:avLst/>
          </a:prstGeom>
          <a:noFill/>
          <a:ln w="38100">
            <a:solidFill>
              <a:srgbClr val="66FFFF"/>
            </a:solidFill>
            <a:round/>
            <a:headEnd/>
            <a:tailEnd type="triangle" w="lg" len="lg"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81292" name="Line 12"/>
          <p:cNvSpPr>
            <a:spLocks noChangeShapeType="1"/>
          </p:cNvSpPr>
          <p:nvPr/>
        </p:nvSpPr>
        <p:spPr bwMode="auto">
          <a:xfrm rot="5400000" flipV="1">
            <a:off x="7204869" y="5133182"/>
            <a:ext cx="0" cy="1992312"/>
          </a:xfrm>
          <a:prstGeom prst="line">
            <a:avLst/>
          </a:prstGeom>
          <a:noFill/>
          <a:ln w="38100">
            <a:solidFill>
              <a:srgbClr val="66FFFF"/>
            </a:solidFill>
            <a:round/>
            <a:headEnd/>
            <a:tailEnd type="triangle" w="lg" len="lg"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81293" name="Line 13"/>
          <p:cNvSpPr>
            <a:spLocks noChangeShapeType="1"/>
          </p:cNvSpPr>
          <p:nvPr/>
        </p:nvSpPr>
        <p:spPr bwMode="auto">
          <a:xfrm flipV="1">
            <a:off x="6259513" y="4475163"/>
            <a:ext cx="1323975" cy="16383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81294" name="Rectangle 14"/>
          <p:cNvSpPr>
            <a:spLocks noChangeArrowheads="1"/>
          </p:cNvSpPr>
          <p:nvPr/>
        </p:nvSpPr>
        <p:spPr bwMode="auto">
          <a:xfrm>
            <a:off x="7013575" y="6242050"/>
            <a:ext cx="296863" cy="366713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b="1">
                <a:latin typeface="Symbol" pitchFamily="18" charset="2"/>
                <a:ea typeface="+mn-ea"/>
                <a:cs typeface="+mn-cs"/>
              </a:rPr>
              <a:t>d</a:t>
            </a:r>
          </a:p>
        </p:txBody>
      </p:sp>
      <p:sp>
        <p:nvSpPr>
          <p:cNvPr id="481295" name="Rectangle 15"/>
          <p:cNvSpPr>
            <a:spLocks noChangeArrowheads="1"/>
          </p:cNvSpPr>
          <p:nvPr/>
        </p:nvSpPr>
        <p:spPr bwMode="auto">
          <a:xfrm>
            <a:off x="5803900" y="4987925"/>
            <a:ext cx="323850" cy="366713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b="1">
                <a:ea typeface="+mn-ea"/>
                <a:cs typeface="+mn-cs"/>
              </a:rPr>
              <a:t>F</a:t>
            </a:r>
          </a:p>
        </p:txBody>
      </p:sp>
      <p:sp>
        <p:nvSpPr>
          <p:cNvPr id="481297" name="Line 17"/>
          <p:cNvSpPr>
            <a:spLocks noChangeShapeType="1"/>
          </p:cNvSpPr>
          <p:nvPr/>
        </p:nvSpPr>
        <p:spPr bwMode="auto">
          <a:xfrm flipV="1">
            <a:off x="2292350" y="5118100"/>
            <a:ext cx="573088" cy="9525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81300" name="Line 20"/>
          <p:cNvSpPr>
            <a:spLocks noChangeShapeType="1"/>
          </p:cNvSpPr>
          <p:nvPr/>
        </p:nvSpPr>
        <p:spPr bwMode="auto">
          <a:xfrm rot="7280598">
            <a:off x="4397375" y="5053013"/>
            <a:ext cx="3175" cy="6858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lg" len="lg"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81301" name="Text Box 21"/>
          <p:cNvSpPr txBox="1">
            <a:spLocks noChangeArrowheads="1"/>
          </p:cNvSpPr>
          <p:nvPr/>
        </p:nvSpPr>
        <p:spPr bwMode="auto">
          <a:xfrm>
            <a:off x="4792663" y="5430838"/>
            <a:ext cx="323850" cy="366712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b="1">
                <a:solidFill>
                  <a:srgbClr val="FF0066"/>
                </a:solidFill>
                <a:ea typeface="+mn-ea"/>
                <a:cs typeface="+mn-cs"/>
              </a:rPr>
              <a:t>F</a:t>
            </a:r>
          </a:p>
        </p:txBody>
      </p:sp>
      <p:sp>
        <p:nvSpPr>
          <p:cNvPr id="17421" name="AutoShape 22"/>
          <p:cNvSpPr>
            <a:spLocks noChangeArrowheads="1"/>
          </p:cNvSpPr>
          <p:nvPr/>
        </p:nvSpPr>
        <p:spPr bwMode="auto">
          <a:xfrm flipH="1">
            <a:off x="6791325" y="4989513"/>
            <a:ext cx="382588" cy="488950"/>
          </a:xfrm>
          <a:prstGeom prst="rtTriangle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1303" name="Rectangle 23"/>
          <p:cNvSpPr>
            <a:spLocks noChangeArrowheads="1"/>
          </p:cNvSpPr>
          <p:nvPr/>
        </p:nvSpPr>
        <p:spPr bwMode="auto">
          <a:xfrm>
            <a:off x="7197725" y="5057775"/>
            <a:ext cx="336550" cy="366713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b="1">
                <a:ea typeface="+mn-ea"/>
                <a:cs typeface="+mn-cs"/>
              </a:rPr>
              <a:t>S</a:t>
            </a:r>
          </a:p>
        </p:txBody>
      </p:sp>
      <p:sp>
        <p:nvSpPr>
          <p:cNvPr id="481304" name="Text Box 24"/>
          <p:cNvSpPr txBox="1">
            <a:spLocks noChangeArrowheads="1"/>
          </p:cNvSpPr>
          <p:nvPr/>
        </p:nvSpPr>
        <p:spPr bwMode="auto">
          <a:xfrm>
            <a:off x="293688" y="4257675"/>
            <a:ext cx="1301750" cy="336550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rgbClr val="FFFF00"/>
                </a:solidFill>
                <a:ea typeface="+mn-ea"/>
                <a:cs typeface="+mn-cs"/>
              </a:rPr>
              <a:t>Undeformed</a:t>
            </a:r>
          </a:p>
        </p:txBody>
      </p:sp>
      <p:sp>
        <p:nvSpPr>
          <p:cNvPr id="481305" name="Text Box 25"/>
          <p:cNvSpPr txBox="1">
            <a:spLocks noChangeArrowheads="1"/>
          </p:cNvSpPr>
          <p:nvPr/>
        </p:nvSpPr>
        <p:spPr bwMode="auto">
          <a:xfrm>
            <a:off x="3416300" y="6121400"/>
            <a:ext cx="1076325" cy="336550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rgbClr val="FFFF00"/>
                </a:solidFill>
                <a:ea typeface="+mn-ea"/>
                <a:cs typeface="+mn-cs"/>
              </a:rPr>
              <a:t>Deformed</a:t>
            </a:r>
          </a:p>
        </p:txBody>
      </p:sp>
      <p:sp>
        <p:nvSpPr>
          <p:cNvPr id="481306" name="Rectangle 26"/>
          <p:cNvSpPr>
            <a:spLocks noChangeArrowheads="1"/>
          </p:cNvSpPr>
          <p:nvPr/>
        </p:nvSpPr>
        <p:spPr bwMode="auto">
          <a:xfrm>
            <a:off x="7829550" y="4699000"/>
            <a:ext cx="1065213" cy="366713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b="1">
                <a:ea typeface="+mn-ea"/>
                <a:cs typeface="+mn-cs"/>
              </a:rPr>
              <a:t>F = S * </a:t>
            </a:r>
            <a:r>
              <a:rPr lang="en-US" sz="1800" b="1">
                <a:latin typeface="Symbol" pitchFamily="18" charset="2"/>
                <a:ea typeface="+mn-ea"/>
                <a:cs typeface="+mn-cs"/>
              </a:rPr>
              <a:t>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3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20763" y="5046663"/>
            <a:ext cx="2417762" cy="484187"/>
          </a:xfrm>
          <a:effectLst>
            <a:outerShdw blurRad="63500" dist="45791" dir="3378596" algn="ctr" rotWithShape="0">
              <a:srgbClr val="000000"/>
            </a:outerShdw>
          </a:effectLst>
        </p:spPr>
        <p:txBody>
          <a:bodyPr lIns="71438" tIns="28575" rIns="71438" bIns="28575" anchor="t">
            <a:spAutoFit/>
          </a:bodyPr>
          <a:lstStyle/>
          <a:p>
            <a:pPr defTabSz="1033463" eaLnBrk="1" hangingPunct="1">
              <a:defRPr/>
            </a:pPr>
            <a:r>
              <a:rPr lang="en-US" sz="2800" smtClean="0">
                <a:latin typeface="Arial" charset="0"/>
                <a:ea typeface="+mj-ea"/>
                <a:cs typeface="+mj-cs"/>
              </a:rPr>
              <a:t>Strain (</a:t>
            </a:r>
            <a:r>
              <a:rPr lang="en-US" sz="2800" smtClean="0">
                <a:latin typeface="Symbol" pitchFamily="18" charset="2"/>
                <a:ea typeface="+mj-ea"/>
                <a:cs typeface="+mj-cs"/>
              </a:rPr>
              <a:t>e</a:t>
            </a:r>
            <a:r>
              <a:rPr lang="en-US" sz="2800" smtClean="0">
                <a:latin typeface="Arial" charset="0"/>
                <a:ea typeface="+mj-ea"/>
                <a:cs typeface="+mj-cs"/>
              </a:rPr>
              <a:t>) = 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3241675" y="4843463"/>
            <a:ext cx="3662363" cy="890587"/>
            <a:chOff x="1833" y="2116"/>
            <a:chExt cx="2307" cy="561"/>
          </a:xfrm>
        </p:grpSpPr>
        <p:sp>
          <p:nvSpPr>
            <p:cNvPr id="612355" name="Rectangle 3"/>
            <p:cNvSpPr>
              <a:spLocks noChangeArrowheads="1"/>
            </p:cNvSpPr>
            <p:nvPr/>
          </p:nvSpPr>
          <p:spPr bwMode="auto">
            <a:xfrm>
              <a:off x="1833" y="2116"/>
              <a:ext cx="2307" cy="561"/>
            </a:xfrm>
            <a:prstGeom prst="rect">
              <a:avLst/>
            </a:prstGeom>
            <a:noFill/>
            <a:ln>
              <a:noFill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1438" tIns="28575" rIns="71438" bIns="28575">
              <a:spAutoFit/>
            </a:bodyPr>
            <a:lstStyle/>
            <a:p>
              <a:pPr defTabSz="1033463">
                <a:lnSpc>
                  <a:spcPct val="65000"/>
                </a:lnSpc>
                <a:defRPr/>
              </a:pPr>
              <a:r>
                <a:rPr lang="en-US" sz="2800" b="1">
                  <a:solidFill>
                    <a:schemeClr val="tx2"/>
                  </a:solidFill>
                  <a:ea typeface="+mn-ea"/>
                  <a:cs typeface="+mn-cs"/>
                </a:rPr>
                <a:t>Change in Length (</a:t>
              </a:r>
              <a:r>
                <a:rPr lang="en-US" sz="2800" b="1">
                  <a:solidFill>
                    <a:schemeClr val="tx2"/>
                  </a:solidFill>
                  <a:latin typeface="Symbol" pitchFamily="18" charset="2"/>
                  <a:ea typeface="+mn-ea"/>
                  <a:cs typeface="+mn-cs"/>
                </a:rPr>
                <a:t>d</a:t>
              </a:r>
              <a:r>
                <a:rPr lang="en-US" sz="2800" b="1">
                  <a:solidFill>
                    <a:schemeClr val="tx2"/>
                  </a:solidFill>
                  <a:ea typeface="+mn-ea"/>
                  <a:cs typeface="+mn-cs"/>
                </a:rPr>
                <a:t>)</a:t>
              </a:r>
            </a:p>
            <a:p>
              <a:pPr defTabSz="1033463">
                <a:lnSpc>
                  <a:spcPct val="65000"/>
                </a:lnSpc>
                <a:defRPr/>
              </a:pPr>
              <a:endParaRPr lang="en-US" sz="2800" b="1">
                <a:solidFill>
                  <a:schemeClr val="tx2"/>
                </a:solidFill>
                <a:ea typeface="+mn-ea"/>
                <a:cs typeface="+mn-cs"/>
              </a:endParaRPr>
            </a:p>
            <a:p>
              <a:pPr defTabSz="1033463">
                <a:lnSpc>
                  <a:spcPct val="65000"/>
                </a:lnSpc>
                <a:defRPr/>
              </a:pPr>
              <a:r>
                <a:rPr lang="en-US" sz="2800" b="1">
                  <a:solidFill>
                    <a:schemeClr val="tx2"/>
                  </a:solidFill>
                  <a:ea typeface="+mn-ea"/>
                  <a:cs typeface="+mn-cs"/>
                </a:rPr>
                <a:t>Original Length (L</a:t>
              </a:r>
              <a:r>
                <a:rPr lang="en-US" sz="2800" b="1" baseline="-25000">
                  <a:solidFill>
                    <a:schemeClr val="tx2"/>
                  </a:solidFill>
                  <a:ea typeface="+mn-ea"/>
                  <a:cs typeface="+mn-cs"/>
                </a:rPr>
                <a:t>O</a:t>
              </a:r>
              <a:r>
                <a:rPr lang="en-US" sz="2800" b="1">
                  <a:solidFill>
                    <a:schemeClr val="tx2"/>
                  </a:solidFill>
                  <a:ea typeface="+mn-ea"/>
                  <a:cs typeface="+mn-cs"/>
                </a:rPr>
                <a:t>)</a:t>
              </a:r>
            </a:p>
          </p:txBody>
        </p:sp>
        <p:sp>
          <p:nvSpPr>
            <p:cNvPr id="612356" name="Line 4"/>
            <p:cNvSpPr>
              <a:spLocks noChangeShapeType="1"/>
            </p:cNvSpPr>
            <p:nvPr/>
          </p:nvSpPr>
          <p:spPr bwMode="auto">
            <a:xfrm>
              <a:off x="2000" y="2379"/>
              <a:ext cx="1968" cy="16"/>
            </a:xfrm>
            <a:prstGeom prst="line">
              <a:avLst/>
            </a:prstGeom>
            <a:noFill/>
            <a:ln w="50800">
              <a:solidFill>
                <a:schemeClr val="tx2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612357" name="Rectangle 5"/>
          <p:cNvSpPr>
            <a:spLocks noRot="1" noChangeArrowheads="1"/>
          </p:cNvSpPr>
          <p:nvPr/>
        </p:nvSpPr>
        <p:spPr bwMode="auto">
          <a:xfrm>
            <a:off x="457200" y="139700"/>
            <a:ext cx="8229600" cy="1143000"/>
          </a:xfrm>
          <a:prstGeom prst="rect">
            <a:avLst/>
          </a:prstGeom>
          <a:noFill/>
          <a:ln>
            <a:noFill/>
          </a:ln>
          <a:effectLst>
            <a:outerShdw blurRad="63500" dist="46662" dir="3284183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defRPr/>
            </a:pPr>
            <a:r>
              <a:rPr lang="en-US" sz="3000" b="1">
                <a:solidFill>
                  <a:srgbClr val="FFFF39"/>
                </a:solidFill>
                <a:latin typeface="Verdana" pitchFamily="34" charset="0"/>
                <a:ea typeface="+mn-ea"/>
                <a:cs typeface="+mn-cs"/>
              </a:rPr>
              <a:t>Displacement vs. Strain</a:t>
            </a:r>
          </a:p>
        </p:txBody>
      </p:sp>
      <p:sp>
        <p:nvSpPr>
          <p:cNvPr id="19460" name="Oval 6"/>
          <p:cNvSpPr>
            <a:spLocks noChangeArrowheads="1"/>
          </p:cNvSpPr>
          <p:nvPr/>
        </p:nvSpPr>
        <p:spPr bwMode="auto">
          <a:xfrm>
            <a:off x="2109788" y="1601788"/>
            <a:ext cx="941387" cy="914400"/>
          </a:xfrm>
          <a:prstGeom prst="ellipse">
            <a:avLst/>
          </a:prstGeom>
          <a:solidFill>
            <a:schemeClr val="tx1"/>
          </a:solidFill>
          <a:ln w="9525">
            <a:round/>
            <a:headEnd/>
            <a:tailEnd/>
          </a:ln>
          <a:scene3d>
            <a:camera prst="legacyObliqueBottomLeft">
              <a:rot lat="2100000" lon="19499990" rev="0"/>
            </a:camera>
            <a:lightRig rig="legacyFlat3" dir="t"/>
          </a:scene3d>
          <a:sp3d extrusionH="1801800" prstMaterial="legacyMetal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anchor="ctr">
            <a:spAutoFit/>
            <a:flatTx/>
          </a:bodyPr>
          <a:lstStyle/>
          <a:p>
            <a:endParaRPr lang="en-US"/>
          </a:p>
        </p:txBody>
      </p:sp>
      <p:sp>
        <p:nvSpPr>
          <p:cNvPr id="19461" name="Oval 9"/>
          <p:cNvSpPr>
            <a:spLocks noChangeArrowheads="1"/>
          </p:cNvSpPr>
          <p:nvPr/>
        </p:nvSpPr>
        <p:spPr bwMode="auto">
          <a:xfrm>
            <a:off x="7032625" y="1895475"/>
            <a:ext cx="941388" cy="914400"/>
          </a:xfrm>
          <a:prstGeom prst="ellipse">
            <a:avLst/>
          </a:prstGeom>
          <a:solidFill>
            <a:schemeClr val="tx1"/>
          </a:solidFill>
          <a:ln w="9525">
            <a:round/>
            <a:headEnd/>
            <a:tailEnd/>
          </a:ln>
          <a:scene3d>
            <a:camera prst="legacyObliqueBottomLeft">
              <a:rot lat="2100000" lon="19499990" rev="0"/>
            </a:camera>
            <a:lightRig rig="legacyFlat3" dir="t"/>
          </a:scene3d>
          <a:sp3d extrusionH="3630600" prstMaterial="legacyMetal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anchor="ctr">
            <a:spAutoFit/>
            <a:flatTx/>
          </a:bodyPr>
          <a:lstStyle/>
          <a:p>
            <a:endParaRPr lang="en-US"/>
          </a:p>
        </p:txBody>
      </p:sp>
      <p:sp>
        <p:nvSpPr>
          <p:cNvPr id="19462" name="Oval 10"/>
          <p:cNvSpPr>
            <a:spLocks noChangeArrowheads="1"/>
          </p:cNvSpPr>
          <p:nvPr/>
        </p:nvSpPr>
        <p:spPr bwMode="auto">
          <a:xfrm>
            <a:off x="2473325" y="1711325"/>
            <a:ext cx="941388" cy="914400"/>
          </a:xfrm>
          <a:prstGeom prst="ellipse">
            <a:avLst/>
          </a:prstGeom>
          <a:solidFill>
            <a:srgbClr val="FF9900"/>
          </a:solidFill>
          <a:ln w="9525">
            <a:round/>
            <a:headEnd/>
            <a:tailEnd/>
          </a:ln>
          <a:scene3d>
            <a:camera prst="legacyObliqueBottomLeft">
              <a:rot lat="2100000" lon="19499990" rev="0"/>
            </a:camera>
            <a:lightRig rig="legacyFlat3" dir="t"/>
          </a:scene3d>
          <a:sp3d extrusionH="430200" prstMaterial="legacyWireframe">
            <a:bevelT w="13500" h="13500" prst="angle"/>
            <a:bevelB w="13500" h="13500" prst="angle"/>
            <a:extrusionClr>
              <a:srgbClr val="FF9900"/>
            </a:extrusionClr>
          </a:sp3d>
        </p:spPr>
        <p:txBody>
          <a:bodyPr anchor="ctr">
            <a:spAutoFit/>
            <a:flatTx/>
          </a:bodyPr>
          <a:lstStyle/>
          <a:p>
            <a:endParaRPr lang="en-US"/>
          </a:p>
        </p:txBody>
      </p:sp>
      <p:sp>
        <p:nvSpPr>
          <p:cNvPr id="19463" name="Oval 11"/>
          <p:cNvSpPr>
            <a:spLocks noChangeArrowheads="1"/>
          </p:cNvSpPr>
          <p:nvPr/>
        </p:nvSpPr>
        <p:spPr bwMode="auto">
          <a:xfrm>
            <a:off x="7402513" y="2000250"/>
            <a:ext cx="941387" cy="914400"/>
          </a:xfrm>
          <a:prstGeom prst="ellipse">
            <a:avLst/>
          </a:prstGeom>
          <a:solidFill>
            <a:srgbClr val="FF9900"/>
          </a:solidFill>
          <a:ln w="9525">
            <a:round/>
            <a:headEnd/>
            <a:tailEnd/>
          </a:ln>
          <a:scene3d>
            <a:camera prst="legacyObliqueBottomLeft">
              <a:rot lat="2100000" lon="19499990" rev="0"/>
            </a:camera>
            <a:lightRig rig="legacyFlat3" dir="t"/>
          </a:scene3d>
          <a:sp3d extrusionH="430200" prstMaterial="legacyWireframe">
            <a:bevelT w="13500" h="13500" prst="angle"/>
            <a:bevelB w="13500" h="13500" prst="angle"/>
            <a:extrusionClr>
              <a:srgbClr val="FF9900"/>
            </a:extrusionClr>
          </a:sp3d>
        </p:spPr>
        <p:txBody>
          <a:bodyPr anchor="ctr">
            <a:spAutoFit/>
            <a:flatTx/>
          </a:bodyPr>
          <a:lstStyle/>
          <a:p>
            <a:endParaRPr lang="en-US"/>
          </a:p>
        </p:txBody>
      </p:sp>
      <p:sp>
        <p:nvSpPr>
          <p:cNvPr id="612365" name="AutoShape 13"/>
          <p:cNvSpPr>
            <a:spLocks/>
          </p:cNvSpPr>
          <p:nvPr/>
        </p:nvSpPr>
        <p:spPr bwMode="auto">
          <a:xfrm rot="-4344491">
            <a:off x="5371306" y="1150144"/>
            <a:ext cx="485775" cy="3138488"/>
          </a:xfrm>
          <a:prstGeom prst="leftBrace">
            <a:avLst>
              <a:gd name="adj1" fmla="val 53840"/>
              <a:gd name="adj2" fmla="val 50000"/>
            </a:avLst>
          </a:prstGeom>
          <a:noFill/>
          <a:ln w="19050">
            <a:solidFill>
              <a:srgbClr val="FF0066"/>
            </a:solidFill>
            <a:round/>
            <a:headEnd/>
            <a:tailEnd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612366" name="AutoShape 14"/>
          <p:cNvSpPr>
            <a:spLocks/>
          </p:cNvSpPr>
          <p:nvPr/>
        </p:nvSpPr>
        <p:spPr bwMode="auto">
          <a:xfrm rot="-4443385">
            <a:off x="1220787" y="1917701"/>
            <a:ext cx="485775" cy="1555750"/>
          </a:xfrm>
          <a:prstGeom prst="leftBrace">
            <a:avLst>
              <a:gd name="adj1" fmla="val 26688"/>
              <a:gd name="adj2" fmla="val 50000"/>
            </a:avLst>
          </a:prstGeom>
          <a:noFill/>
          <a:ln w="19050">
            <a:solidFill>
              <a:srgbClr val="FF0066"/>
            </a:solidFill>
            <a:round/>
            <a:headEnd/>
            <a:tailEnd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612367" name="AutoShape 15"/>
          <p:cNvSpPr>
            <a:spLocks/>
          </p:cNvSpPr>
          <p:nvPr/>
        </p:nvSpPr>
        <p:spPr bwMode="auto">
          <a:xfrm rot="-4443385">
            <a:off x="2230437" y="2846388"/>
            <a:ext cx="485775" cy="304800"/>
          </a:xfrm>
          <a:prstGeom prst="leftBrace">
            <a:avLst>
              <a:gd name="adj1" fmla="val 8333"/>
              <a:gd name="adj2" fmla="val 50000"/>
            </a:avLst>
          </a:prstGeom>
          <a:noFill/>
          <a:ln w="19050">
            <a:solidFill>
              <a:srgbClr val="FF0066"/>
            </a:solidFill>
            <a:round/>
            <a:headEnd/>
            <a:tailEnd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612368" name="AutoShape 16"/>
          <p:cNvSpPr>
            <a:spLocks/>
          </p:cNvSpPr>
          <p:nvPr/>
        </p:nvSpPr>
        <p:spPr bwMode="auto">
          <a:xfrm rot="-4443385">
            <a:off x="7138987" y="3136901"/>
            <a:ext cx="485775" cy="304800"/>
          </a:xfrm>
          <a:prstGeom prst="leftBrace">
            <a:avLst>
              <a:gd name="adj1" fmla="val 8333"/>
              <a:gd name="adj2" fmla="val 50000"/>
            </a:avLst>
          </a:prstGeom>
          <a:noFill/>
          <a:ln w="19050">
            <a:solidFill>
              <a:srgbClr val="FF0066"/>
            </a:solidFill>
            <a:round/>
            <a:headEnd/>
            <a:tailEnd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612369" name="Text Box 17"/>
          <p:cNvSpPr txBox="1">
            <a:spLocks noChangeArrowheads="1"/>
          </p:cNvSpPr>
          <p:nvPr/>
        </p:nvSpPr>
        <p:spPr bwMode="auto">
          <a:xfrm>
            <a:off x="1008063" y="3017838"/>
            <a:ext cx="738187" cy="336550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ea typeface="+mn-ea"/>
                <a:cs typeface="+mn-cs"/>
              </a:rPr>
              <a:t>10 cm</a:t>
            </a:r>
          </a:p>
        </p:txBody>
      </p:sp>
      <p:sp>
        <p:nvSpPr>
          <p:cNvPr id="612370" name="Text Box 18"/>
          <p:cNvSpPr txBox="1">
            <a:spLocks noChangeArrowheads="1"/>
          </p:cNvSpPr>
          <p:nvPr/>
        </p:nvSpPr>
        <p:spPr bwMode="auto">
          <a:xfrm>
            <a:off x="2070100" y="3284538"/>
            <a:ext cx="625475" cy="336550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ea typeface="+mn-ea"/>
                <a:cs typeface="+mn-cs"/>
              </a:rPr>
              <a:t>2 cm</a:t>
            </a:r>
          </a:p>
        </p:txBody>
      </p:sp>
      <p:sp>
        <p:nvSpPr>
          <p:cNvPr id="612371" name="Text Box 19"/>
          <p:cNvSpPr txBox="1">
            <a:spLocks noChangeArrowheads="1"/>
          </p:cNvSpPr>
          <p:nvPr/>
        </p:nvSpPr>
        <p:spPr bwMode="auto">
          <a:xfrm>
            <a:off x="5083175" y="3030538"/>
            <a:ext cx="738188" cy="336550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ea typeface="+mn-ea"/>
                <a:cs typeface="+mn-cs"/>
              </a:rPr>
              <a:t>20 cm</a:t>
            </a:r>
          </a:p>
        </p:txBody>
      </p:sp>
      <p:sp>
        <p:nvSpPr>
          <p:cNvPr id="612372" name="Text Box 20"/>
          <p:cNvSpPr txBox="1">
            <a:spLocks noChangeArrowheads="1"/>
          </p:cNvSpPr>
          <p:nvPr/>
        </p:nvSpPr>
        <p:spPr bwMode="auto">
          <a:xfrm>
            <a:off x="6961188" y="3540125"/>
            <a:ext cx="625475" cy="336550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ea typeface="+mn-ea"/>
                <a:cs typeface="+mn-cs"/>
              </a:rPr>
              <a:t>2 cm</a:t>
            </a:r>
          </a:p>
        </p:txBody>
      </p:sp>
      <p:sp>
        <p:nvSpPr>
          <p:cNvPr id="612373" name="Text Box 21"/>
          <p:cNvSpPr txBox="1">
            <a:spLocks noChangeArrowheads="1"/>
          </p:cNvSpPr>
          <p:nvPr/>
        </p:nvSpPr>
        <p:spPr bwMode="auto">
          <a:xfrm>
            <a:off x="331788" y="3854450"/>
            <a:ext cx="8512175" cy="822325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ea typeface="+mn-ea"/>
                <a:cs typeface="+mn-cs"/>
              </a:rPr>
              <a:t>What happens if we deform two objects by the same amount, but they start with different lengths?</a:t>
            </a:r>
          </a:p>
        </p:txBody>
      </p:sp>
      <p:sp>
        <p:nvSpPr>
          <p:cNvPr id="612374" name="Text Box 22"/>
          <p:cNvSpPr txBox="1">
            <a:spLocks noChangeArrowheads="1"/>
          </p:cNvSpPr>
          <p:nvPr/>
        </p:nvSpPr>
        <p:spPr bwMode="auto">
          <a:xfrm>
            <a:off x="1581150" y="5846763"/>
            <a:ext cx="6057900" cy="822325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ea typeface="+mn-ea"/>
                <a:cs typeface="+mn-cs"/>
              </a:rPr>
              <a:t>(As with stress, with strain we take geometry into consideration)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2354" grpId="0"/>
      <p:bldP spid="61237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05" name="Rectangle 5"/>
          <p:cNvSpPr>
            <a:spLocks noRot="1" noChangeArrowheads="1"/>
          </p:cNvSpPr>
          <p:nvPr/>
        </p:nvSpPr>
        <p:spPr bwMode="auto">
          <a:xfrm>
            <a:off x="457200" y="128588"/>
            <a:ext cx="8229600" cy="1143000"/>
          </a:xfrm>
          <a:prstGeom prst="rect">
            <a:avLst/>
          </a:prstGeom>
          <a:noFill/>
          <a:ln>
            <a:noFill/>
          </a:ln>
          <a:effectLst>
            <a:outerShdw blurRad="63500" dist="46662" dir="3284183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defRPr/>
            </a:pPr>
            <a:r>
              <a:rPr lang="en-US" sz="3000" b="1">
                <a:solidFill>
                  <a:srgbClr val="FFFF39"/>
                </a:solidFill>
                <a:latin typeface="Verdana" pitchFamily="34" charset="0"/>
                <a:ea typeface="+mn-ea"/>
                <a:cs typeface="+mn-cs"/>
              </a:rPr>
              <a:t>Force-Displacement vs. Stress-Strain</a:t>
            </a:r>
          </a:p>
        </p:txBody>
      </p:sp>
      <p:sp>
        <p:nvSpPr>
          <p:cNvPr id="21506" name="Oval 8"/>
          <p:cNvSpPr>
            <a:spLocks noChangeArrowheads="1"/>
          </p:cNvSpPr>
          <p:nvPr/>
        </p:nvSpPr>
        <p:spPr bwMode="auto">
          <a:xfrm>
            <a:off x="1508125" y="1787525"/>
            <a:ext cx="498475" cy="438150"/>
          </a:xfrm>
          <a:prstGeom prst="ellipse">
            <a:avLst/>
          </a:prstGeom>
          <a:solidFill>
            <a:schemeClr val="tx1"/>
          </a:solidFill>
          <a:ln w="9525">
            <a:round/>
            <a:headEnd/>
            <a:tailEnd/>
          </a:ln>
          <a:scene3d>
            <a:camera prst="legacyObliqueBottomLeft">
              <a:rot lat="2100000" lon="20699981" rev="0"/>
            </a:camera>
            <a:lightRig rig="legacyFlat3" dir="t"/>
          </a:scene3d>
          <a:sp3d extrusionH="1801800" prstMaterial="legacyMetal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anchor="ctr">
            <a:spAutoFit/>
            <a:flatTx/>
          </a:bodyPr>
          <a:lstStyle/>
          <a:p>
            <a:endParaRPr lang="en-US"/>
          </a:p>
        </p:txBody>
      </p:sp>
      <p:sp>
        <p:nvSpPr>
          <p:cNvPr id="614409" name="Line 9"/>
          <p:cNvSpPr>
            <a:spLocks noChangeShapeType="1"/>
          </p:cNvSpPr>
          <p:nvPr/>
        </p:nvSpPr>
        <p:spPr bwMode="auto">
          <a:xfrm rot="7280598">
            <a:off x="2027237" y="1808163"/>
            <a:ext cx="3175" cy="6858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lg" len="lg"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14410" name="Text Box 10"/>
          <p:cNvSpPr txBox="1">
            <a:spLocks noChangeArrowheads="1"/>
          </p:cNvSpPr>
          <p:nvPr/>
        </p:nvSpPr>
        <p:spPr bwMode="auto">
          <a:xfrm>
            <a:off x="2422525" y="2185988"/>
            <a:ext cx="323850" cy="366712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b="1">
                <a:solidFill>
                  <a:srgbClr val="FF0066"/>
                </a:solidFill>
                <a:ea typeface="+mn-ea"/>
                <a:cs typeface="+mn-cs"/>
              </a:rPr>
              <a:t>F</a:t>
            </a:r>
          </a:p>
        </p:txBody>
      </p:sp>
      <p:sp>
        <p:nvSpPr>
          <p:cNvPr id="21509" name="Oval 11"/>
          <p:cNvSpPr>
            <a:spLocks noChangeArrowheads="1"/>
          </p:cNvSpPr>
          <p:nvPr/>
        </p:nvSpPr>
        <p:spPr bwMode="auto">
          <a:xfrm>
            <a:off x="1258888" y="2840038"/>
            <a:ext cx="941387" cy="914400"/>
          </a:xfrm>
          <a:prstGeom prst="ellipse">
            <a:avLst/>
          </a:prstGeom>
          <a:solidFill>
            <a:schemeClr val="tx1"/>
          </a:solidFill>
          <a:ln w="9525">
            <a:round/>
            <a:headEnd/>
            <a:tailEnd/>
          </a:ln>
          <a:scene3d>
            <a:camera prst="legacyObliqueBottomLeft">
              <a:rot lat="2100000" lon="20699981" rev="0"/>
            </a:camera>
            <a:lightRig rig="legacyFlat3" dir="t"/>
          </a:scene3d>
          <a:sp3d extrusionH="1801800" prstMaterial="legacyMetal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anchor="ctr">
            <a:spAutoFit/>
            <a:flatTx/>
          </a:bodyPr>
          <a:lstStyle/>
          <a:p>
            <a:endParaRPr lang="en-US"/>
          </a:p>
        </p:txBody>
      </p:sp>
      <p:sp>
        <p:nvSpPr>
          <p:cNvPr id="614412" name="Line 12"/>
          <p:cNvSpPr>
            <a:spLocks noChangeShapeType="1"/>
          </p:cNvSpPr>
          <p:nvPr/>
        </p:nvSpPr>
        <p:spPr bwMode="auto">
          <a:xfrm rot="7280598">
            <a:off x="2066925" y="3157538"/>
            <a:ext cx="3175" cy="6858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lg" len="lg"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14413" name="Text Box 13"/>
          <p:cNvSpPr txBox="1">
            <a:spLocks noChangeArrowheads="1"/>
          </p:cNvSpPr>
          <p:nvPr/>
        </p:nvSpPr>
        <p:spPr bwMode="auto">
          <a:xfrm>
            <a:off x="2416175" y="3511550"/>
            <a:ext cx="323850" cy="366713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b="1">
                <a:solidFill>
                  <a:srgbClr val="FF0066"/>
                </a:solidFill>
                <a:ea typeface="+mn-ea"/>
                <a:cs typeface="+mn-cs"/>
              </a:rPr>
              <a:t>F</a:t>
            </a:r>
          </a:p>
        </p:txBody>
      </p:sp>
      <p:sp>
        <p:nvSpPr>
          <p:cNvPr id="21512" name="Oval 14"/>
          <p:cNvSpPr>
            <a:spLocks noChangeArrowheads="1"/>
          </p:cNvSpPr>
          <p:nvPr/>
        </p:nvSpPr>
        <p:spPr bwMode="auto">
          <a:xfrm>
            <a:off x="1123950" y="4484688"/>
            <a:ext cx="1936750" cy="2022475"/>
          </a:xfrm>
          <a:prstGeom prst="ellipse">
            <a:avLst/>
          </a:prstGeom>
          <a:solidFill>
            <a:schemeClr val="tx1"/>
          </a:solidFill>
          <a:ln w="9525">
            <a:round/>
            <a:headEnd/>
            <a:tailEnd/>
          </a:ln>
          <a:scene3d>
            <a:camera prst="legacyObliqueBottomLeft">
              <a:rot lat="2100000" lon="20699981" rev="0"/>
            </a:camera>
            <a:lightRig rig="legacyFlat3" dir="t"/>
          </a:scene3d>
          <a:sp3d extrusionH="1801800" prstMaterial="legacyMetal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anchor="ctr">
            <a:spAutoFit/>
            <a:flatTx/>
          </a:bodyPr>
          <a:lstStyle/>
          <a:p>
            <a:endParaRPr lang="en-US"/>
          </a:p>
        </p:txBody>
      </p:sp>
      <p:sp>
        <p:nvSpPr>
          <p:cNvPr id="614415" name="Line 15"/>
          <p:cNvSpPr>
            <a:spLocks noChangeShapeType="1"/>
          </p:cNvSpPr>
          <p:nvPr/>
        </p:nvSpPr>
        <p:spPr bwMode="auto">
          <a:xfrm rot="7280598">
            <a:off x="2362200" y="5297488"/>
            <a:ext cx="3175" cy="6858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lg" len="lg"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14416" name="Text Box 16"/>
          <p:cNvSpPr txBox="1">
            <a:spLocks noChangeArrowheads="1"/>
          </p:cNvSpPr>
          <p:nvPr/>
        </p:nvSpPr>
        <p:spPr bwMode="auto">
          <a:xfrm>
            <a:off x="2757488" y="5675313"/>
            <a:ext cx="323850" cy="366712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b="1">
                <a:solidFill>
                  <a:srgbClr val="FF0066"/>
                </a:solidFill>
                <a:ea typeface="+mn-ea"/>
                <a:cs typeface="+mn-cs"/>
              </a:rPr>
              <a:t>F</a:t>
            </a:r>
          </a:p>
        </p:txBody>
      </p:sp>
      <p:sp>
        <p:nvSpPr>
          <p:cNvPr id="614430" name="Text Box 30"/>
          <p:cNvSpPr txBox="1">
            <a:spLocks noChangeArrowheads="1"/>
          </p:cNvSpPr>
          <p:nvPr/>
        </p:nvSpPr>
        <p:spPr bwMode="auto">
          <a:xfrm>
            <a:off x="855663" y="1412875"/>
            <a:ext cx="330200" cy="336550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>
                <a:ea typeface="+mn-ea"/>
                <a:cs typeface="+mn-cs"/>
              </a:rPr>
              <a:t>A</a:t>
            </a:r>
          </a:p>
        </p:txBody>
      </p:sp>
      <p:sp>
        <p:nvSpPr>
          <p:cNvPr id="614431" name="Text Box 31"/>
          <p:cNvSpPr txBox="1">
            <a:spLocks noChangeArrowheads="1"/>
          </p:cNvSpPr>
          <p:nvPr/>
        </p:nvSpPr>
        <p:spPr bwMode="auto">
          <a:xfrm>
            <a:off x="738188" y="4976813"/>
            <a:ext cx="330200" cy="336550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>
                <a:ea typeface="+mn-ea"/>
                <a:cs typeface="+mn-cs"/>
              </a:rPr>
              <a:t>C</a:t>
            </a:r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3235325" y="968375"/>
            <a:ext cx="4065588" cy="2947988"/>
            <a:chOff x="2882" y="722"/>
            <a:chExt cx="1934" cy="1942"/>
          </a:xfrm>
        </p:grpSpPr>
        <p:sp>
          <p:nvSpPr>
            <p:cNvPr id="614420" name="Line 20"/>
            <p:cNvSpPr>
              <a:spLocks noChangeShapeType="1"/>
            </p:cNvSpPr>
            <p:nvPr/>
          </p:nvSpPr>
          <p:spPr bwMode="auto">
            <a:xfrm flipV="1">
              <a:off x="3206" y="899"/>
              <a:ext cx="0" cy="1448"/>
            </a:xfrm>
            <a:prstGeom prst="lin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 type="triangle" w="lg" len="lg"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421" name="Line 21"/>
            <p:cNvSpPr>
              <a:spLocks noChangeShapeType="1"/>
            </p:cNvSpPr>
            <p:nvPr/>
          </p:nvSpPr>
          <p:spPr bwMode="auto">
            <a:xfrm rot="5400000" flipV="1">
              <a:off x="4006" y="1528"/>
              <a:ext cx="0" cy="1619"/>
            </a:xfrm>
            <a:prstGeom prst="lin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 type="triangle" w="lg" len="lg"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422" name="Line 22"/>
            <p:cNvSpPr>
              <a:spLocks noChangeShapeType="1"/>
            </p:cNvSpPr>
            <p:nvPr/>
          </p:nvSpPr>
          <p:spPr bwMode="auto">
            <a:xfrm flipV="1">
              <a:off x="3238" y="1137"/>
              <a:ext cx="1076" cy="119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423" name="Rectangle 23"/>
            <p:cNvSpPr>
              <a:spLocks noChangeArrowheads="1"/>
            </p:cNvSpPr>
            <p:nvPr/>
          </p:nvSpPr>
          <p:spPr bwMode="auto">
            <a:xfrm>
              <a:off x="3574" y="2422"/>
              <a:ext cx="794" cy="242"/>
            </a:xfrm>
            <a:prstGeom prst="rect">
              <a:avLst/>
            </a:prstGeom>
            <a:noFill/>
            <a:ln>
              <a:noFill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800" b="1">
                  <a:ea typeface="+mn-ea"/>
                  <a:cs typeface="+mn-cs"/>
                </a:rPr>
                <a:t>Displacement</a:t>
              </a:r>
            </a:p>
          </p:txBody>
        </p:sp>
        <p:sp>
          <p:nvSpPr>
            <p:cNvPr id="614424" name="Rectangle 24"/>
            <p:cNvSpPr>
              <a:spLocks noChangeArrowheads="1"/>
            </p:cNvSpPr>
            <p:nvPr/>
          </p:nvSpPr>
          <p:spPr bwMode="auto">
            <a:xfrm rot="-5400000">
              <a:off x="2703" y="1537"/>
              <a:ext cx="531" cy="174"/>
            </a:xfrm>
            <a:prstGeom prst="rect">
              <a:avLst/>
            </a:prstGeom>
            <a:noFill/>
            <a:ln>
              <a:noFill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800" b="1">
                  <a:ea typeface="+mn-ea"/>
                  <a:cs typeface="+mn-cs"/>
                </a:rPr>
                <a:t>Force</a:t>
              </a:r>
            </a:p>
          </p:txBody>
        </p:sp>
        <p:sp>
          <p:nvSpPr>
            <p:cNvPr id="614429" name="Text Box 29"/>
            <p:cNvSpPr txBox="1">
              <a:spLocks noChangeArrowheads="1"/>
            </p:cNvSpPr>
            <p:nvPr/>
          </p:nvSpPr>
          <p:spPr bwMode="auto">
            <a:xfrm>
              <a:off x="3692" y="722"/>
              <a:ext cx="157" cy="222"/>
            </a:xfrm>
            <a:prstGeom prst="rect">
              <a:avLst/>
            </a:prstGeom>
            <a:noFill/>
            <a:ln>
              <a:noFill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>
                  <a:ea typeface="+mn-ea"/>
                  <a:cs typeface="+mn-cs"/>
                </a:rPr>
                <a:t>C</a:t>
              </a:r>
            </a:p>
          </p:txBody>
        </p:sp>
        <p:sp>
          <p:nvSpPr>
            <p:cNvPr id="614432" name="Line 32"/>
            <p:cNvSpPr>
              <a:spLocks noChangeShapeType="1"/>
            </p:cNvSpPr>
            <p:nvPr/>
          </p:nvSpPr>
          <p:spPr bwMode="auto">
            <a:xfrm flipV="1">
              <a:off x="3244" y="969"/>
              <a:ext cx="551" cy="1357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433" name="Line 33"/>
            <p:cNvSpPr>
              <a:spLocks noChangeShapeType="1"/>
            </p:cNvSpPr>
            <p:nvPr/>
          </p:nvSpPr>
          <p:spPr bwMode="auto">
            <a:xfrm flipV="1">
              <a:off x="3255" y="1584"/>
              <a:ext cx="1265" cy="726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434" name="Text Box 34"/>
            <p:cNvSpPr txBox="1">
              <a:spLocks noChangeArrowheads="1"/>
            </p:cNvSpPr>
            <p:nvPr/>
          </p:nvSpPr>
          <p:spPr bwMode="auto">
            <a:xfrm>
              <a:off x="4267" y="911"/>
              <a:ext cx="157" cy="222"/>
            </a:xfrm>
            <a:prstGeom prst="rect">
              <a:avLst/>
            </a:prstGeom>
            <a:noFill/>
            <a:ln>
              <a:noFill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>
                  <a:ea typeface="+mn-ea"/>
                  <a:cs typeface="+mn-cs"/>
                </a:rPr>
                <a:t>B</a:t>
              </a:r>
            </a:p>
          </p:txBody>
        </p:sp>
        <p:sp>
          <p:nvSpPr>
            <p:cNvPr id="614435" name="Text Box 35"/>
            <p:cNvSpPr txBox="1">
              <a:spLocks noChangeArrowheads="1"/>
            </p:cNvSpPr>
            <p:nvPr/>
          </p:nvSpPr>
          <p:spPr bwMode="auto">
            <a:xfrm>
              <a:off x="4543" y="1407"/>
              <a:ext cx="157" cy="222"/>
            </a:xfrm>
            <a:prstGeom prst="rect">
              <a:avLst/>
            </a:prstGeom>
            <a:noFill/>
            <a:ln>
              <a:noFill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>
                  <a:ea typeface="+mn-ea"/>
                  <a:cs typeface="+mn-cs"/>
                </a:rPr>
                <a:t>A</a:t>
              </a:r>
            </a:p>
          </p:txBody>
        </p:sp>
      </p:grpSp>
      <p:grpSp>
        <p:nvGrpSpPr>
          <p:cNvPr id="3" name="Group 48"/>
          <p:cNvGrpSpPr>
            <a:grpSpLocks/>
          </p:cNvGrpSpPr>
          <p:nvPr/>
        </p:nvGrpSpPr>
        <p:grpSpPr bwMode="auto">
          <a:xfrm>
            <a:off x="3248025" y="3810000"/>
            <a:ext cx="4065588" cy="2947988"/>
            <a:chOff x="2263" y="2463"/>
            <a:chExt cx="2561" cy="1857"/>
          </a:xfrm>
        </p:grpSpPr>
        <p:sp>
          <p:nvSpPr>
            <p:cNvPr id="614438" name="Line 38"/>
            <p:cNvSpPr>
              <a:spLocks noChangeShapeType="1"/>
            </p:cNvSpPr>
            <p:nvPr/>
          </p:nvSpPr>
          <p:spPr bwMode="auto">
            <a:xfrm flipV="1">
              <a:off x="2692" y="2632"/>
              <a:ext cx="0" cy="1385"/>
            </a:xfrm>
            <a:prstGeom prst="lin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 type="triangle" w="lg" len="lg"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439" name="Line 39"/>
            <p:cNvSpPr>
              <a:spLocks noChangeShapeType="1"/>
            </p:cNvSpPr>
            <p:nvPr/>
          </p:nvSpPr>
          <p:spPr bwMode="auto">
            <a:xfrm rot="5400000" flipV="1">
              <a:off x="3752" y="2936"/>
              <a:ext cx="0" cy="2144"/>
            </a:xfrm>
            <a:prstGeom prst="lin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 type="triangle" w="lg" len="lg"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440" name="Line 40"/>
            <p:cNvSpPr>
              <a:spLocks noChangeShapeType="1"/>
            </p:cNvSpPr>
            <p:nvPr/>
          </p:nvSpPr>
          <p:spPr bwMode="auto">
            <a:xfrm flipV="1">
              <a:off x="2734" y="2860"/>
              <a:ext cx="1425" cy="1138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441" name="Rectangle 41"/>
            <p:cNvSpPr>
              <a:spLocks noChangeArrowheads="1"/>
            </p:cNvSpPr>
            <p:nvPr/>
          </p:nvSpPr>
          <p:spPr bwMode="auto">
            <a:xfrm>
              <a:off x="3443" y="4089"/>
              <a:ext cx="524" cy="231"/>
            </a:xfrm>
            <a:prstGeom prst="rect">
              <a:avLst/>
            </a:prstGeom>
            <a:noFill/>
            <a:ln>
              <a:noFill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800" b="1">
                  <a:ea typeface="+mn-ea"/>
                  <a:cs typeface="+mn-cs"/>
                </a:rPr>
                <a:t>Strain</a:t>
              </a:r>
            </a:p>
          </p:txBody>
        </p:sp>
        <p:sp>
          <p:nvSpPr>
            <p:cNvPr id="614442" name="Rectangle 42"/>
            <p:cNvSpPr>
              <a:spLocks noChangeArrowheads="1"/>
            </p:cNvSpPr>
            <p:nvPr/>
          </p:nvSpPr>
          <p:spPr bwMode="auto">
            <a:xfrm rot="-5400000">
              <a:off x="2100" y="3209"/>
              <a:ext cx="556" cy="230"/>
            </a:xfrm>
            <a:prstGeom prst="rect">
              <a:avLst/>
            </a:prstGeom>
            <a:noFill/>
            <a:ln>
              <a:noFill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800" b="1">
                  <a:ea typeface="+mn-ea"/>
                  <a:cs typeface="+mn-cs"/>
                </a:rPr>
                <a:t>Stress</a:t>
              </a:r>
            </a:p>
          </p:txBody>
        </p:sp>
        <p:sp>
          <p:nvSpPr>
            <p:cNvPr id="614443" name="Text Box 43"/>
            <p:cNvSpPr txBox="1">
              <a:spLocks noChangeArrowheads="1"/>
            </p:cNvSpPr>
            <p:nvPr/>
          </p:nvSpPr>
          <p:spPr bwMode="auto">
            <a:xfrm>
              <a:off x="3382" y="2463"/>
              <a:ext cx="116" cy="212"/>
            </a:xfrm>
            <a:prstGeom prst="rect">
              <a:avLst/>
            </a:prstGeom>
            <a:noFill/>
            <a:ln>
              <a:noFill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endParaRPr lang="en-US">
                <a:ea typeface="+mn-ea"/>
                <a:cs typeface="+mn-cs"/>
              </a:endParaRPr>
            </a:p>
          </p:txBody>
        </p:sp>
        <p:sp>
          <p:nvSpPr>
            <p:cNvPr id="614446" name="Text Box 46"/>
            <p:cNvSpPr txBox="1">
              <a:spLocks noChangeArrowheads="1"/>
            </p:cNvSpPr>
            <p:nvPr/>
          </p:nvSpPr>
          <p:spPr bwMode="auto">
            <a:xfrm>
              <a:off x="3870" y="2644"/>
              <a:ext cx="664" cy="212"/>
            </a:xfrm>
            <a:prstGeom prst="rect">
              <a:avLst/>
            </a:prstGeom>
            <a:noFill/>
            <a:ln>
              <a:noFill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>
                  <a:ea typeface="+mn-ea"/>
                  <a:cs typeface="+mn-cs"/>
                </a:rPr>
                <a:t>A, B, &amp; C</a:t>
              </a:r>
            </a:p>
          </p:txBody>
        </p:sp>
        <p:sp>
          <p:nvSpPr>
            <p:cNvPr id="614447" name="Text Box 47"/>
            <p:cNvSpPr txBox="1">
              <a:spLocks noChangeArrowheads="1"/>
            </p:cNvSpPr>
            <p:nvPr/>
          </p:nvSpPr>
          <p:spPr bwMode="auto">
            <a:xfrm>
              <a:off x="4508" y="3118"/>
              <a:ext cx="116" cy="212"/>
            </a:xfrm>
            <a:prstGeom prst="rect">
              <a:avLst/>
            </a:prstGeom>
            <a:noFill/>
            <a:ln>
              <a:noFill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endParaRPr lang="en-US">
                <a:ea typeface="+mn-ea"/>
                <a:cs typeface="+mn-cs"/>
              </a:endParaRPr>
            </a:p>
          </p:txBody>
        </p:sp>
      </p:grpSp>
      <p:sp>
        <p:nvSpPr>
          <p:cNvPr id="614450" name="Text Box 50"/>
          <p:cNvSpPr txBox="1">
            <a:spLocks noChangeArrowheads="1"/>
          </p:cNvSpPr>
          <p:nvPr/>
        </p:nvSpPr>
        <p:spPr bwMode="auto">
          <a:xfrm>
            <a:off x="868363" y="2767013"/>
            <a:ext cx="330200" cy="336550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>
                <a:ea typeface="+mn-ea"/>
                <a:cs typeface="+mn-cs"/>
              </a:rPr>
              <a:t>B</a:t>
            </a:r>
          </a:p>
        </p:txBody>
      </p:sp>
      <p:sp>
        <p:nvSpPr>
          <p:cNvPr id="614456" name="Text Box 56"/>
          <p:cNvSpPr txBox="1">
            <a:spLocks noChangeArrowheads="1"/>
          </p:cNvSpPr>
          <p:nvPr/>
        </p:nvSpPr>
        <p:spPr bwMode="auto">
          <a:xfrm>
            <a:off x="6591300" y="1730375"/>
            <a:ext cx="2357438" cy="2073275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2000" b="1" dirty="0">
                <a:solidFill>
                  <a:srgbClr val="FFFF00"/>
                </a:solidFill>
                <a:ea typeface="+mn-ea"/>
                <a:cs typeface="+mn-cs"/>
              </a:rPr>
              <a:t>Same material, but different apparent </a:t>
            </a:r>
            <a:r>
              <a:rPr lang="en-US" sz="2000" b="1" dirty="0" err="1">
                <a:solidFill>
                  <a:srgbClr val="FFFF00"/>
                </a:solidFill>
                <a:ea typeface="+mn-ea"/>
                <a:cs typeface="+mn-cs"/>
              </a:rPr>
              <a:t>stiffnesses</a:t>
            </a:r>
            <a:endParaRPr lang="en-US" sz="2000" b="1" dirty="0">
              <a:solidFill>
                <a:srgbClr val="FFFF00"/>
              </a:solidFill>
              <a:ea typeface="+mn-ea"/>
              <a:cs typeface="+mn-cs"/>
            </a:endParaRPr>
          </a:p>
          <a:p>
            <a:pPr algn="r">
              <a:defRPr/>
            </a:pPr>
            <a:endParaRPr lang="en-US" sz="1000" b="1" dirty="0">
              <a:solidFill>
                <a:srgbClr val="FFFF00"/>
              </a:solidFill>
              <a:ea typeface="+mn-ea"/>
              <a:cs typeface="+mn-cs"/>
            </a:endParaRPr>
          </a:p>
          <a:p>
            <a:pPr algn="r">
              <a:defRPr/>
            </a:pPr>
            <a:r>
              <a:rPr lang="en-US" sz="2000" b="1" dirty="0">
                <a:solidFill>
                  <a:srgbClr val="FF5050"/>
                </a:solidFill>
                <a:ea typeface="+mn-ea"/>
                <a:cs typeface="+mn-cs"/>
              </a:rPr>
              <a:t>(Structural Properties)</a:t>
            </a:r>
          </a:p>
        </p:txBody>
      </p:sp>
      <p:sp>
        <p:nvSpPr>
          <p:cNvPr id="614460" name="Rectangle 60"/>
          <p:cNvSpPr>
            <a:spLocks noChangeArrowheads="1"/>
          </p:cNvSpPr>
          <p:nvPr/>
        </p:nvSpPr>
        <p:spPr bwMode="auto">
          <a:xfrm>
            <a:off x="5537200" y="2835275"/>
            <a:ext cx="1065213" cy="366713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b="1">
                <a:ea typeface="+mn-ea"/>
                <a:cs typeface="+mn-cs"/>
              </a:rPr>
              <a:t>F = S * </a:t>
            </a:r>
            <a:r>
              <a:rPr lang="en-US" sz="1800" b="1">
                <a:latin typeface="Symbol" pitchFamily="18" charset="2"/>
                <a:ea typeface="+mn-ea"/>
                <a:cs typeface="+mn-cs"/>
              </a:rPr>
              <a:t>d</a:t>
            </a:r>
          </a:p>
        </p:txBody>
      </p:sp>
      <p:grpSp>
        <p:nvGrpSpPr>
          <p:cNvPr id="4" name="Group 62"/>
          <p:cNvGrpSpPr>
            <a:grpSpLocks/>
          </p:cNvGrpSpPr>
          <p:nvPr/>
        </p:nvGrpSpPr>
        <p:grpSpPr bwMode="auto">
          <a:xfrm>
            <a:off x="5024438" y="4044950"/>
            <a:ext cx="3911600" cy="2682875"/>
            <a:chOff x="3165" y="2548"/>
            <a:chExt cx="2464" cy="1690"/>
          </a:xfrm>
        </p:grpSpPr>
        <p:grpSp>
          <p:nvGrpSpPr>
            <p:cNvPr id="21523" name="Group 59"/>
            <p:cNvGrpSpPr>
              <a:grpSpLocks/>
            </p:cNvGrpSpPr>
            <p:nvPr/>
          </p:nvGrpSpPr>
          <p:grpSpPr bwMode="auto">
            <a:xfrm>
              <a:off x="3165" y="2548"/>
              <a:ext cx="2464" cy="1690"/>
              <a:chOff x="3165" y="2548"/>
              <a:chExt cx="2464" cy="1690"/>
            </a:xfrm>
          </p:grpSpPr>
          <p:sp>
            <p:nvSpPr>
              <p:cNvPr id="614451" name="Text Box 51"/>
              <p:cNvSpPr txBox="1">
                <a:spLocks noChangeArrowheads="1"/>
              </p:cNvSpPr>
              <p:nvPr/>
            </p:nvSpPr>
            <p:spPr bwMode="auto">
              <a:xfrm>
                <a:off x="3962" y="2548"/>
                <a:ext cx="1667" cy="169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r">
                  <a:defRPr/>
                </a:pPr>
                <a:r>
                  <a:rPr lang="en-US" sz="2000" b="1" smtClean="0">
                    <a:solidFill>
                      <a:srgbClr val="FFFF00"/>
                    </a:solidFill>
                    <a:cs typeface="+mn-cs"/>
                  </a:rPr>
                  <a:t>Normalization allows for comparison of samples of different shapes and sizes – Slope is called the modulus (E)</a:t>
                </a:r>
              </a:p>
              <a:p>
                <a:pPr algn="r">
                  <a:defRPr/>
                </a:pPr>
                <a:endParaRPr lang="en-US" sz="1000" b="1" smtClean="0">
                  <a:solidFill>
                    <a:srgbClr val="FFFF00"/>
                  </a:solidFill>
                  <a:cs typeface="+mn-cs"/>
                </a:endParaRPr>
              </a:p>
              <a:p>
                <a:pPr algn="r">
                  <a:defRPr/>
                </a:pPr>
                <a:r>
                  <a:rPr lang="en-US" sz="2000" b="1" smtClean="0">
                    <a:solidFill>
                      <a:srgbClr val="FF5050"/>
                    </a:solidFill>
                    <a:cs typeface="+mn-cs"/>
                  </a:rPr>
                  <a:t>(Material Property)</a:t>
                </a:r>
              </a:p>
            </p:txBody>
          </p:sp>
          <p:sp>
            <p:nvSpPr>
              <p:cNvPr id="21526" name="AutoShape 52"/>
              <p:cNvSpPr>
                <a:spLocks noChangeArrowheads="1"/>
              </p:cNvSpPr>
              <p:nvPr/>
            </p:nvSpPr>
            <p:spPr bwMode="auto">
              <a:xfrm flipH="1">
                <a:off x="3165" y="3165"/>
                <a:ext cx="306" cy="272"/>
              </a:xfrm>
              <a:prstGeom prst="rtTriangle">
                <a:avLst/>
              </a:prstGeom>
              <a:noFill/>
              <a:ln w="19050">
                <a:solidFill>
                  <a:srgbClr val="FFFF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14453" name="Rectangle 53"/>
              <p:cNvSpPr>
                <a:spLocks noChangeArrowheads="1"/>
              </p:cNvSpPr>
              <p:nvPr/>
            </p:nvSpPr>
            <p:spPr bwMode="auto">
              <a:xfrm>
                <a:off x="3457" y="3201"/>
                <a:ext cx="335" cy="231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1800" b="1">
                    <a:ea typeface="+mn-ea"/>
                    <a:cs typeface="+mn-cs"/>
                  </a:rPr>
                  <a:t>E</a:t>
                </a:r>
                <a:r>
                  <a:rPr lang="en-US" sz="1800" b="1" baseline="-25000">
                    <a:ea typeface="+mn-ea"/>
                    <a:cs typeface="+mn-cs"/>
                  </a:rPr>
                  <a:t>Y</a:t>
                </a:r>
              </a:p>
            </p:txBody>
          </p:sp>
        </p:grpSp>
        <p:sp>
          <p:nvSpPr>
            <p:cNvPr id="614461" name="Rectangle 61"/>
            <p:cNvSpPr>
              <a:spLocks noChangeArrowheads="1"/>
            </p:cNvSpPr>
            <p:nvPr/>
          </p:nvSpPr>
          <p:spPr bwMode="auto">
            <a:xfrm>
              <a:off x="3427" y="3646"/>
              <a:ext cx="662" cy="231"/>
            </a:xfrm>
            <a:prstGeom prst="rect">
              <a:avLst/>
            </a:prstGeom>
            <a:noFill/>
            <a:ln>
              <a:noFill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800" b="1">
                  <a:latin typeface="Symbol" pitchFamily="18" charset="2"/>
                  <a:ea typeface="+mn-ea"/>
                  <a:cs typeface="+mn-cs"/>
                </a:rPr>
                <a:t>s</a:t>
              </a:r>
              <a:r>
                <a:rPr lang="en-US" sz="1800" b="1">
                  <a:ea typeface="+mn-ea"/>
                  <a:cs typeface="+mn-cs"/>
                </a:rPr>
                <a:t> = E * </a:t>
              </a:r>
              <a:r>
                <a:rPr lang="en-US" sz="1800" b="1">
                  <a:latin typeface="Symbol" pitchFamily="18" charset="2"/>
                  <a:ea typeface="+mn-ea"/>
                  <a:cs typeface="+mn-cs"/>
                </a:rPr>
                <a:t>e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56" grpId="0"/>
      <p:bldP spid="614460" grpId="0"/>
    </p:bldLst>
  </p:timing>
</p:sld>
</file>

<file path=ppt/theme/theme1.xml><?xml version="1.0" encoding="utf-8"?>
<a:theme xmlns:a="http://schemas.openxmlformats.org/drawingml/2006/main" name="McKay Lab Powerpoint Template">
  <a:themeElements>
    <a:clrScheme name="McKay Lab Powerpoint Template 2">
      <a:dk1>
        <a:srgbClr val="3E3E5C"/>
      </a:dk1>
      <a:lt1>
        <a:srgbClr val="FFFFFF"/>
      </a:lt1>
      <a:dk2>
        <a:srgbClr val="666699"/>
      </a:dk2>
      <a:lt2>
        <a:srgbClr val="DFDFE9"/>
      </a:lt2>
      <a:accent1>
        <a:srgbClr val="CC66FF"/>
      </a:accent1>
      <a:accent2>
        <a:srgbClr val="679ACD"/>
      </a:accent2>
      <a:accent3>
        <a:srgbClr val="B8B8CA"/>
      </a:accent3>
      <a:accent4>
        <a:srgbClr val="DADADA"/>
      </a:accent4>
      <a:accent5>
        <a:srgbClr val="E2B8FF"/>
      </a:accent5>
      <a:accent6>
        <a:srgbClr val="5D8BBA"/>
      </a:accent6>
      <a:hlink>
        <a:srgbClr val="CCECFF"/>
      </a:hlink>
      <a:folHlink>
        <a:srgbClr val="CCCCFF"/>
      </a:folHlink>
    </a:clrScheme>
    <a:fontScheme name="McKay Lab Powerpoint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66FF33"/>
          </a:solidFill>
          <a:prstDash val="solid"/>
          <a:round/>
          <a:headEnd type="none" w="lg" len="lg"/>
          <a:tailEnd type="triangle" w="lg" len="lg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66FF33"/>
          </a:solidFill>
          <a:prstDash val="solid"/>
          <a:round/>
          <a:headEnd type="none" w="lg" len="lg"/>
          <a:tailEnd type="triangle" w="lg" len="lg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cKay Lab Powerpoint Template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Kay Lab Powerpoint Template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Kay Lab Powerpoint Template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Kay Lab Powerpoint Template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Kay Lab Powerpoint Template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Kay Lab Powerpoint Template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Kay Lab Powerpoint Template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Kay Lab Powerpoint Template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Kay Lab Powerpoint Template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G:\Presentation Templates\McKay Lab Powerpoint Template.pot</Template>
  <TotalTime>10520</TotalTime>
  <Words>1005</Words>
  <Application>Microsoft Macintosh PowerPoint</Application>
  <PresentationFormat>On-screen Show (4:3)</PresentationFormat>
  <Paragraphs>273</Paragraphs>
  <Slides>23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Garamond</vt:lpstr>
      <vt:lpstr>Geneva</vt:lpstr>
      <vt:lpstr>ＭＳ Ｐゴシック</vt:lpstr>
      <vt:lpstr>Symbol</vt:lpstr>
      <vt:lpstr>Times New Roman</vt:lpstr>
      <vt:lpstr>Verdana</vt:lpstr>
      <vt:lpstr>굴림</vt:lpstr>
      <vt:lpstr>Arial</vt:lpstr>
      <vt:lpstr>McKay Lab Powerpoint Template</vt:lpstr>
      <vt:lpstr>PCMD Biomechanics Core – Learning Lunch</vt:lpstr>
      <vt:lpstr>Biomechanics?</vt:lpstr>
      <vt:lpstr>Biomechanics and the MS</vt:lpstr>
      <vt:lpstr>Fundamental Mechanics Terms/Ideas</vt:lpstr>
      <vt:lpstr>Stress</vt:lpstr>
      <vt:lpstr>Force vs. Stress</vt:lpstr>
      <vt:lpstr>PowerPoint Presentation</vt:lpstr>
      <vt:lpstr>Strain (e) =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Nonlinearity</vt:lpstr>
      <vt:lpstr>PowerPoint Presentation</vt:lpstr>
      <vt:lpstr>Creep and Stress Relaxation</vt:lpstr>
      <vt:lpstr>Creep and Stress Relaxation</vt:lpstr>
      <vt:lpstr>Creep and Stress Relaxation</vt:lpstr>
      <vt:lpstr>PowerPoint Presentation</vt:lpstr>
      <vt:lpstr>Fluid Pressurization in Articular Cartilage</vt:lpstr>
      <vt:lpstr>Dynamic Loading of Cartilage</vt:lpstr>
      <vt:lpstr>PowerPoint Presentation</vt:lpstr>
      <vt:lpstr>Fatigue</vt:lpstr>
    </vt:vector>
  </TitlesOfParts>
  <Company>MASH, 4077th</Company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Beebock Leon</dc:creator>
  <cp:lastModifiedBy>Microsoft Office User</cp:lastModifiedBy>
  <cp:revision>236</cp:revision>
  <dcterms:created xsi:type="dcterms:W3CDTF">2005-07-28T12:47:07Z</dcterms:created>
  <dcterms:modified xsi:type="dcterms:W3CDTF">2019-02-15T16:10:55Z</dcterms:modified>
</cp:coreProperties>
</file>